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50" r:id="rId1"/>
    <p:sldMasterId id="2147483655" r:id="rId2"/>
  </p:sldMasterIdLst>
  <p:notesMasterIdLst>
    <p:notesMasterId r:id="rId27"/>
  </p:notesMasterIdLst>
  <p:sldIdLst>
    <p:sldId id="512" r:id="rId3"/>
    <p:sldId id="4944" r:id="rId4"/>
    <p:sldId id="1195" r:id="rId5"/>
    <p:sldId id="4974" r:id="rId6"/>
    <p:sldId id="4975" r:id="rId7"/>
    <p:sldId id="4976" r:id="rId8"/>
    <p:sldId id="4977" r:id="rId9"/>
    <p:sldId id="4978" r:id="rId10"/>
    <p:sldId id="4979" r:id="rId11"/>
    <p:sldId id="4953" r:id="rId12"/>
    <p:sldId id="4968" r:id="rId13"/>
    <p:sldId id="4980" r:id="rId14"/>
    <p:sldId id="4981" r:id="rId15"/>
    <p:sldId id="4982" r:id="rId16"/>
    <p:sldId id="4983" r:id="rId17"/>
    <p:sldId id="4984" r:id="rId18"/>
    <p:sldId id="4985" r:id="rId19"/>
    <p:sldId id="4986" r:id="rId20"/>
    <p:sldId id="4987" r:id="rId21"/>
    <p:sldId id="4988" r:id="rId22"/>
    <p:sldId id="4989" r:id="rId23"/>
    <p:sldId id="4990" r:id="rId24"/>
    <p:sldId id="4991" r:id="rId25"/>
    <p:sldId id="499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0"/>
    <a:srgbClr val="0E57C4"/>
    <a:srgbClr val="003679"/>
    <a:srgbClr val="C03228"/>
    <a:srgbClr val="FFFFFF"/>
    <a:srgbClr val="76A7B2"/>
    <a:srgbClr val="008000"/>
    <a:srgbClr val="9DFFA8"/>
    <a:srgbClr val="84B2F6"/>
    <a:srgbClr val="C8DD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28" autoAdjust="0"/>
    <p:restoredTop sz="65442" autoAdjust="0"/>
  </p:normalViewPr>
  <p:slideViewPr>
    <p:cSldViewPr snapToGrid="0">
      <p:cViewPr varScale="1">
        <p:scale>
          <a:sx n="69" d="100"/>
          <a:sy n="69" d="100"/>
        </p:scale>
        <p:origin x="2454"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2024/12/12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2260234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42996D-FFBB-488B-8D27-4667085F04E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24526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E99DA-1C28-CBBB-02B9-81CD6B521F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457F48-3C31-86DE-AD56-C057BFA95575}"/>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0DB2811F-B91D-806D-5617-7535D5FAF6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F6A341-FDB8-EAC7-69B4-9A81B55AC5A1}"/>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22394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E254C-67D3-AC8C-BDE0-E23DBA8976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768F41-503A-F585-F529-2C2ABACE1F2A}"/>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92286274-D8DE-AE03-7C75-7CA206E519C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6EAA83EF-BC86-4D70-0311-8EFD00541AEE}"/>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707127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5D787-8C07-8A7A-9F46-8B73E96686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4F9EB4-C033-993F-C72F-A29C3850C44C}"/>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09661EBE-B66D-A278-612C-A263CC948186}"/>
              </a:ext>
            </a:extLst>
          </p:cNvPr>
          <p:cNvSpPr>
            <a:spLocks noGrp="1"/>
          </p:cNvSpPr>
          <p:nvPr>
            <p:ph type="body" idx="1"/>
          </p:nvPr>
        </p:nvSpPr>
        <p:spPr/>
        <p:txBody>
          <a:bodyPr/>
          <a:lstStyle/>
          <a:p>
            <a:endParaRPr lang="zh-CN" altLang="en-US" dirty="0"/>
          </a:p>
        </p:txBody>
      </p:sp>
      <p:sp>
        <p:nvSpPr>
          <p:cNvPr id="4" name="Slide Number Placeholder 3">
            <a:extLst>
              <a:ext uri="{FF2B5EF4-FFF2-40B4-BE49-F238E27FC236}">
                <a16:creationId xmlns:a16="http://schemas.microsoft.com/office/drawing/2014/main" id="{85B71358-A8FF-B296-6A10-4051B00FC59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727582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377E4-9E26-FDFB-19C0-DCEC8D2C18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503961-66E1-2629-8E82-217472DC7F76}"/>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54674432-B565-3647-3B58-6C98160A04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D60A34-620D-E2B3-CED6-CC1D278561DF}"/>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404856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E11FE-14C0-C8A2-A61F-C5090C2D1A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2F3D60-7D43-31B1-8104-0C0E40FA909B}"/>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BFA9A72D-703E-8570-2541-6313AA12BA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E51D7F-B7FF-20A0-A944-BEFD019641DE}"/>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951908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62E2E-46B1-2680-7B99-075F5F2ECE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C0CCB8-FF54-047F-749B-16B56B85CB20}"/>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E676279E-EB07-0ED6-A664-AF0F2C3C232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0E179365-585F-0C5C-3E59-8E26864C3957}"/>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633384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3F415-C96C-2A5E-07D9-A5A60C4ABE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3CA2E2-4651-02A5-F0E3-ECA2F3F8325D}"/>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71C7F43F-D9B3-0434-40E6-7C3174848B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A8B9A6-DA4E-118D-B0A9-8557D8310F0D}"/>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179057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A52D3-EEE0-15AD-3E03-D72D434BA8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F785D2-702D-B704-C9D9-678878B76772}"/>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E3179D02-00BD-6B63-7473-1242014ED3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D44976-4B0B-B0C3-49EE-9AEC32BCC6C3}"/>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009288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9C15B-8B29-7398-0B1B-7B6F09E6C7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0A4E58-F5F8-00ED-A77F-98BE4D751269}"/>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C4606088-7271-D965-E172-9DD9590DEE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23216F-3BD4-AAB9-6C3D-97E3439A84A7}"/>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80875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42996D-FFBB-488B-8D27-4667085F04E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095E9-EF00-F603-6229-D76C23BA78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87C34D-F440-F9D8-7D97-19360599B17B}"/>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F31C0CBA-43A3-3D05-CD35-63C4E77E40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5B03C6-CE23-7705-EADA-9148689ABFA6}"/>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985045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B9E0B-5553-F44A-37F8-DB69A3C6A0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F60DD8-7B8E-B279-4B03-88A1A3E737AC}"/>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37E60552-3AD8-7328-73C2-1D4C3B7901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879486-4DB8-7E68-F02F-C4E43C09472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592164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B6366-A01D-B941-9B6F-90E1ABD1D8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05F052-668C-868B-2111-D24C7CC7208E}"/>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3A3591AC-25E6-DB84-0440-8B948693AF2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a:extLst>
              <a:ext uri="{FF2B5EF4-FFF2-40B4-BE49-F238E27FC236}">
                <a16:creationId xmlns:a16="http://schemas.microsoft.com/office/drawing/2014/main" id="{EDE85086-FA2E-94DE-F702-3727E2E66CF7}"/>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763662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0BD3D-74E1-B41C-0721-62F73BBD46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0F91C7-C500-9DC7-6EEA-48103B588FB9}"/>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FBA76B05-6D0D-10FA-EE14-279058A68A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E3F634-EB5B-91A6-B88E-25D63186A167}"/>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425079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B22AD-EE3D-12B9-EEB1-D6DA655AC2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3AD1F7-0D8C-85C3-4631-C4DA1CB6C933}"/>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808B29AA-5E1B-AC86-32FF-74460AB4B8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FEB341-365E-05F1-B245-FDC46D6E7243}"/>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825376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453217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095BF-6C85-84D5-8D43-E5FB988FAC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5ABD9-CB85-27F0-901B-DB059DC8061A}"/>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C9BF0147-2262-3CAA-1F07-2798CFFD67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1F130A-CC0C-B298-8F9F-AEA58AA4496D}"/>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886753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D3960-9029-C2BB-AE5C-529479D626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4C851A-FCFF-404C-2D07-1901E6456BFA}"/>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3D7B29AA-6BB4-B71C-6BCB-AC0C621702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118440-5D09-B9BE-BEAD-8B632432EE7B}"/>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858731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23726-FF8A-A2FF-E811-1093CBDCCE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D14DF5-66D1-14AE-A088-D515B3592BA3}"/>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9A6C7DCF-EE40-3528-4F9A-E9500B6CAC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C9733C-0F13-1D80-A2EB-4522DE8ECFA0}"/>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109113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BA44C-424A-19B0-9DF6-0D395AB50C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14BF9D-4874-AEAA-1AE9-3143CA6E55D9}"/>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6B1F2D62-4AE1-6CF5-E33B-D966B9C08C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6E8341-E22A-9298-001B-8C729B0FAE3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223320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40B2A-B8BE-1BCA-4A2D-A485C33DED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512E5A-38F9-FA8D-3E98-073F079162A5}"/>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D516F214-140C-CB46-E318-E7FECA0364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B270CB-38B3-2A9E-940A-7C5130229AF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830598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F9711-9181-E44F-E0A0-9AF5148C9E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E1E567-56E6-92A8-2CEC-D5F7EF6C1E1A}"/>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3E05080D-2600-529C-3631-36C6CEA533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FA810B-47E5-06A5-5935-079E70EBE060}"/>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545367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a:xfrm>
            <a:off x="441569" y="1149350"/>
            <a:ext cx="11310816" cy="46624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zh-CN" altLang="en-US" dirty="0"/>
              <a:t>单击此处编辑母版标题样式</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985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defRPr/>
            </a:pPr>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grpSp>
        <p:nvGrpSpPr>
          <p:cNvPr id="7" name="组 13"/>
          <p:cNvGrpSpPr/>
          <p:nvPr userDrawn="1"/>
        </p:nvGrpSpPr>
        <p:grpSpPr>
          <a:xfrm>
            <a:off x="-633321" y="4571304"/>
            <a:ext cx="481519" cy="2273997"/>
            <a:chOff x="-557175" y="2580484"/>
            <a:chExt cx="361139" cy="2273997"/>
          </a:xfrm>
        </p:grpSpPr>
        <p:sp>
          <p:nvSpPr>
            <p:cNvPr id="8" name="矩形 7"/>
            <p:cNvSpPr/>
            <p:nvPr/>
          </p:nvSpPr>
          <p:spPr>
            <a:xfrm>
              <a:off x="-554851" y="3344693"/>
              <a:ext cx="358815" cy="358815"/>
            </a:xfrm>
            <a:prstGeom prst="rect">
              <a:avLst/>
            </a:prstGeom>
            <a:solidFill>
              <a:srgbClr val="003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8"/>
            <p:cNvSpPr/>
            <p:nvPr/>
          </p:nvSpPr>
          <p:spPr>
            <a:xfrm>
              <a:off x="-554852" y="2580484"/>
              <a:ext cx="358815" cy="358815"/>
            </a:xfrm>
            <a:prstGeom prst="rect">
              <a:avLst/>
            </a:prstGeom>
            <a:solidFill>
              <a:srgbClr val="C03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9"/>
            <p:cNvSpPr/>
            <p:nvPr/>
          </p:nvSpPr>
          <p:spPr>
            <a:xfrm>
              <a:off x="-554853" y="4108901"/>
              <a:ext cx="358815" cy="358815"/>
            </a:xfrm>
            <a:prstGeom prst="rect">
              <a:avLst/>
            </a:prstGeom>
            <a:solidFill>
              <a:srgbClr val="F2F2F2"/>
            </a:solidFill>
            <a:ln w="3175">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p:nvPr/>
          </p:nvSpPr>
          <p:spPr>
            <a:xfrm>
              <a:off x="-554852" y="2962589"/>
              <a:ext cx="358815" cy="358815"/>
            </a:xfrm>
            <a:prstGeom prst="rect">
              <a:avLst/>
            </a:prstGeom>
            <a:solidFill>
              <a:srgbClr val="EA3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11"/>
            <p:cNvSpPr/>
            <p:nvPr/>
          </p:nvSpPr>
          <p:spPr>
            <a:xfrm>
              <a:off x="-554853" y="3726797"/>
              <a:ext cx="358815" cy="35881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12"/>
            <p:cNvSpPr/>
            <p:nvPr/>
          </p:nvSpPr>
          <p:spPr>
            <a:xfrm>
              <a:off x="-557175" y="4495666"/>
              <a:ext cx="358815" cy="358815"/>
            </a:xfrm>
            <a:prstGeom prst="rect">
              <a:avLst/>
            </a:prstGeom>
            <a:solidFill>
              <a:srgbClr val="F2D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4" name="Slide Number Placeholder 5">
            <a:extLst>
              <a:ext uri="{FF2B5EF4-FFF2-40B4-BE49-F238E27FC236}">
                <a16:creationId xmlns:a16="http://schemas.microsoft.com/office/drawing/2014/main" id="{7572CEFB-1F61-4640-A152-A08993A047DB}"/>
              </a:ext>
            </a:extLst>
          </p:cNvPr>
          <p:cNvSpPr>
            <a:spLocks noGrp="1"/>
          </p:cNvSpPr>
          <p:nvPr>
            <p:ph type="sldNum" sz="quarter" idx="12"/>
          </p:nvPr>
        </p:nvSpPr>
        <p:spPr>
          <a:xfrm>
            <a:off x="9121877" y="6330131"/>
            <a:ext cx="2743200" cy="365125"/>
          </a:xfrm>
        </p:spPr>
        <p:txBody>
          <a:bodyPr/>
          <a:lstStyle>
            <a:lvl1pPr>
              <a:defRPr sz="1333" b="1"/>
            </a:lvl1pPr>
          </a:lstStyle>
          <a:p>
            <a:pPr>
              <a:defRPr/>
            </a:pPr>
            <a:fld id="{0664BE23-B3F9-45BA-B5CE-3D649D28F458}" type="slidenum">
              <a:rPr lang="zh-CN" altLang="en-US" smtClean="0"/>
              <a:pPr>
                <a:defRPr/>
              </a:pPr>
              <a:t>‹#›</a:t>
            </a:fld>
            <a:r>
              <a:rPr lang="en-US" altLang="zh-CN"/>
              <a:t>/35</a:t>
            </a:r>
            <a:endParaRPr lang="zh-CN" altLang="en-US" dirty="0"/>
          </a:p>
        </p:txBody>
      </p:sp>
    </p:spTree>
    <p:extLst>
      <p:ext uri="{BB962C8B-B14F-4D97-AF65-F5344CB8AC3E}">
        <p14:creationId xmlns:p14="http://schemas.microsoft.com/office/powerpoint/2010/main" val="1282700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01F96AF-2CB0-4BDA-9342-0D6958BBB263}" type="datetime1">
              <a:rPr lang="zh-CN" altLang="en-US" smtClean="0"/>
              <a:t>2024/12/12</a:t>
            </a:fld>
            <a:endParaRPr lang="zh-CN" altLang="en-US"/>
          </a:p>
        </p:txBody>
      </p:sp>
      <p:sp>
        <p:nvSpPr>
          <p:cNvPr id="4" name="页脚占位符 3"/>
          <p:cNvSpPr>
            <a:spLocks noGrp="1"/>
          </p:cNvSpPr>
          <p:nvPr>
            <p:ph type="ftr" sz="quarter" idx="11"/>
          </p:nvPr>
        </p:nvSpPr>
        <p:spPr/>
        <p:txBody>
          <a:bodyPr/>
          <a:lstStyle/>
          <a:p>
            <a:r>
              <a:rPr lang="zh-CN" altLang="en-US"/>
              <a:t>上海交通大学</a:t>
            </a:r>
            <a:r>
              <a:rPr lang="en-US" altLang="zh-CN"/>
              <a:t>--</a:t>
            </a:r>
            <a:r>
              <a:rPr lang="zh-CN" altLang="en-US"/>
              <a:t>计算机科学导论</a:t>
            </a:r>
            <a:r>
              <a:rPr lang="en-US" altLang="zh-CN"/>
              <a:t>--</a:t>
            </a:r>
            <a:r>
              <a:rPr lang="zh-CN" altLang="en-US"/>
              <a:t>计算机导论</a:t>
            </a:r>
          </a:p>
        </p:txBody>
      </p:sp>
      <p:sp>
        <p:nvSpPr>
          <p:cNvPr id="5" name="灯片编号占位符 4"/>
          <p:cNvSpPr>
            <a:spLocks noGrp="1"/>
          </p:cNvSpPr>
          <p:nvPr>
            <p:ph type="sldNum" sz="quarter" idx="12"/>
          </p:nvPr>
        </p:nvSpPr>
        <p:spPr/>
        <p:txBody>
          <a:bodyPr/>
          <a:lstStyle/>
          <a:p>
            <a:fld id="{6CE905FA-BBCD-4FD4-802A-EBCB9D8662AD}" type="slidenum">
              <a:rPr lang="zh-CN" altLang="en-US" smtClean="0"/>
              <a:pPr/>
              <a:t>‹#›</a:t>
            </a:fld>
            <a:endParaRPr lang="zh-CN" altLang="en-US" dirty="0"/>
          </a:p>
        </p:txBody>
      </p:sp>
    </p:spTree>
    <p:extLst>
      <p:ext uri="{BB962C8B-B14F-4D97-AF65-F5344CB8AC3E}">
        <p14:creationId xmlns:p14="http://schemas.microsoft.com/office/powerpoint/2010/main" val="42738371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普通列表页面">
    <p:spTree>
      <p:nvGrpSpPr>
        <p:cNvPr id="1" name=""/>
        <p:cNvGrpSpPr/>
        <p:nvPr/>
      </p:nvGrpSpPr>
      <p:grpSpPr>
        <a:xfrm>
          <a:off x="0" y="0"/>
          <a:ext cx="0" cy="0"/>
          <a:chOff x="0" y="0"/>
          <a:chExt cx="0" cy="0"/>
        </a:xfrm>
      </p:grpSpPr>
      <p:sp>
        <p:nvSpPr>
          <p:cNvPr id="6" name="文本占位符 5"/>
          <p:cNvSpPr>
            <a:spLocks noGrp="1"/>
          </p:cNvSpPr>
          <p:nvPr>
            <p:ph idx="1" hasCustomPrompt="1"/>
          </p:nvPr>
        </p:nvSpPr>
        <p:spPr>
          <a:xfrm>
            <a:off x="479322" y="1117605"/>
            <a:ext cx="11120561" cy="4976038"/>
          </a:xfrm>
          <a:prstGeom prst="rect">
            <a:avLst/>
          </a:prstGeom>
        </p:spPr>
        <p:txBody>
          <a:bodyPr vert="horz" lIns="91440" tIns="45720" rIns="91440" bIns="45720" rtlCol="0">
            <a:normAutofit/>
          </a:bodyPr>
          <a:lstStyle>
            <a:lvl1pPr>
              <a:defRPr>
                <a:latin typeface="微软雅黑" panose="020B0503020204020204" charset="-122"/>
                <a:ea typeface="微软雅黑" panose="020B0503020204020204" charset="-122"/>
              </a:defRPr>
            </a:lvl1pPr>
            <a:lvl2pPr>
              <a:defRPr>
                <a:latin typeface="微软雅黑" panose="020B0503020204020204" charset="-122"/>
                <a:ea typeface="微软雅黑" panose="020B0503020204020204" charset="-122"/>
              </a:defRPr>
            </a:lvl2pPr>
            <a:lvl3pPr>
              <a:defRPr>
                <a:latin typeface="微软雅黑" panose="020B0503020204020204" charset="-122"/>
                <a:ea typeface="微软雅黑" panose="020B0503020204020204" charset="-122"/>
              </a:defRPr>
            </a:lvl3pPr>
            <a:lvl4pPr>
              <a:defRPr>
                <a:latin typeface="微软雅黑" panose="020B0503020204020204" charset="-122"/>
                <a:ea typeface="微软雅黑" panose="020B0503020204020204" charset="-122"/>
              </a:defRPr>
            </a:lvl4pPr>
            <a:lvl5pPr>
              <a:defRPr>
                <a:latin typeface="微软雅黑" panose="020B0503020204020204" charset="-122"/>
                <a:ea typeface="微软雅黑" panose="020B0503020204020204"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标题占位符 1"/>
          <p:cNvSpPr>
            <a:spLocks noGrp="1"/>
          </p:cNvSpPr>
          <p:nvPr>
            <p:ph type="title" hasCustomPrompt="1"/>
          </p:nvPr>
        </p:nvSpPr>
        <p:spPr>
          <a:xfrm>
            <a:off x="340382" y="-3812"/>
            <a:ext cx="10273691" cy="768169"/>
          </a:xfrm>
          <a:prstGeom prst="rect">
            <a:avLst/>
          </a:prstGeom>
        </p:spPr>
        <p:txBody>
          <a:bodyPr vert="horz" lIns="91440" tIns="45720" rIns="91440" bIns="45720" rtlCol="0" anchor="ctr">
            <a:normAutofit/>
          </a:bodyPr>
          <a:lstStyle/>
          <a:p>
            <a:r>
              <a:rPr lang="zh-CN" altLang="en-US" dirty="0"/>
              <a:t>标题</a:t>
            </a:r>
          </a:p>
        </p:txBody>
      </p:sp>
      <p:sp>
        <p:nvSpPr>
          <p:cNvPr id="16" name="日期占位符 15"/>
          <p:cNvSpPr>
            <a:spLocks noGrp="1"/>
          </p:cNvSpPr>
          <p:nvPr>
            <p:ph type="dt" sz="half" idx="10"/>
          </p:nvPr>
        </p:nvSpPr>
        <p:spPr/>
        <p:txBody>
          <a:bodyPr/>
          <a:lstStyle/>
          <a:p>
            <a:fld id="{D222819D-90B8-4DE6-BE5D-09B5D54BA6A3}" type="datetime1">
              <a:rPr lang="zh-CN" altLang="en-US" smtClean="0"/>
              <a:t>2024/12/12</a:t>
            </a:fld>
            <a:endParaRPr lang="zh-CN" altLang="en-US"/>
          </a:p>
        </p:txBody>
      </p:sp>
      <p:sp>
        <p:nvSpPr>
          <p:cNvPr id="17" name="页脚占位符 16"/>
          <p:cNvSpPr>
            <a:spLocks noGrp="1"/>
          </p:cNvSpPr>
          <p:nvPr>
            <p:ph type="ftr" sz="quarter" idx="11"/>
          </p:nvPr>
        </p:nvSpPr>
        <p:spPr/>
        <p:txBody>
          <a:bodyPr/>
          <a:lstStyle/>
          <a:p>
            <a:r>
              <a:rPr lang="zh-CN" altLang="en-US"/>
              <a:t>上海交通大学</a:t>
            </a:r>
            <a:r>
              <a:rPr lang="en-US" altLang="zh-CN"/>
              <a:t>--</a:t>
            </a:r>
            <a:r>
              <a:rPr lang="zh-CN" altLang="en-US"/>
              <a:t>计算机科学导论</a:t>
            </a:r>
            <a:r>
              <a:rPr lang="en-US" altLang="zh-CN"/>
              <a:t>--</a:t>
            </a:r>
            <a:r>
              <a:rPr lang="zh-CN" altLang="en-US"/>
              <a:t>计算机导论</a:t>
            </a:r>
          </a:p>
        </p:txBody>
      </p:sp>
      <p:sp>
        <p:nvSpPr>
          <p:cNvPr id="18" name="灯片编号占位符 17"/>
          <p:cNvSpPr>
            <a:spLocks noGrp="1"/>
          </p:cNvSpPr>
          <p:nvPr>
            <p:ph type="sldNum" sz="quarter" idx="12"/>
          </p:nvPr>
        </p:nvSpPr>
        <p:spPr/>
        <p:txBody>
          <a:bodyPr/>
          <a:lstStyle/>
          <a:p>
            <a:fld id="{6CE905FA-BBCD-4FD4-802A-EBCB9D8662AD}" type="slidenum">
              <a:rPr lang="zh-CN" altLang="en-US" smtClean="0"/>
              <a:pPr/>
              <a:t>‹#›</a:t>
            </a:fld>
            <a:endParaRPr lang="zh-CN" altLang="en-US" dirty="0"/>
          </a:p>
        </p:txBody>
      </p:sp>
    </p:spTree>
    <p:extLst>
      <p:ext uri="{BB962C8B-B14F-4D97-AF65-F5344CB8AC3E}">
        <p14:creationId xmlns:p14="http://schemas.microsoft.com/office/powerpoint/2010/main" val="236712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页面">
    <p:spTree>
      <p:nvGrpSpPr>
        <p:cNvPr id="1" name=""/>
        <p:cNvGrpSpPr/>
        <p:nvPr/>
      </p:nvGrpSpPr>
      <p:grpSpPr>
        <a:xfrm>
          <a:off x="0" y="0"/>
          <a:ext cx="0" cy="0"/>
          <a:chOff x="0" y="0"/>
          <a:chExt cx="0" cy="0"/>
        </a:xfrm>
      </p:grpSpPr>
      <p:sp>
        <p:nvSpPr>
          <p:cNvPr id="6" name="标题占位符 1"/>
          <p:cNvSpPr>
            <a:spLocks noGrp="1"/>
          </p:cNvSpPr>
          <p:nvPr>
            <p:ph type="title" hasCustomPrompt="1"/>
          </p:nvPr>
        </p:nvSpPr>
        <p:spPr>
          <a:xfrm>
            <a:off x="340382" y="-3812"/>
            <a:ext cx="10273691" cy="768169"/>
          </a:xfrm>
          <a:prstGeom prst="rect">
            <a:avLst/>
          </a:prstGeom>
        </p:spPr>
        <p:txBody>
          <a:bodyPr vert="horz" lIns="91440" tIns="45720" rIns="91440" bIns="45720" rtlCol="0" anchor="ctr">
            <a:normAutofit/>
          </a:bodyPr>
          <a:lstStyle/>
          <a:p>
            <a:r>
              <a:rPr lang="zh-CN" altLang="en-US" dirty="0"/>
              <a:t>标题</a:t>
            </a:r>
          </a:p>
        </p:txBody>
      </p:sp>
      <p:sp>
        <p:nvSpPr>
          <p:cNvPr id="9" name="日期占位符 8"/>
          <p:cNvSpPr>
            <a:spLocks noGrp="1"/>
          </p:cNvSpPr>
          <p:nvPr>
            <p:ph type="dt" sz="half" idx="10"/>
          </p:nvPr>
        </p:nvSpPr>
        <p:spPr/>
        <p:txBody>
          <a:bodyPr/>
          <a:lstStyle/>
          <a:p>
            <a:fld id="{8AB502DF-EF9E-4340-8F20-0DE5DD6ACCD1}" type="datetime1">
              <a:rPr lang="zh-CN" altLang="en-US" smtClean="0"/>
              <a:t>2024/12/12</a:t>
            </a:fld>
            <a:endParaRPr lang="zh-CN" altLang="en-US"/>
          </a:p>
        </p:txBody>
      </p:sp>
      <p:sp>
        <p:nvSpPr>
          <p:cNvPr id="10" name="页脚占位符 9"/>
          <p:cNvSpPr>
            <a:spLocks noGrp="1"/>
          </p:cNvSpPr>
          <p:nvPr>
            <p:ph type="ftr" sz="quarter" idx="11"/>
          </p:nvPr>
        </p:nvSpPr>
        <p:spPr/>
        <p:txBody>
          <a:bodyPr/>
          <a:lstStyle/>
          <a:p>
            <a:r>
              <a:rPr lang="zh-CN" altLang="en-US"/>
              <a:t>上海交通大学</a:t>
            </a:r>
            <a:r>
              <a:rPr lang="en-US" altLang="zh-CN"/>
              <a:t>--</a:t>
            </a:r>
            <a:r>
              <a:rPr lang="zh-CN" altLang="en-US"/>
              <a:t>计算机科学导论</a:t>
            </a:r>
            <a:r>
              <a:rPr lang="en-US" altLang="zh-CN"/>
              <a:t>--</a:t>
            </a:r>
            <a:r>
              <a:rPr lang="zh-CN" altLang="en-US"/>
              <a:t>计算机导论</a:t>
            </a:r>
          </a:p>
        </p:txBody>
      </p:sp>
      <p:sp>
        <p:nvSpPr>
          <p:cNvPr id="11" name="灯片编号占位符 10"/>
          <p:cNvSpPr>
            <a:spLocks noGrp="1"/>
          </p:cNvSpPr>
          <p:nvPr>
            <p:ph type="sldNum" sz="quarter" idx="12"/>
          </p:nvPr>
        </p:nvSpPr>
        <p:spPr/>
        <p:txBody>
          <a:bodyPr/>
          <a:lstStyle/>
          <a:p>
            <a:fld id="{6CE905FA-BBCD-4FD4-802A-EBCB9D8662AD}" type="slidenum">
              <a:rPr lang="zh-CN" altLang="en-US" smtClean="0"/>
              <a:pPr/>
              <a:t>‹#›</a:t>
            </a:fld>
            <a:endParaRPr lang="zh-CN" altLang="en-US" dirty="0"/>
          </a:p>
        </p:txBody>
      </p:sp>
    </p:spTree>
    <p:extLst>
      <p:ext uri="{BB962C8B-B14F-4D97-AF65-F5344CB8AC3E}">
        <p14:creationId xmlns:p14="http://schemas.microsoft.com/office/powerpoint/2010/main" val="2317023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C0D2046-0E25-4D1F-82FB-DCC5959392A7}" type="datetime1">
              <a:rPr lang="zh-CN" altLang="en-US" smtClean="0"/>
              <a:t>2024/12/12</a:t>
            </a:fld>
            <a:endParaRPr lang="zh-CN" altLang="en-US"/>
          </a:p>
        </p:txBody>
      </p:sp>
      <p:sp>
        <p:nvSpPr>
          <p:cNvPr id="4" name="页脚占位符 3"/>
          <p:cNvSpPr>
            <a:spLocks noGrp="1"/>
          </p:cNvSpPr>
          <p:nvPr>
            <p:ph type="ftr" sz="quarter" idx="11"/>
          </p:nvPr>
        </p:nvSpPr>
        <p:spPr/>
        <p:txBody>
          <a:bodyPr/>
          <a:lstStyle/>
          <a:p>
            <a:r>
              <a:rPr lang="zh-CN" altLang="en-US"/>
              <a:t>上海交通大学</a:t>
            </a:r>
            <a:r>
              <a:rPr lang="en-US" altLang="zh-CN"/>
              <a:t>--</a:t>
            </a:r>
            <a:r>
              <a:rPr lang="zh-CN" altLang="en-US"/>
              <a:t>计算机科学导论</a:t>
            </a:r>
            <a:r>
              <a:rPr lang="en-US" altLang="zh-CN"/>
              <a:t>--</a:t>
            </a:r>
            <a:r>
              <a:rPr lang="zh-CN" altLang="en-US"/>
              <a:t>计算机导论</a:t>
            </a:r>
          </a:p>
        </p:txBody>
      </p:sp>
      <p:sp>
        <p:nvSpPr>
          <p:cNvPr id="5" name="灯片编号占位符 4"/>
          <p:cNvSpPr>
            <a:spLocks noGrp="1"/>
          </p:cNvSpPr>
          <p:nvPr>
            <p:ph type="sldNum" sz="quarter" idx="12"/>
          </p:nvPr>
        </p:nvSpPr>
        <p:spPr/>
        <p:txBody>
          <a:bodyPr/>
          <a:lstStyle/>
          <a:p>
            <a:fld id="{6CE905FA-BBCD-4FD4-802A-EBCB9D8662AD}" type="slidenum">
              <a:rPr lang="zh-CN" altLang="en-US" smtClean="0"/>
              <a:pPr/>
              <a:t>‹#›</a:t>
            </a:fld>
            <a:endParaRPr lang="zh-CN" altLang="en-US" dirty="0"/>
          </a:p>
        </p:txBody>
      </p:sp>
    </p:spTree>
    <p:extLst>
      <p:ext uri="{BB962C8B-B14F-4D97-AF65-F5344CB8AC3E}">
        <p14:creationId xmlns:p14="http://schemas.microsoft.com/office/powerpoint/2010/main" val="1918123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141" name="Rectangle 5"/>
          <p:cNvSpPr>
            <a:spLocks noGrp="1" noChangeArrowheads="1"/>
          </p:cNvSpPr>
          <p:nvPr>
            <p:ph type="title"/>
          </p:nvPr>
        </p:nvSpPr>
        <p:spPr bwMode="auto">
          <a:xfrm>
            <a:off x="425939" y="103189"/>
            <a:ext cx="9612923"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lstStyle/>
          <a:p>
            <a:pPr lvl="0"/>
            <a:r>
              <a:rPr lang="zh-CN" altLang="en-US" dirty="0"/>
              <a:t>单击此处编辑母版标题样式</a:t>
            </a:r>
            <a:endParaRPr lang="en-US" altLang="zh-TW" dirty="0"/>
          </a:p>
        </p:txBody>
      </p:sp>
      <p:sp>
        <p:nvSpPr>
          <p:cNvPr id="91154" name="Rectangle 18"/>
          <p:cNvSpPr>
            <a:spLocks noChangeArrowheads="1"/>
          </p:cNvSpPr>
          <p:nvPr/>
        </p:nvSpPr>
        <p:spPr bwMode="auto">
          <a:xfrm>
            <a:off x="-3908" y="0"/>
            <a:ext cx="281354" cy="952500"/>
          </a:xfrm>
          <a:prstGeom prst="rect">
            <a:avLst/>
          </a:prstGeom>
          <a:solidFill>
            <a:srgbClr val="004098"/>
          </a:solidFill>
          <a:ln>
            <a:noFill/>
          </a:ln>
          <a:effectLst/>
        </p:spPr>
        <p:txBody>
          <a:bodyPr wrap="none" lIns="45720" rIns="45720" anchor="ctr"/>
          <a:lstStyle/>
          <a:p>
            <a:pPr eaLnBrk="1" hangingPunct="1"/>
            <a:endParaRPr lang="en-US" altLang="zh-TW" sz="1800">
              <a:solidFill>
                <a:schemeClr val="bg1"/>
              </a:solidFill>
              <a:ea typeface="PMingLiU" pitchFamily="18" charset="-120"/>
            </a:endParaRPr>
          </a:p>
        </p:txBody>
      </p:sp>
      <p:sp>
        <p:nvSpPr>
          <p:cNvPr id="91155" name="Line 19"/>
          <p:cNvSpPr>
            <a:spLocks noChangeShapeType="1"/>
          </p:cNvSpPr>
          <p:nvPr/>
        </p:nvSpPr>
        <p:spPr bwMode="auto">
          <a:xfrm flipV="1">
            <a:off x="-3907" y="952500"/>
            <a:ext cx="12195908" cy="0"/>
          </a:xfrm>
          <a:prstGeom prst="line">
            <a:avLst/>
          </a:prstGeom>
          <a:noFill/>
          <a:ln w="28575">
            <a:solidFill>
              <a:srgbClr val="00409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2" name="TextBox 1"/>
          <p:cNvSpPr txBox="1"/>
          <p:nvPr/>
        </p:nvSpPr>
        <p:spPr>
          <a:xfrm>
            <a:off x="5883732" y="6527643"/>
            <a:ext cx="420629" cy="246221"/>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1" compatLnSpc="1"/>
          <a:lstStyle>
            <a:defPPr>
              <a:defRPr lang="en-US"/>
            </a:defPPr>
            <a:lvl1pPr eaLnBrk="1" hangingPunct="1">
              <a:defRPr sz="1000"/>
            </a:lvl1pPr>
          </a:lstStyle>
          <a:p>
            <a:pPr lvl="0"/>
            <a:fld id="{B369F803-B564-468C-A770-A27D997CCC5C}" type="slidenum">
              <a:rPr lang="en-US" sz="1000" smtClean="0"/>
              <a:t>‹#›</a:t>
            </a:fld>
            <a:endParaRPr lang="en-US" sz="1000" dirty="0"/>
          </a:p>
        </p:txBody>
      </p:sp>
      <p:pic>
        <p:nvPicPr>
          <p:cNvPr id="6" name="图片 5"/>
          <p:cNvPicPr>
            <a:picLocks noChangeAspect="1"/>
          </p:cNvPicPr>
          <p:nvPr userDrawn="1"/>
        </p:nvPicPr>
        <p:blipFill>
          <a:blip r:embed="rId7"/>
          <a:stretch>
            <a:fillRect/>
          </a:stretch>
        </p:blipFill>
        <p:spPr>
          <a:xfrm>
            <a:off x="10923897" y="-2162"/>
            <a:ext cx="1100406" cy="933448"/>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60" r:id="rId5"/>
  </p:sldLayoutIdLst>
  <p:hf sldNum="0" hdr="0" ftr="0" dt="0"/>
  <p:txStyles>
    <p:titleStyle>
      <a:lvl1pPr algn="l"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2pPr>
      <a:lvl3pPr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3pPr>
      <a:lvl4pPr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4pPr>
      <a:lvl5pPr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5pPr>
      <a:lvl6pPr marL="457200"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6pPr>
      <a:lvl7pPr marL="914400"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7pPr>
      <a:lvl8pPr marL="1371600"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8pPr>
      <a:lvl9pPr marL="1828800"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9pPr>
    </p:titleStyle>
    <p:bodyStyle>
      <a:lvl1pPr algn="l" rtl="0" eaLnBrk="1" fontAlgn="base" hangingPunct="1">
        <a:spcBef>
          <a:spcPct val="20000"/>
        </a:spcBef>
        <a:spcAft>
          <a:spcPct val="20000"/>
        </a:spcAft>
        <a:buClr>
          <a:schemeClr val="accent1"/>
        </a:buClr>
        <a:buFont typeface="Wingdings" panose="05000000000000000000" pitchFamily="2" charset="2"/>
        <a:defRPr sz="1400" b="1">
          <a:solidFill>
            <a:schemeClr val="accent1"/>
          </a:solidFill>
          <a:latin typeface="+mn-lt"/>
          <a:ea typeface="+mn-ea"/>
          <a:cs typeface="+mn-cs"/>
        </a:defRPr>
      </a:lvl1pPr>
      <a:lvl2pPr marL="1905" algn="l" rtl="0" eaLnBrk="1" fontAlgn="base" hangingPunct="1">
        <a:spcBef>
          <a:spcPct val="20000"/>
        </a:spcBef>
        <a:spcAft>
          <a:spcPct val="20000"/>
        </a:spcAft>
        <a:buClr>
          <a:schemeClr val="accent1"/>
        </a:buClr>
        <a:buFont typeface="Wingdings" panose="05000000000000000000" pitchFamily="2" charset="2"/>
        <a:defRPr sz="1400">
          <a:solidFill>
            <a:schemeClr val="tx1"/>
          </a:solidFill>
          <a:latin typeface="+mn-lt"/>
          <a:ea typeface="+mn-ea"/>
        </a:defRPr>
      </a:lvl2pPr>
      <a:lvl3pPr marL="182880" indent="-179705" algn="l" rtl="0" eaLnBrk="1" fontAlgn="base" hangingPunct="1">
        <a:spcBef>
          <a:spcPct val="20000"/>
        </a:spcBef>
        <a:spcAft>
          <a:spcPct val="20000"/>
        </a:spcAft>
        <a:buClr>
          <a:schemeClr val="accent1"/>
        </a:buClr>
        <a:buFont typeface="Wingdings" panose="05000000000000000000" pitchFamily="2" charset="2"/>
        <a:buChar char="§"/>
        <a:defRPr sz="1400">
          <a:solidFill>
            <a:schemeClr val="tx1"/>
          </a:solidFill>
          <a:latin typeface="+mn-lt"/>
          <a:ea typeface="+mn-ea"/>
        </a:defRPr>
      </a:lvl3pPr>
      <a:lvl4pPr marL="351155" indent="-167005" algn="l" rtl="0" eaLnBrk="1" fontAlgn="base" hangingPunct="1">
        <a:spcBef>
          <a:spcPct val="20000"/>
        </a:spcBef>
        <a:spcAft>
          <a:spcPct val="20000"/>
        </a:spcAft>
        <a:buClr>
          <a:schemeClr val="accent1"/>
        </a:buClr>
        <a:buFont typeface="Arial" panose="020B0604020202020204" pitchFamily="34" charset="0"/>
        <a:buChar char="–"/>
        <a:defRPr sz="1400">
          <a:solidFill>
            <a:schemeClr val="tx1"/>
          </a:solidFill>
          <a:latin typeface="+mn-lt"/>
          <a:ea typeface="+mn-ea"/>
        </a:defRPr>
      </a:lvl4pPr>
      <a:lvl5pPr marL="541655" indent="-189230" algn="l" rtl="0" eaLnBrk="1" fontAlgn="base" hangingPunct="1">
        <a:spcBef>
          <a:spcPct val="20000"/>
        </a:spcBef>
        <a:spcAft>
          <a:spcPct val="0"/>
        </a:spcAft>
        <a:buClr>
          <a:schemeClr val="accent1"/>
        </a:buClr>
        <a:buFont typeface="Arial" panose="020B0604020202020204" pitchFamily="34" charset="0"/>
        <a:buChar char="•"/>
        <a:defRPr sz="1400">
          <a:solidFill>
            <a:schemeClr val="tx1"/>
          </a:solidFill>
          <a:latin typeface="+mn-lt"/>
          <a:ea typeface="+mn-ea"/>
        </a:defRPr>
      </a:lvl5pPr>
      <a:lvl6pPr marL="998855" indent="-189230" algn="l" rtl="0" eaLnBrk="1" fontAlgn="base" hangingPunct="1">
        <a:spcBef>
          <a:spcPct val="20000"/>
        </a:spcBef>
        <a:spcAft>
          <a:spcPct val="0"/>
        </a:spcAft>
        <a:buClr>
          <a:schemeClr val="accent1"/>
        </a:buClr>
        <a:buFont typeface="Arial" panose="020B0604020202020204" pitchFamily="34" charset="0"/>
        <a:buChar char="•"/>
        <a:defRPr sz="1400">
          <a:solidFill>
            <a:schemeClr val="tx1"/>
          </a:solidFill>
          <a:latin typeface="+mn-lt"/>
          <a:ea typeface="+mn-ea"/>
        </a:defRPr>
      </a:lvl6pPr>
      <a:lvl7pPr marL="1456055" indent="-189230" algn="l" rtl="0" eaLnBrk="1" fontAlgn="base" hangingPunct="1">
        <a:spcBef>
          <a:spcPct val="20000"/>
        </a:spcBef>
        <a:spcAft>
          <a:spcPct val="0"/>
        </a:spcAft>
        <a:buClr>
          <a:schemeClr val="accent1"/>
        </a:buClr>
        <a:buFont typeface="Arial" panose="020B0604020202020204" pitchFamily="34" charset="0"/>
        <a:buChar char="•"/>
        <a:defRPr sz="1400">
          <a:solidFill>
            <a:schemeClr val="tx1"/>
          </a:solidFill>
          <a:latin typeface="+mn-lt"/>
          <a:ea typeface="+mn-ea"/>
        </a:defRPr>
      </a:lvl7pPr>
      <a:lvl8pPr marL="1913255" indent="-189230" algn="l" rtl="0" eaLnBrk="1" fontAlgn="base" hangingPunct="1">
        <a:spcBef>
          <a:spcPct val="20000"/>
        </a:spcBef>
        <a:spcAft>
          <a:spcPct val="0"/>
        </a:spcAft>
        <a:buClr>
          <a:schemeClr val="accent1"/>
        </a:buClr>
        <a:buFont typeface="Arial" panose="020B0604020202020204" pitchFamily="34" charset="0"/>
        <a:buChar char="•"/>
        <a:defRPr sz="1400">
          <a:solidFill>
            <a:schemeClr val="tx1"/>
          </a:solidFill>
          <a:latin typeface="+mn-lt"/>
          <a:ea typeface="+mn-ea"/>
        </a:defRPr>
      </a:lvl8pPr>
      <a:lvl9pPr marL="2370455" indent="-189230" algn="l" rtl="0" eaLnBrk="1" fontAlgn="base" hangingPunct="1">
        <a:spcBef>
          <a:spcPct val="20000"/>
        </a:spcBef>
        <a:spcAft>
          <a:spcPct val="0"/>
        </a:spcAft>
        <a:buClr>
          <a:schemeClr val="accent1"/>
        </a:buClr>
        <a:buFont typeface="Arial" panose="020B0604020202020204" pitchFamily="34" charset="0"/>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文本占位符 5"/>
          <p:cNvSpPr>
            <a:spLocks noGrp="1"/>
          </p:cNvSpPr>
          <p:nvPr>
            <p:ph type="body" idx="1"/>
          </p:nvPr>
        </p:nvSpPr>
        <p:spPr>
          <a:xfrm>
            <a:off x="479322" y="1117605"/>
            <a:ext cx="11120561" cy="49760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矩形 9"/>
          <p:cNvSpPr/>
          <p:nvPr/>
        </p:nvSpPr>
        <p:spPr>
          <a:xfrm>
            <a:off x="0" y="6766561"/>
            <a:ext cx="12192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userDrawn="1"/>
        </p:nvSpPr>
        <p:spPr bwMode="auto">
          <a:xfrm>
            <a:off x="0" y="-3812"/>
            <a:ext cx="340383" cy="772274"/>
          </a:xfrm>
          <a:prstGeom prst="rect">
            <a:avLst/>
          </a:prstGeom>
          <a:solidFill>
            <a:srgbClr val="004098"/>
          </a:solidFill>
          <a:ln w="0">
            <a:noFill/>
            <a:prstDash val="solid"/>
            <a:round/>
          </a:ln>
        </p:spPr>
        <p:txBody>
          <a:bodyPr rot="0" spcFirstLastPara="0" vert="horz" wrap="square" lIns="91440" tIns="45720" rIns="91440" bIns="45720" numCol="1" spcCol="0" rtlCol="0" fromWordArt="0" anchor="t"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kumimoji="1" lang="zh-CN" altLang="en-US">
              <a:latin typeface="微软雅黑" panose="020B0503020204020204" pitchFamily="34" charset="-122"/>
              <a:ea typeface="微软雅黑" panose="020B0503020204020204" pitchFamily="34" charset="-122"/>
            </a:endParaRPr>
          </a:p>
        </p:txBody>
      </p:sp>
      <p:cxnSp>
        <p:nvCxnSpPr>
          <p:cNvPr id="9" name="直线连接符 98"/>
          <p:cNvCxnSpPr/>
          <p:nvPr userDrawn="1"/>
        </p:nvCxnSpPr>
        <p:spPr>
          <a:xfrm>
            <a:off x="0" y="768462"/>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日期占位符 3"/>
          <p:cNvSpPr>
            <a:spLocks noGrp="1"/>
          </p:cNvSpPr>
          <p:nvPr>
            <p:ph type="dt" sz="half" idx="2"/>
          </p:nvPr>
        </p:nvSpPr>
        <p:spPr>
          <a:xfrm>
            <a:off x="479322" y="6356350"/>
            <a:ext cx="3102078"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9C315260-2423-46BE-918F-5D9729F8FD08}" type="datetime1">
              <a:rPr lang="zh-CN" altLang="en-US" smtClean="0"/>
              <a:t>2024/12/12</a:t>
            </a:fld>
            <a:endParaRPr lang="zh-CN" altLang="en-US"/>
          </a:p>
        </p:txBody>
      </p:sp>
      <p:sp>
        <p:nvSpPr>
          <p:cNvPr id="1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r>
              <a:rPr lang="zh-CN" altLang="en-US"/>
              <a:t>上海交通大学</a:t>
            </a:r>
            <a:r>
              <a:rPr lang="en-US" altLang="zh-CN"/>
              <a:t>--</a:t>
            </a:r>
            <a:r>
              <a:rPr lang="zh-CN" altLang="en-US"/>
              <a:t>计算机科学导论</a:t>
            </a:r>
            <a:r>
              <a:rPr lang="en-US" altLang="zh-CN"/>
              <a:t>--</a:t>
            </a:r>
            <a:r>
              <a:rPr lang="zh-CN" altLang="en-US"/>
              <a:t>计算机导论</a:t>
            </a:r>
          </a:p>
        </p:txBody>
      </p:sp>
      <p:sp>
        <p:nvSpPr>
          <p:cNvPr id="13" name="灯片编号占位符 5"/>
          <p:cNvSpPr>
            <a:spLocks noGrp="1"/>
          </p:cNvSpPr>
          <p:nvPr>
            <p:ph type="sldNum" sz="quarter" idx="4"/>
          </p:nvPr>
        </p:nvSpPr>
        <p:spPr>
          <a:xfrm>
            <a:off x="8610599" y="6356350"/>
            <a:ext cx="2989283"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6CE905FA-BBCD-4FD4-802A-EBCB9D8662AD}" type="slidenum">
              <a:rPr lang="zh-CN" altLang="en-US" smtClean="0"/>
              <a:pPr/>
              <a:t>‹#›</a:t>
            </a:fld>
            <a:endParaRPr lang="zh-CN" altLang="en-US" dirty="0"/>
          </a:p>
        </p:txBody>
      </p:sp>
      <p:sp>
        <p:nvSpPr>
          <p:cNvPr id="2" name="标题占位符 1"/>
          <p:cNvSpPr>
            <a:spLocks noGrp="1"/>
          </p:cNvSpPr>
          <p:nvPr>
            <p:ph type="title"/>
          </p:nvPr>
        </p:nvSpPr>
        <p:spPr>
          <a:xfrm>
            <a:off x="340382" y="-3812"/>
            <a:ext cx="10273691" cy="768169"/>
          </a:xfrm>
          <a:prstGeom prst="rect">
            <a:avLst/>
          </a:prstGeom>
        </p:spPr>
        <p:txBody>
          <a:bodyPr vert="horz" lIns="91440" tIns="45720" rIns="91440" bIns="45720" rtlCol="0" anchor="ctr">
            <a:normAutofit/>
          </a:bodyPr>
          <a:lstStyle/>
          <a:p>
            <a:r>
              <a:rPr lang="zh-CN" altLang="en-US" dirty="0"/>
              <a:t>标题</a:t>
            </a:r>
          </a:p>
        </p:txBody>
      </p:sp>
    </p:spTree>
    <p:extLst>
      <p:ext uri="{BB962C8B-B14F-4D97-AF65-F5344CB8AC3E}">
        <p14:creationId xmlns:p14="http://schemas.microsoft.com/office/powerpoint/2010/main" val="1031556005"/>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914400" rtl="0" eaLnBrk="1" latinLnBrk="0" hangingPunct="1">
        <a:lnSpc>
          <a:spcPct val="90000"/>
        </a:lnSpc>
        <a:spcBef>
          <a:spcPct val="0"/>
        </a:spcBef>
        <a:buNone/>
        <a:defRPr lang="en-US" altLang="zh-CN" sz="2800" b="1" kern="1200" spc="300" dirty="0" smtClean="0">
          <a:solidFill>
            <a:srgbClr val="004098"/>
          </a:solidFill>
          <a:latin typeface="微软雅黑" panose="020B0503020204020204" pitchFamily="34" charset="-122"/>
          <a:ea typeface="微软雅黑" panose="020B0503020204020204" pitchFamily="34" charset="-122"/>
          <a:cs typeface="+mn-cs"/>
        </a:defRPr>
      </a:lvl1pPr>
    </p:titleStyle>
    <p:bodyStyle>
      <a:lvl1pPr marL="228600" indent="-228600" algn="l" defTabSz="914400" rtl="0" eaLnBrk="1" latinLnBrk="0" hangingPunct="1">
        <a:lnSpc>
          <a:spcPct val="120000"/>
        </a:lnSpc>
        <a:spcBef>
          <a:spcPts val="1000"/>
        </a:spcBef>
        <a:buClr>
          <a:schemeClr val="accent1"/>
        </a:buClr>
        <a:buSzPct val="100000"/>
        <a:buFont typeface="Calibri" panose="020F050202020403020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120000"/>
        </a:lnSpc>
        <a:spcBef>
          <a:spcPts val="500"/>
        </a:spcBef>
        <a:buClr>
          <a:schemeClr val="accent1"/>
        </a:buClr>
        <a:buSzPct val="50000"/>
        <a:buFont typeface="Wingdings" panose="05000000000000000000" pitchFamily="2" charset="2"/>
        <a:buChar char="l"/>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20000"/>
        </a:lnSpc>
        <a:spcBef>
          <a:spcPts val="500"/>
        </a:spcBef>
        <a:buClr>
          <a:schemeClr val="accent1"/>
        </a:buClr>
        <a:buSzPct val="50000"/>
        <a:buFont typeface="Wingdings" panose="05000000000000000000" pitchFamily="2" charset="2"/>
        <a:buChar char="u"/>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1.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7"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7"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9" Type="http://schemas.openxmlformats.org/officeDocument/2006/relationships/image" Target="../media/image3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查看源图像">
            <a:extLst>
              <a:ext uri="{FF2B5EF4-FFF2-40B4-BE49-F238E27FC236}">
                <a16:creationId xmlns:a16="http://schemas.microsoft.com/office/drawing/2014/main" id="{56E6A505-6A4C-4829-AB35-D2DB4CBA1D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298" y="298873"/>
            <a:ext cx="4480239" cy="11760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0F89067-FCB1-1408-4B84-018480D3DB51}"/>
              </a:ext>
            </a:extLst>
          </p:cNvPr>
          <p:cNvSpPr txBox="1"/>
          <p:nvPr/>
        </p:nvSpPr>
        <p:spPr>
          <a:xfrm>
            <a:off x="2805048" y="4572152"/>
            <a:ext cx="6584457" cy="1569660"/>
          </a:xfrm>
          <a:prstGeom prst="rect">
            <a:avLst/>
          </a:prstGeom>
          <a:noFill/>
        </p:spPr>
        <p:txBody>
          <a:bodyPr wrap="square">
            <a:spAutoFit/>
          </a:bodyPr>
          <a:lstStyle/>
          <a:p>
            <a:pPr algn="ctr"/>
            <a:r>
              <a:rPr lang="zh-CN" altLang="en-US" sz="3600" dirty="0">
                <a:latin typeface="Microsoft YaHei" panose="020B0503020204020204" pitchFamily="34" charset="-122"/>
                <a:ea typeface="Microsoft YaHei" panose="020B0503020204020204" pitchFamily="34" charset="-122"/>
              </a:rPr>
              <a:t>沈为</a:t>
            </a:r>
            <a:endParaRPr lang="en-US" altLang="zh-CN" sz="3600" dirty="0">
              <a:latin typeface="Microsoft YaHei" panose="020B0503020204020204" pitchFamily="34" charset="-122"/>
              <a:ea typeface="Microsoft YaHei" panose="020B0503020204020204" pitchFamily="34" charset="-122"/>
            </a:endParaRPr>
          </a:p>
          <a:p>
            <a:pPr algn="ctr"/>
            <a:endParaRPr lang="en-US" altLang="zh-CN" sz="2400" dirty="0">
              <a:solidFill>
                <a:srgbClr val="000000"/>
              </a:solidFill>
              <a:latin typeface="Microsoft YaHei" panose="020B0503020204020204" pitchFamily="34" charset="-122"/>
              <a:ea typeface="Microsoft YaHei" panose="020B0503020204020204" pitchFamily="34" charset="-122"/>
            </a:endParaRPr>
          </a:p>
          <a:p>
            <a:pPr algn="ctr"/>
            <a:r>
              <a:rPr lang="zh-CN" altLang="en-US" sz="3600" dirty="0">
                <a:latin typeface="Microsoft YaHei" panose="020B0503020204020204" pitchFamily="34" charset="-122"/>
                <a:ea typeface="Microsoft YaHei" panose="020B0503020204020204" pitchFamily="34" charset="-122"/>
              </a:rPr>
              <a:t>上海交通大学人工智能研究院</a:t>
            </a:r>
            <a:endParaRPr lang="en-US" altLang="zh-CN" sz="3600" dirty="0">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9C0295B9-4EE9-E381-DA1C-7A91EC3E029E}"/>
              </a:ext>
            </a:extLst>
          </p:cNvPr>
          <p:cNvSpPr txBox="1"/>
          <p:nvPr/>
        </p:nvSpPr>
        <p:spPr>
          <a:xfrm>
            <a:off x="3773650" y="2608045"/>
            <a:ext cx="4644700" cy="830997"/>
          </a:xfrm>
          <a:prstGeom prst="rect">
            <a:avLst/>
          </a:prstGeom>
          <a:noFill/>
        </p:spPr>
        <p:txBody>
          <a:bodyPr wrap="square">
            <a:spAutoFit/>
          </a:bodyPr>
          <a:lstStyle/>
          <a:p>
            <a:pPr algn="ctr"/>
            <a:r>
              <a:rPr lang="en-US" altLang="zh-CN" sz="4800" b="1" dirty="0">
                <a:latin typeface="Microsoft YaHei" panose="020B0503020204020204" pitchFamily="34" charset="-122"/>
                <a:ea typeface="Microsoft YaHei" panose="020B0503020204020204" pitchFamily="34" charset="-122"/>
              </a:rPr>
              <a:t>SIFT</a:t>
            </a:r>
            <a:r>
              <a:rPr lang="zh-CN" altLang="en-US" sz="4800" b="1" dirty="0">
                <a:latin typeface="Microsoft YaHei" panose="020B0503020204020204" pitchFamily="34" charset="-122"/>
                <a:ea typeface="Microsoft YaHei" panose="020B0503020204020204" pitchFamily="34" charset="-122"/>
              </a:rPr>
              <a:t>特征检测</a:t>
            </a:r>
            <a:endParaRPr lang="en-US" sz="4800" b="1"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614044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664711" y="225428"/>
            <a:ext cx="3200400" cy="902334"/>
            <a:chOff x="7138" y="1752"/>
            <a:chExt cx="5040" cy="1833"/>
          </a:xfrm>
        </p:grpSpPr>
        <p:sp>
          <p:nvSpPr>
            <p:cNvPr id="22" name="文本框 4"/>
            <p:cNvSpPr txBox="1">
              <a:spLocks noChangeArrowheads="1"/>
            </p:cNvSpPr>
            <p:nvPr/>
          </p:nvSpPr>
          <p:spPr bwMode="auto">
            <a:xfrm>
              <a:off x="8192" y="1752"/>
              <a:ext cx="2932" cy="1688"/>
            </a:xfrm>
            <a:prstGeom prst="rect">
              <a:avLst/>
            </a:prstGeom>
            <a:noFill/>
            <a:ln>
              <a:noFill/>
            </a:ln>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4800" kern="0" dirty="0">
                  <a:solidFill>
                    <a:srgbClr val="003679"/>
                  </a:solidFill>
                  <a:latin typeface="微软雅黑" panose="020B0503020204020204" pitchFamily="34" charset="-122"/>
                  <a:ea typeface="微软雅黑" panose="020B0503020204020204" pitchFamily="34" charset="-122"/>
                </a:rPr>
                <a:t>目录</a:t>
              </a:r>
            </a:p>
          </p:txBody>
        </p:sp>
        <p:cxnSp>
          <p:nvCxnSpPr>
            <p:cNvPr id="24" name="直接连接符 5"/>
            <p:cNvCxnSpPr>
              <a:cxnSpLocks noChangeShapeType="1"/>
            </p:cNvCxnSpPr>
            <p:nvPr/>
          </p:nvCxnSpPr>
          <p:spPr bwMode="auto">
            <a:xfrm>
              <a:off x="10893" y="2405"/>
              <a:ext cx="1285" cy="0"/>
            </a:xfrm>
            <a:prstGeom prst="line">
              <a:avLst/>
            </a:prstGeom>
            <a:noFill/>
            <a:ln w="38100">
              <a:solidFill>
                <a:srgbClr val="003679"/>
              </a:solidFill>
              <a:round/>
            </a:ln>
          </p:spPr>
        </p:cxnSp>
        <p:cxnSp>
          <p:nvCxnSpPr>
            <p:cNvPr id="25" name="直接连接符 6"/>
            <p:cNvCxnSpPr>
              <a:cxnSpLocks noChangeShapeType="1"/>
            </p:cNvCxnSpPr>
            <p:nvPr/>
          </p:nvCxnSpPr>
          <p:spPr bwMode="auto">
            <a:xfrm>
              <a:off x="7138" y="2405"/>
              <a:ext cx="1285" cy="0"/>
            </a:xfrm>
            <a:prstGeom prst="line">
              <a:avLst/>
            </a:prstGeom>
            <a:noFill/>
            <a:ln w="38100">
              <a:solidFill>
                <a:srgbClr val="003679"/>
              </a:solidFill>
              <a:round/>
            </a:ln>
          </p:spPr>
        </p:cxnSp>
        <p:cxnSp>
          <p:nvCxnSpPr>
            <p:cNvPr id="26" name="直接连接符 7"/>
            <p:cNvCxnSpPr>
              <a:cxnSpLocks noChangeShapeType="1"/>
            </p:cNvCxnSpPr>
            <p:nvPr/>
          </p:nvCxnSpPr>
          <p:spPr bwMode="auto">
            <a:xfrm>
              <a:off x="7138" y="3585"/>
              <a:ext cx="5040" cy="0"/>
            </a:xfrm>
            <a:prstGeom prst="line">
              <a:avLst/>
            </a:prstGeom>
            <a:noFill/>
            <a:ln w="38100">
              <a:solidFill>
                <a:srgbClr val="003679"/>
              </a:solidFill>
              <a:round/>
            </a:ln>
          </p:spPr>
        </p:cxnSp>
        <p:cxnSp>
          <p:nvCxnSpPr>
            <p:cNvPr id="27" name="直接连接符 8"/>
            <p:cNvCxnSpPr>
              <a:cxnSpLocks noChangeShapeType="1"/>
            </p:cNvCxnSpPr>
            <p:nvPr/>
          </p:nvCxnSpPr>
          <p:spPr bwMode="auto">
            <a:xfrm>
              <a:off x="7155" y="2405"/>
              <a:ext cx="0" cy="1180"/>
            </a:xfrm>
            <a:prstGeom prst="line">
              <a:avLst/>
            </a:prstGeom>
            <a:noFill/>
            <a:ln w="38100">
              <a:solidFill>
                <a:srgbClr val="003679"/>
              </a:solidFill>
              <a:round/>
            </a:ln>
          </p:spPr>
        </p:cxnSp>
        <p:cxnSp>
          <p:nvCxnSpPr>
            <p:cNvPr id="28" name="直接连接符 9"/>
            <p:cNvCxnSpPr>
              <a:cxnSpLocks noChangeShapeType="1"/>
            </p:cNvCxnSpPr>
            <p:nvPr/>
          </p:nvCxnSpPr>
          <p:spPr bwMode="auto">
            <a:xfrm>
              <a:off x="12160" y="2405"/>
              <a:ext cx="0" cy="1180"/>
            </a:xfrm>
            <a:prstGeom prst="line">
              <a:avLst/>
            </a:prstGeom>
            <a:noFill/>
            <a:ln w="38100">
              <a:solidFill>
                <a:srgbClr val="003679"/>
              </a:solidFill>
              <a:round/>
            </a:ln>
          </p:spPr>
        </p:cxnSp>
      </p:grpSp>
      <p:sp>
        <p:nvSpPr>
          <p:cNvPr id="29" name="Rectangle 2"/>
          <p:cNvSpPr/>
          <p:nvPr/>
        </p:nvSpPr>
        <p:spPr>
          <a:xfrm>
            <a:off x="3174588" y="1637263"/>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defRPr/>
            </a:pPr>
            <a:r>
              <a:rPr lang="en-US" sz="3600" b="1" dirty="0">
                <a:solidFill>
                  <a:schemeClr val="bg1"/>
                </a:solidFill>
                <a:latin typeface="微软雅黑" panose="020B0503020204020204" pitchFamily="34" charset="-122"/>
                <a:ea typeface="微软雅黑" panose="020B0503020204020204" pitchFamily="34" charset="-122"/>
              </a:rPr>
              <a:t>1</a:t>
            </a:r>
            <a:endParaRPr sz="2400" b="1" dirty="0">
              <a:solidFill>
                <a:schemeClr val="bg1"/>
              </a:solidFill>
              <a:latin typeface="微软雅黑" panose="020B0503020204020204" pitchFamily="34" charset="-122"/>
              <a:ea typeface="微软雅黑" panose="020B0503020204020204" pitchFamily="34" charset="-122"/>
            </a:endParaRPr>
          </a:p>
        </p:txBody>
      </p:sp>
      <p:sp>
        <p:nvSpPr>
          <p:cNvPr id="30" name="Rectangle 2"/>
          <p:cNvSpPr/>
          <p:nvPr/>
        </p:nvSpPr>
        <p:spPr>
          <a:xfrm>
            <a:off x="3174588" y="2580919"/>
            <a:ext cx="779371" cy="659219"/>
          </a:xfrm>
          <a:prstGeom prst="rect">
            <a:avLst/>
          </a:prstGeom>
          <a:solidFill>
            <a:srgbClr val="C03228"/>
          </a:solidFill>
          <a:ln w="50800">
            <a:solidFill>
              <a:schemeClr val="bg1">
                <a:lumMod val="65000"/>
              </a:schemeClr>
            </a:solidFill>
          </a:ln>
        </p:spPr>
        <p:txBody>
          <a:bodyPr wrap="square">
            <a:spAutoFit/>
          </a:bodyPr>
          <a:lstStyle/>
          <a:p>
            <a:pPr algn="ctr">
              <a:lnSpc>
                <a:spcPct val="110000"/>
              </a:lnSpc>
              <a:defRPr/>
            </a:pPr>
            <a:r>
              <a:rPr lang="en-US" sz="3600" b="1" dirty="0">
                <a:solidFill>
                  <a:schemeClr val="bg1"/>
                </a:solidFill>
                <a:latin typeface="微软雅黑" panose="020B0503020204020204" pitchFamily="34" charset="-122"/>
                <a:ea typeface="微软雅黑" panose="020B0503020204020204" pitchFamily="34" charset="-122"/>
              </a:rPr>
              <a:t>2</a:t>
            </a:r>
            <a:endParaRPr sz="2400" b="1" dirty="0">
              <a:solidFill>
                <a:schemeClr val="bg1"/>
              </a:solidFill>
              <a:latin typeface="微软雅黑" panose="020B0503020204020204" pitchFamily="34" charset="-122"/>
              <a:ea typeface="微软雅黑" panose="020B0503020204020204" pitchFamily="34" charset="-122"/>
            </a:endParaRPr>
          </a:p>
        </p:txBody>
      </p:sp>
      <p:grpSp>
        <p:nvGrpSpPr>
          <p:cNvPr id="34" name="组 4"/>
          <p:cNvGrpSpPr/>
          <p:nvPr/>
        </p:nvGrpSpPr>
        <p:grpSpPr>
          <a:xfrm>
            <a:off x="4220262" y="1638399"/>
            <a:ext cx="4892591" cy="657875"/>
            <a:chOff x="2644977" y="1673730"/>
            <a:chExt cx="4892590" cy="657874"/>
          </a:xfrm>
        </p:grpSpPr>
        <p:sp>
          <p:nvSpPr>
            <p:cNvPr id="35" name="矩形 34"/>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5"/>
            <p:cNvSpPr/>
            <p:nvPr/>
          </p:nvSpPr>
          <p:spPr>
            <a:xfrm>
              <a:off x="2644977" y="1763515"/>
              <a:ext cx="4892590" cy="470257"/>
            </a:xfrm>
            <a:prstGeom prst="rect">
              <a:avLst/>
            </a:prstGeom>
          </p:spPr>
          <p:txBody>
            <a:bodyPr wrap="square">
              <a:spAutoFit/>
            </a:bodyPr>
            <a:lstStyle/>
            <a:p>
              <a:pPr algn="ctr">
                <a:lnSpc>
                  <a:spcPct val="110000"/>
                </a:lnSpc>
                <a:defRPr/>
              </a:pP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块状区域检测与尺度空间</a:t>
              </a:r>
            </a:p>
          </p:txBody>
        </p:sp>
      </p:grpSp>
      <p:grpSp>
        <p:nvGrpSpPr>
          <p:cNvPr id="37" name="组 25"/>
          <p:cNvGrpSpPr/>
          <p:nvPr/>
        </p:nvGrpSpPr>
        <p:grpSpPr>
          <a:xfrm>
            <a:off x="4220262" y="2582055"/>
            <a:ext cx="4892591" cy="657875"/>
            <a:chOff x="2644977" y="1673730"/>
            <a:chExt cx="4892590" cy="657874"/>
          </a:xfrm>
        </p:grpSpPr>
        <p:sp>
          <p:nvSpPr>
            <p:cNvPr id="38" name="矩形 37"/>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矩形 38"/>
            <p:cNvSpPr/>
            <p:nvPr/>
          </p:nvSpPr>
          <p:spPr>
            <a:xfrm>
              <a:off x="2644977" y="1763515"/>
              <a:ext cx="4892590" cy="470256"/>
            </a:xfrm>
            <a:prstGeom prst="rect">
              <a:avLst/>
            </a:prstGeom>
          </p:spPr>
          <p:txBody>
            <a:bodyPr wrap="square">
              <a:spAutoFit/>
            </a:bodyPr>
            <a:lstStyle/>
            <a:p>
              <a:pPr algn="ctr">
                <a:lnSpc>
                  <a:spcPct val="110000"/>
                </a:lnSpc>
                <a:defRPr/>
              </a:pPr>
              <a:r>
                <a:rPr lang="en-US" altLang="zh-CN" sz="2400" b="1" dirty="0">
                  <a:solidFill>
                    <a:srgbClr val="003679"/>
                  </a:solidFill>
                  <a:latin typeface="微软雅黑" panose="020B0503020204020204" pitchFamily="34" charset="-122"/>
                  <a:ea typeface="微软雅黑" panose="020B0503020204020204" pitchFamily="34" charset="-122"/>
                  <a:sym typeface="+mn-ea"/>
                </a:rPr>
                <a:t>SIFT</a:t>
              </a:r>
              <a:r>
                <a:rPr lang="zh-CN" altLang="en-US" sz="2400" b="1" dirty="0">
                  <a:solidFill>
                    <a:srgbClr val="003679"/>
                  </a:solidFill>
                  <a:latin typeface="微软雅黑" panose="020B0503020204020204" pitchFamily="34" charset="-122"/>
                  <a:ea typeface="微软雅黑" panose="020B0503020204020204" pitchFamily="34" charset="-122"/>
                  <a:sym typeface="+mn-ea"/>
                </a:rPr>
                <a:t>算法</a:t>
              </a:r>
            </a:p>
          </p:txBody>
        </p:sp>
      </p:grpSp>
    </p:spTree>
    <p:extLst>
      <p:ext uri="{BB962C8B-B14F-4D97-AF65-F5344CB8AC3E}">
        <p14:creationId xmlns:p14="http://schemas.microsoft.com/office/powerpoint/2010/main" val="3797023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DAB42-14FB-39DD-3DE0-9D6B474889B9}"/>
            </a:ext>
          </a:extLst>
        </p:cNvPr>
        <p:cNvGrpSpPr/>
        <p:nvPr/>
      </p:nvGrpSpPr>
      <p:grpSpPr>
        <a:xfrm>
          <a:off x="0" y="0"/>
          <a:ext cx="0" cy="0"/>
          <a:chOff x="0" y="0"/>
          <a:chExt cx="0" cy="0"/>
        </a:xfrm>
      </p:grpSpPr>
      <p:sp>
        <p:nvSpPr>
          <p:cNvPr id="388098" name="Rectangle 2">
            <a:extLst>
              <a:ext uri="{FF2B5EF4-FFF2-40B4-BE49-F238E27FC236}">
                <a16:creationId xmlns:a16="http://schemas.microsoft.com/office/drawing/2014/main" id="{12C39F8B-3ACC-2FEA-42DB-D96747F32C1C}"/>
              </a:ext>
            </a:extLst>
          </p:cNvPr>
          <p:cNvSpPr>
            <a:spLocks noGrp="1" noChangeArrowheads="1"/>
          </p:cNvSpPr>
          <p:nvPr>
            <p:ph type="title"/>
          </p:nvPr>
        </p:nvSpPr>
        <p:spPr/>
        <p:txBody>
          <a:bodyPr>
            <a:normAutofit/>
          </a:bodyPr>
          <a:lstStyle/>
          <a:p>
            <a:r>
              <a:rPr lang="en-US" altLang="zh-CN" dirty="0"/>
              <a:t>SIFT</a:t>
            </a:r>
            <a:r>
              <a:rPr lang="zh-CN" altLang="en-US" dirty="0"/>
              <a:t>算法</a:t>
            </a:r>
          </a:p>
        </p:txBody>
      </p:sp>
      <p:sp>
        <p:nvSpPr>
          <p:cNvPr id="13" name="灯片编号占位符 12">
            <a:extLst>
              <a:ext uri="{FF2B5EF4-FFF2-40B4-BE49-F238E27FC236}">
                <a16:creationId xmlns:a16="http://schemas.microsoft.com/office/drawing/2014/main" id="{FE3FF88B-72CA-D879-9441-2C73F42AB71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2" name="TextBox 5">
            <a:extLst>
              <a:ext uri="{FF2B5EF4-FFF2-40B4-BE49-F238E27FC236}">
                <a16:creationId xmlns:a16="http://schemas.microsoft.com/office/drawing/2014/main" id="{7AB96F20-9CBF-3DEE-4D55-FB508BFF1CE0}"/>
              </a:ext>
            </a:extLst>
          </p:cNvPr>
          <p:cNvSpPr txBox="1"/>
          <p:nvPr/>
        </p:nvSpPr>
        <p:spPr>
          <a:xfrm>
            <a:off x="650022" y="1741134"/>
            <a:ext cx="10891955" cy="3375732"/>
          </a:xfrm>
          <a:prstGeom prst="rect">
            <a:avLst/>
          </a:prstGeom>
          <a:noFill/>
        </p:spPr>
        <p:txBody>
          <a:bodyPr wrap="square">
            <a:spAutoFit/>
          </a:bodyPr>
          <a:lstStyle/>
          <a:p>
            <a:pPr algn="ctr">
              <a:lnSpc>
                <a:spcPct val="200000"/>
              </a:lnSpc>
            </a:pPr>
            <a:r>
              <a:rPr lang="en-US" altLang="zh-CN" sz="2200" b="1" spc="300" dirty="0">
                <a:solidFill>
                  <a:schemeClr val="tx1"/>
                </a:solidFill>
                <a:latin typeface="微软雅黑" panose="020B0503020204020204" pitchFamily="34" charset="-122"/>
                <a:ea typeface="微软雅黑" panose="020B0503020204020204" pitchFamily="34" charset="-122"/>
              </a:rPr>
              <a:t>SIFT</a:t>
            </a:r>
            <a:r>
              <a:rPr lang="zh-CN" altLang="en-US" sz="2200" b="1" spc="300" dirty="0">
                <a:solidFill>
                  <a:schemeClr val="tx1"/>
                </a:solidFill>
                <a:latin typeface="微软雅黑" panose="020B0503020204020204" pitchFamily="34" charset="-122"/>
                <a:ea typeface="微软雅黑" panose="020B0503020204020204" pitchFamily="34" charset="-122"/>
              </a:rPr>
              <a:t>算法</a:t>
            </a:r>
            <a:r>
              <a:rPr lang="zh-CN" altLang="en-US" sz="2200" spc="300" dirty="0">
                <a:solidFill>
                  <a:schemeClr val="tx1"/>
                </a:solidFill>
                <a:latin typeface="微软雅黑" panose="020B0503020204020204" pitchFamily="34" charset="-122"/>
                <a:ea typeface="微软雅黑" panose="020B0503020204020204" pitchFamily="34" charset="-122"/>
              </a:rPr>
              <a:t>通常通过以下四步实现：</a:t>
            </a:r>
            <a:br>
              <a:rPr lang="zh-CN" altLang="en-US" sz="2200" spc="300" dirty="0">
                <a:solidFill>
                  <a:schemeClr val="tx1"/>
                </a:solidFill>
                <a:latin typeface="微软雅黑" panose="020B0503020204020204" pitchFamily="34" charset="-122"/>
                <a:ea typeface="微软雅黑" panose="020B0503020204020204" pitchFamily="34" charset="-122"/>
              </a:rPr>
            </a:br>
            <a:r>
              <a:rPr lang="en-US" altLang="zh-CN" sz="2200" spc="300" dirty="0">
                <a:latin typeface="微软雅黑" panose="020B0503020204020204" pitchFamily="34" charset="-122"/>
                <a:ea typeface="微软雅黑" panose="020B0503020204020204" pitchFamily="34" charset="-122"/>
              </a:rPr>
              <a:t>1.</a:t>
            </a:r>
            <a:r>
              <a:rPr lang="zh-CN" altLang="en-US" sz="2200" spc="300" dirty="0">
                <a:latin typeface="微软雅黑" panose="020B0503020204020204" pitchFamily="34" charset="-122"/>
                <a:ea typeface="微软雅黑" panose="020B0503020204020204" pitchFamily="34" charset="-122"/>
              </a:rPr>
              <a:t>局部极值点检测</a:t>
            </a:r>
            <a:r>
              <a:rPr lang="zh-CN" altLang="en-US" sz="2200" spc="300" dirty="0">
                <a:solidFill>
                  <a:schemeClr val="tx1"/>
                </a:solidFill>
                <a:latin typeface="微软雅黑" panose="020B0503020204020204" pitchFamily="34" charset="-122"/>
                <a:ea typeface="微软雅黑" panose="020B0503020204020204" pitchFamily="34" charset="-122"/>
              </a:rPr>
              <a:t>；</a:t>
            </a:r>
          </a:p>
          <a:p>
            <a:pPr algn="ctr">
              <a:lnSpc>
                <a:spcPct val="200000"/>
              </a:lnSpc>
            </a:pPr>
            <a:r>
              <a:rPr lang="en-US" altLang="zh-CN" sz="2200" spc="300" dirty="0">
                <a:latin typeface="微软雅黑" panose="020B0503020204020204" pitchFamily="34" charset="-122"/>
                <a:ea typeface="微软雅黑" panose="020B0503020204020204" pitchFamily="34" charset="-122"/>
              </a:rPr>
              <a:t>2.</a:t>
            </a:r>
            <a:r>
              <a:rPr lang="zh-CN" altLang="en-US" sz="2200" spc="300" dirty="0">
                <a:latin typeface="微软雅黑" panose="020B0503020204020204" pitchFamily="34" charset="-122"/>
                <a:ea typeface="微软雅黑" panose="020B0503020204020204" pitchFamily="34" charset="-122"/>
              </a:rPr>
              <a:t>关键点定位与筛选；</a:t>
            </a:r>
          </a:p>
          <a:p>
            <a:pPr algn="ctr">
              <a:lnSpc>
                <a:spcPct val="200000"/>
              </a:lnSpc>
            </a:pPr>
            <a:r>
              <a:rPr lang="en-US" altLang="zh-CN" sz="2200" spc="300" dirty="0">
                <a:latin typeface="微软雅黑" panose="020B0503020204020204" pitchFamily="34" charset="-122"/>
                <a:ea typeface="微软雅黑" panose="020B0503020204020204" pitchFamily="34" charset="-122"/>
              </a:rPr>
              <a:t>3.</a:t>
            </a:r>
            <a:r>
              <a:rPr lang="zh-CN" altLang="en-US" sz="2200" spc="300" dirty="0">
                <a:latin typeface="微软雅黑" panose="020B0503020204020204" pitchFamily="34" charset="-122"/>
                <a:ea typeface="微软雅黑" panose="020B0503020204020204" pitchFamily="34" charset="-122"/>
              </a:rPr>
              <a:t> 关键点方向计算；</a:t>
            </a:r>
            <a:endParaRPr lang="en-US" altLang="zh-CN" sz="2200" spc="300" dirty="0">
              <a:latin typeface="微软雅黑" panose="020B0503020204020204" pitchFamily="34" charset="-122"/>
              <a:ea typeface="微软雅黑" panose="020B0503020204020204" pitchFamily="34" charset="-122"/>
            </a:endParaRPr>
          </a:p>
          <a:p>
            <a:pPr algn="ctr">
              <a:lnSpc>
                <a:spcPct val="200000"/>
              </a:lnSpc>
            </a:pPr>
            <a:r>
              <a:rPr lang="en-US" altLang="zh-CN" sz="2200" spc="300" dirty="0">
                <a:latin typeface="微软雅黑" panose="020B0503020204020204" pitchFamily="34" charset="-122"/>
                <a:ea typeface="微软雅黑" panose="020B0503020204020204" pitchFamily="34" charset="-122"/>
              </a:rPr>
              <a:t>4.</a:t>
            </a:r>
            <a:r>
              <a:rPr lang="zh-CN" altLang="en-US" sz="2200" spc="300" dirty="0">
                <a:latin typeface="微软雅黑" panose="020B0503020204020204" pitchFamily="34" charset="-122"/>
                <a:ea typeface="微软雅黑" panose="020B0503020204020204" pitchFamily="34" charset="-122"/>
              </a:rPr>
              <a:t> 关键点描述。</a:t>
            </a:r>
          </a:p>
        </p:txBody>
      </p:sp>
    </p:spTree>
    <p:extLst>
      <p:ext uri="{BB962C8B-B14F-4D97-AF65-F5344CB8AC3E}">
        <p14:creationId xmlns:p14="http://schemas.microsoft.com/office/powerpoint/2010/main" val="33848594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72E0A-8339-6BCE-009C-D74603068F60}"/>
            </a:ext>
          </a:extLst>
        </p:cNvPr>
        <p:cNvGrpSpPr/>
        <p:nvPr/>
      </p:nvGrpSpPr>
      <p:grpSpPr>
        <a:xfrm>
          <a:off x="0" y="0"/>
          <a:ext cx="0" cy="0"/>
          <a:chOff x="0" y="0"/>
          <a:chExt cx="0" cy="0"/>
        </a:xfrm>
      </p:grpSpPr>
      <p:sp>
        <p:nvSpPr>
          <p:cNvPr id="388098" name="Rectangle 2">
            <a:extLst>
              <a:ext uri="{FF2B5EF4-FFF2-40B4-BE49-F238E27FC236}">
                <a16:creationId xmlns:a16="http://schemas.microsoft.com/office/drawing/2014/main" id="{82EBE9BA-5E34-88DF-FDF0-BE1D98733831}"/>
              </a:ext>
            </a:extLst>
          </p:cNvPr>
          <p:cNvSpPr>
            <a:spLocks noGrp="1" noChangeArrowheads="1"/>
          </p:cNvSpPr>
          <p:nvPr>
            <p:ph type="title"/>
          </p:nvPr>
        </p:nvSpPr>
        <p:spPr/>
        <p:txBody>
          <a:bodyPr>
            <a:normAutofit/>
          </a:bodyPr>
          <a:lstStyle/>
          <a:p>
            <a:r>
              <a:rPr lang="en-US" altLang="zh-CN" dirty="0"/>
              <a:t>SIFT</a:t>
            </a:r>
            <a:r>
              <a:rPr lang="zh-CN" altLang="en-US" dirty="0"/>
              <a:t>算法</a:t>
            </a:r>
            <a:r>
              <a:rPr lang="en-US" altLang="zh-CN" dirty="0"/>
              <a:t>——</a:t>
            </a:r>
            <a:r>
              <a:rPr lang="zh-CN" altLang="en-US" dirty="0"/>
              <a:t>局部极值点检测</a:t>
            </a:r>
          </a:p>
        </p:txBody>
      </p:sp>
      <p:sp>
        <p:nvSpPr>
          <p:cNvPr id="13" name="灯片编号占位符 12">
            <a:extLst>
              <a:ext uri="{FF2B5EF4-FFF2-40B4-BE49-F238E27FC236}">
                <a16:creationId xmlns:a16="http://schemas.microsoft.com/office/drawing/2014/main" id="{0A1CD264-C1DD-5155-741F-5F72A659019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mc:AlternateContent xmlns:mc="http://schemas.openxmlformats.org/markup-compatibility/2006" xmlns:a14="http://schemas.microsoft.com/office/drawing/2010/main">
        <mc:Choice Requires="a14">
          <p:sp>
            <p:nvSpPr>
              <p:cNvPr id="3" name="TextBox 1">
                <a:extLst>
                  <a:ext uri="{FF2B5EF4-FFF2-40B4-BE49-F238E27FC236}">
                    <a16:creationId xmlns:a16="http://schemas.microsoft.com/office/drawing/2014/main" id="{6AD8DC32-4AEF-F09E-1552-3E20B5030D1F}"/>
                  </a:ext>
                </a:extLst>
              </p:cNvPr>
              <p:cNvSpPr txBox="1"/>
              <p:nvPr/>
            </p:nvSpPr>
            <p:spPr>
              <a:xfrm>
                <a:off x="488065" y="1038758"/>
                <a:ext cx="9296015" cy="461665"/>
              </a:xfrm>
              <a:prstGeom prst="rect">
                <a:avLst/>
              </a:prstGeom>
              <a:noFill/>
            </p:spPr>
            <p:txBody>
              <a:bodyPr wrap="square" rtlCol="0">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使用高斯差分算子</a:t>
                </a:r>
                <a14:m>
                  <m:oMath xmlns:m="http://schemas.openxmlformats.org/officeDocument/2006/math">
                    <m:r>
                      <a:rPr lang="en-US" altLang="zh-CN" sz="2400" b="1" i="1" spc="300" smtClean="0">
                        <a:solidFill>
                          <a:srgbClr val="004098"/>
                        </a:solidFill>
                        <a:latin typeface="Cambria Math" panose="02040503050406030204" pitchFamily="18" charset="0"/>
                        <a:ea typeface="微软雅黑" panose="020B0503020204020204" pitchFamily="34" charset="-122"/>
                      </a:rPr>
                      <m:t>𝑫</m:t>
                    </m:r>
                  </m:oMath>
                </a14:m>
                <a:r>
                  <a:rPr lang="zh-CN" altLang="en-US" sz="2400" b="1" spc="300" dirty="0">
                    <a:solidFill>
                      <a:srgbClr val="004098"/>
                    </a:solidFill>
                    <a:latin typeface="微软雅黑" panose="020B0503020204020204" pitchFamily="34" charset="-122"/>
                    <a:ea typeface="微软雅黑" panose="020B0503020204020204" pitchFamily="34" charset="-122"/>
                  </a:rPr>
                  <a:t>近似代替归一化高斯拉普拉斯算子</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Choice>
        <mc:Fallback xmlns="">
          <p:sp>
            <p:nvSpPr>
              <p:cNvPr id="3" name="TextBox 1">
                <a:extLst>
                  <a:ext uri="{FF2B5EF4-FFF2-40B4-BE49-F238E27FC236}">
                    <a16:creationId xmlns:a16="http://schemas.microsoft.com/office/drawing/2014/main" id="{6AD8DC32-4AEF-F09E-1552-3E20B5030D1F}"/>
                  </a:ext>
                </a:extLst>
              </p:cNvPr>
              <p:cNvSpPr txBox="1">
                <a:spLocks noRot="1" noChangeAspect="1" noMove="1" noResize="1" noEditPoints="1" noAdjustHandles="1" noChangeArrowheads="1" noChangeShapeType="1" noTextEdit="1"/>
              </p:cNvSpPr>
              <p:nvPr/>
            </p:nvSpPr>
            <p:spPr>
              <a:xfrm>
                <a:off x="488065" y="1038758"/>
                <a:ext cx="9296015" cy="461665"/>
              </a:xfrm>
              <a:prstGeom prst="rect">
                <a:avLst/>
              </a:prstGeom>
              <a:blipFill>
                <a:blip r:embed="rId5"/>
                <a:stretch>
                  <a:fillRect l="-1091" t="-10526" b="-28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17D7DB3B-97C8-7FA0-1DA0-9D0DF1C63F4F}"/>
                  </a:ext>
                </a:extLst>
              </p:cNvPr>
              <p:cNvSpPr txBox="1"/>
              <p:nvPr/>
            </p:nvSpPr>
            <p:spPr>
              <a:xfrm>
                <a:off x="3656325" y="1815457"/>
                <a:ext cx="487934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𝐷</m:t>
                      </m:r>
                      <m:d>
                        <m:dPr>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𝑥</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𝑦</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𝜎</m:t>
                          </m:r>
                        </m:e>
                      </m:d>
                      <m:r>
                        <a:rPr kumimoji="1" lang="en-US" altLang="zh-CN" sz="2400" b="0" i="1" smtClean="0">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𝐺</m:t>
                      </m:r>
                      <m:d>
                        <m:dPr>
                          <m:ctrlPr>
                            <a:rPr kumimoji="1" lang="en-US" altLang="zh-CN" sz="2400" b="0" i="1" smtClean="0">
                              <a:latin typeface="Cambria Math" panose="02040503050406030204" pitchFamily="18" charset="0"/>
                              <a:ea typeface="Cambria Math" panose="02040503050406030204" pitchFamily="18" charset="0"/>
                            </a:rPr>
                          </m:ctrlPr>
                        </m:dPr>
                        <m:e>
                          <m:r>
                            <a:rPr kumimoji="1" lang="en-US" altLang="zh-CN" sz="2400" b="0" i="1" smtClean="0">
                              <a:latin typeface="Cambria Math" panose="02040503050406030204" pitchFamily="18" charset="0"/>
                              <a:ea typeface="Cambria Math" panose="02040503050406030204" pitchFamily="18" charset="0"/>
                            </a:rPr>
                            <m:t>𝑥</m:t>
                          </m:r>
                          <m:r>
                            <a:rPr kumimoji="1" lang="en-US" altLang="zh-CN" sz="2400" b="0" i="1" smtClean="0">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𝑦</m:t>
                          </m:r>
                          <m:r>
                            <a:rPr kumimoji="1" lang="en-US" altLang="zh-CN" sz="2400" b="0" i="1" smtClean="0">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𝑘</m:t>
                          </m:r>
                          <m:r>
                            <a:rPr kumimoji="1" lang="en-US" altLang="zh-CN" sz="2400" b="0" i="1" smtClean="0">
                              <a:latin typeface="Cambria Math" panose="02040503050406030204" pitchFamily="18" charset="0"/>
                              <a:ea typeface="Cambria Math" panose="02040503050406030204" pitchFamily="18" charset="0"/>
                            </a:rPr>
                            <m:t>𝜎</m:t>
                          </m:r>
                        </m:e>
                      </m:d>
                      <m:r>
                        <a:rPr kumimoji="1" lang="en-US" altLang="zh-CN" sz="2400" b="0" i="1" smtClean="0">
                          <a:latin typeface="Cambria Math" panose="02040503050406030204" pitchFamily="18" charset="0"/>
                          <a:ea typeface="Cambria Math" panose="02040503050406030204" pitchFamily="18" charset="0"/>
                        </a:rPr>
                        <m:t>−</m:t>
                      </m:r>
                      <m:r>
                        <a:rPr kumimoji="1" lang="en-US" altLang="zh-CN" sz="2400" b="0" i="1">
                          <a:latin typeface="Cambria Math" panose="02040503050406030204" pitchFamily="18" charset="0"/>
                          <a:ea typeface="Cambria Math" panose="02040503050406030204" pitchFamily="18" charset="0"/>
                        </a:rPr>
                        <m:t>𝐺</m:t>
                      </m:r>
                      <m:d>
                        <m:dPr>
                          <m:ctrlPr>
                            <a:rPr kumimoji="1" lang="en-US" altLang="zh-CN" sz="2400" i="1">
                              <a:latin typeface="Cambria Math" panose="02040503050406030204" pitchFamily="18" charset="0"/>
                              <a:ea typeface="Cambria Math" panose="02040503050406030204" pitchFamily="18" charset="0"/>
                            </a:rPr>
                          </m:ctrlPr>
                        </m:dPr>
                        <m:e>
                          <m:r>
                            <a:rPr kumimoji="1" lang="en-US" altLang="zh-CN" sz="2400" i="1">
                              <a:latin typeface="Cambria Math" panose="02040503050406030204" pitchFamily="18" charset="0"/>
                              <a:ea typeface="Cambria Math" panose="02040503050406030204" pitchFamily="18" charset="0"/>
                            </a:rPr>
                            <m:t>𝑥</m:t>
                          </m:r>
                          <m:r>
                            <a:rPr kumimoji="1" lang="en-US" altLang="zh-CN" sz="2400" i="1">
                              <a:latin typeface="Cambria Math" panose="02040503050406030204" pitchFamily="18" charset="0"/>
                              <a:ea typeface="Cambria Math" panose="02040503050406030204" pitchFamily="18" charset="0"/>
                            </a:rPr>
                            <m:t>,</m:t>
                          </m:r>
                          <m:r>
                            <a:rPr kumimoji="1" lang="en-US" altLang="zh-CN" sz="2400" i="1">
                              <a:latin typeface="Cambria Math" panose="02040503050406030204" pitchFamily="18" charset="0"/>
                              <a:ea typeface="Cambria Math" panose="02040503050406030204" pitchFamily="18" charset="0"/>
                            </a:rPr>
                            <m:t>𝑦</m:t>
                          </m:r>
                          <m:r>
                            <a:rPr kumimoji="1" lang="en-US" altLang="zh-CN" sz="2400" i="1">
                              <a:latin typeface="Cambria Math" panose="02040503050406030204" pitchFamily="18" charset="0"/>
                              <a:ea typeface="Cambria Math" panose="02040503050406030204" pitchFamily="18" charset="0"/>
                            </a:rPr>
                            <m:t>,</m:t>
                          </m:r>
                          <m:r>
                            <a:rPr kumimoji="1" lang="en-US" altLang="zh-CN" sz="2400" i="1">
                              <a:latin typeface="Cambria Math" panose="02040503050406030204" pitchFamily="18" charset="0"/>
                              <a:ea typeface="Cambria Math" panose="02040503050406030204" pitchFamily="18" charset="0"/>
                            </a:rPr>
                            <m:t>𝜎</m:t>
                          </m:r>
                        </m:e>
                      </m:d>
                    </m:oMath>
                  </m:oMathPara>
                </a14:m>
                <a:endParaRPr kumimoji="1" lang="zh-CN" altLang="en-US" sz="2400" i="1" dirty="0"/>
              </a:p>
            </p:txBody>
          </p:sp>
        </mc:Choice>
        <mc:Fallback xmlns="">
          <p:sp>
            <p:nvSpPr>
              <p:cNvPr id="4" name="文本框 3">
                <a:extLst>
                  <a:ext uri="{FF2B5EF4-FFF2-40B4-BE49-F238E27FC236}">
                    <a16:creationId xmlns:a16="http://schemas.microsoft.com/office/drawing/2014/main" id="{17D7DB3B-97C8-7FA0-1DA0-9D0DF1C63F4F}"/>
                  </a:ext>
                </a:extLst>
              </p:cNvPr>
              <p:cNvSpPr txBox="1">
                <a:spLocks noRot="1" noChangeAspect="1" noMove="1" noResize="1" noEditPoints="1" noAdjustHandles="1" noChangeArrowheads="1" noChangeShapeType="1" noTextEdit="1"/>
              </p:cNvSpPr>
              <p:nvPr/>
            </p:nvSpPr>
            <p:spPr>
              <a:xfrm>
                <a:off x="3656325" y="1815457"/>
                <a:ext cx="4879349" cy="369332"/>
              </a:xfrm>
              <a:prstGeom prst="rect">
                <a:avLst/>
              </a:prstGeom>
              <a:blipFill>
                <a:blip r:embed="rId6"/>
                <a:stretch>
                  <a:fillRect b="-28333"/>
                </a:stretch>
              </a:blipFill>
            </p:spPr>
            <p:txBody>
              <a:bodyPr/>
              <a:lstStyle/>
              <a:p>
                <a:r>
                  <a:rPr lang="en-US">
                    <a:noFill/>
                  </a:rPr>
                  <a:t> </a:t>
                </a:r>
              </a:p>
            </p:txBody>
          </p:sp>
        </mc:Fallback>
      </mc:AlternateContent>
      <p:sp>
        <p:nvSpPr>
          <p:cNvPr id="5" name="TextBox 1">
            <a:extLst>
              <a:ext uri="{FF2B5EF4-FFF2-40B4-BE49-F238E27FC236}">
                <a16:creationId xmlns:a16="http://schemas.microsoft.com/office/drawing/2014/main" id="{9093E5B1-0A54-CA7C-C327-7661EDAFF43C}"/>
              </a:ext>
            </a:extLst>
          </p:cNvPr>
          <p:cNvSpPr txBox="1"/>
          <p:nvPr/>
        </p:nvSpPr>
        <p:spPr>
          <a:xfrm>
            <a:off x="488064" y="2499823"/>
            <a:ext cx="9296015" cy="461665"/>
          </a:xfrm>
          <a:prstGeom prst="rect">
            <a:avLst/>
          </a:prstGeom>
          <a:noFill/>
        </p:spPr>
        <p:txBody>
          <a:bodyPr wrap="square" rtlCol="0">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因为</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6" name="文本框 5">
                <a:extLst>
                  <a:ext uri="{FF2B5EF4-FFF2-40B4-BE49-F238E27FC236}">
                    <a16:creationId xmlns:a16="http://schemas.microsoft.com/office/drawing/2014/main" id="{8A3AB52D-ECD9-7B2A-1F3D-3C9128A13060}"/>
                  </a:ext>
                </a:extLst>
              </p:cNvPr>
              <p:cNvSpPr txBox="1"/>
              <p:nvPr/>
            </p:nvSpPr>
            <p:spPr>
              <a:xfrm>
                <a:off x="2915179" y="3070632"/>
                <a:ext cx="5863061" cy="71673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i="1" smtClean="0">
                          <a:latin typeface="Cambria Math" panose="02040503050406030204" pitchFamily="18" charset="0"/>
                          <a:ea typeface="Cambria Math" panose="02040503050406030204" pitchFamily="18" charset="0"/>
                        </a:rPr>
                        <m:t>𝜎</m:t>
                      </m:r>
                      <m:sSup>
                        <m:sSupPr>
                          <m:ctrlPr>
                            <a:rPr kumimoji="1" lang="en-US" altLang="zh-CN" sz="2400" i="1" smtClean="0">
                              <a:latin typeface="Cambria Math" panose="02040503050406030204" pitchFamily="18" charset="0"/>
                              <a:ea typeface="Cambria Math" panose="02040503050406030204" pitchFamily="18" charset="0"/>
                            </a:rPr>
                          </m:ctrlPr>
                        </m:sSupPr>
                        <m:e>
                          <m:r>
                            <m:rPr>
                              <m:sty m:val="p"/>
                            </m:rPr>
                            <a:rPr kumimoji="1" lang="en-US" altLang="zh-CN" sz="2400" i="1" smtClean="0">
                              <a:latin typeface="Cambria Math" panose="02040503050406030204" pitchFamily="18" charset="0"/>
                              <a:ea typeface="Cambria Math" panose="02040503050406030204" pitchFamily="18" charset="0"/>
                            </a:rPr>
                            <m:t>∇</m:t>
                          </m:r>
                        </m:e>
                        <m:sup>
                          <m:r>
                            <a:rPr kumimoji="1" lang="en-US" altLang="zh-CN" sz="2400" b="0" i="1" smtClean="0">
                              <a:latin typeface="Cambria Math" panose="02040503050406030204" pitchFamily="18" charset="0"/>
                              <a:ea typeface="Cambria Math" panose="02040503050406030204" pitchFamily="18" charset="0"/>
                            </a:rPr>
                            <m:t>2</m:t>
                          </m:r>
                        </m:sup>
                      </m:sSup>
                      <m:r>
                        <a:rPr kumimoji="1" lang="en-US" altLang="zh-CN" sz="2400" b="1" i="1" smtClean="0">
                          <a:latin typeface="Cambria Math" panose="02040503050406030204" pitchFamily="18" charset="0"/>
                          <a:ea typeface="Cambria Math" panose="02040503050406030204" pitchFamily="18" charset="0"/>
                        </a:rPr>
                        <m:t>𝑮</m:t>
                      </m:r>
                      <m:r>
                        <a:rPr kumimoji="1" lang="en-US" altLang="zh-CN" sz="2400" b="0" i="1" smtClean="0">
                          <a:latin typeface="Cambria Math" panose="02040503050406030204" pitchFamily="18" charset="0"/>
                          <a:ea typeface="Cambria Math" panose="02040503050406030204" pitchFamily="18" charset="0"/>
                        </a:rPr>
                        <m:t>= </m:t>
                      </m:r>
                      <m:f>
                        <m:fPr>
                          <m:ctrlPr>
                            <a:rPr kumimoji="1" lang="en-US" altLang="zh-CN" sz="2400" b="0" i="1" smtClean="0">
                              <a:latin typeface="Cambria Math" panose="02040503050406030204" pitchFamily="18" charset="0"/>
                              <a:ea typeface="Cambria Math" panose="02040503050406030204" pitchFamily="18" charset="0"/>
                            </a:rPr>
                          </m:ctrlPr>
                        </m:fPr>
                        <m:num>
                          <m:r>
                            <a:rPr kumimoji="1" lang="en-US" altLang="zh-CN" sz="2400" b="0" i="1" smtClean="0">
                              <a:latin typeface="Cambria Math" panose="02040503050406030204" pitchFamily="18" charset="0"/>
                              <a:ea typeface="Cambria Math" panose="02040503050406030204" pitchFamily="18" charset="0"/>
                            </a:rPr>
                            <m:t>𝜕</m:t>
                          </m:r>
                          <m:r>
                            <a:rPr kumimoji="1" lang="en-US" altLang="zh-CN" sz="2400" b="1" i="1" smtClean="0">
                              <a:latin typeface="Cambria Math" panose="02040503050406030204" pitchFamily="18" charset="0"/>
                              <a:ea typeface="Cambria Math" panose="02040503050406030204" pitchFamily="18" charset="0"/>
                            </a:rPr>
                            <m:t>𝑮</m:t>
                          </m:r>
                        </m:num>
                        <m:den>
                          <m:r>
                            <a:rPr kumimoji="1" lang="en-US" altLang="zh-CN" sz="2400" b="0" i="1" smtClean="0">
                              <a:latin typeface="Cambria Math" panose="02040503050406030204" pitchFamily="18" charset="0"/>
                              <a:ea typeface="Cambria Math" panose="02040503050406030204" pitchFamily="18" charset="0"/>
                            </a:rPr>
                            <m:t>𝜕</m:t>
                          </m:r>
                          <m:r>
                            <a:rPr kumimoji="1" lang="en-US" altLang="zh-CN" sz="2400" i="1">
                              <a:latin typeface="Cambria Math" panose="02040503050406030204" pitchFamily="18" charset="0"/>
                              <a:ea typeface="Cambria Math" panose="02040503050406030204" pitchFamily="18" charset="0"/>
                            </a:rPr>
                            <m:t>𝜎</m:t>
                          </m:r>
                          <m:r>
                            <m:rPr>
                              <m:nor/>
                            </m:rPr>
                            <a:rPr kumimoji="1" lang="zh-CN" altLang="en-US" sz="2400" i="1" dirty="0"/>
                            <m:t> </m:t>
                          </m:r>
                        </m:den>
                      </m:f>
                      <m:r>
                        <a:rPr kumimoji="1" lang="en-US" altLang="zh-CN" sz="2400" b="0" i="1" smtClean="0">
                          <a:latin typeface="Cambria Math" panose="02040503050406030204" pitchFamily="18" charset="0"/>
                          <a:ea typeface="Cambria Math" panose="02040503050406030204" pitchFamily="18" charset="0"/>
                        </a:rPr>
                        <m:t>≈</m:t>
                      </m:r>
                      <m:f>
                        <m:fPr>
                          <m:ctrlPr>
                            <a:rPr kumimoji="1" lang="en-US" altLang="zh-CN" sz="2400" b="0" i="1" smtClean="0">
                              <a:latin typeface="Cambria Math" panose="02040503050406030204" pitchFamily="18" charset="0"/>
                              <a:ea typeface="Cambria Math" panose="02040503050406030204" pitchFamily="18" charset="0"/>
                            </a:rPr>
                          </m:ctrlPr>
                        </m:fPr>
                        <m:num>
                          <m:r>
                            <a:rPr kumimoji="1" lang="en-US" altLang="zh-CN" sz="2400" b="0" i="1" smtClean="0">
                              <a:latin typeface="Cambria Math" panose="02040503050406030204" pitchFamily="18" charset="0"/>
                              <a:ea typeface="Cambria Math" panose="02040503050406030204" pitchFamily="18" charset="0"/>
                            </a:rPr>
                            <m:t>𝐺</m:t>
                          </m:r>
                          <m:d>
                            <m:dPr>
                              <m:ctrlPr>
                                <a:rPr kumimoji="1" lang="en-US" altLang="zh-CN" sz="2400" b="0" i="1" smtClean="0">
                                  <a:latin typeface="Cambria Math" panose="02040503050406030204" pitchFamily="18" charset="0"/>
                                  <a:ea typeface="Cambria Math" panose="02040503050406030204" pitchFamily="18" charset="0"/>
                                </a:rPr>
                              </m:ctrlPr>
                            </m:dPr>
                            <m:e>
                              <m:r>
                                <a:rPr kumimoji="1" lang="en-US" altLang="zh-CN" sz="2400" b="0" i="1" smtClean="0">
                                  <a:latin typeface="Cambria Math" panose="02040503050406030204" pitchFamily="18" charset="0"/>
                                  <a:ea typeface="Cambria Math" panose="02040503050406030204" pitchFamily="18" charset="0"/>
                                </a:rPr>
                                <m:t>𝑥</m:t>
                              </m:r>
                              <m:r>
                                <a:rPr kumimoji="1" lang="en-US" altLang="zh-CN" sz="2400" b="0" i="1" smtClean="0">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𝑦</m:t>
                              </m:r>
                              <m:r>
                                <a:rPr kumimoji="1" lang="en-US" altLang="zh-CN" sz="2400" b="0" i="1" smtClean="0">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𝑘</m:t>
                              </m:r>
                              <m:r>
                                <a:rPr kumimoji="1" lang="en-US" altLang="zh-CN" sz="2400" i="1">
                                  <a:latin typeface="Cambria Math" panose="02040503050406030204" pitchFamily="18" charset="0"/>
                                  <a:ea typeface="Cambria Math" panose="02040503050406030204" pitchFamily="18" charset="0"/>
                                </a:rPr>
                                <m:t>𝜎</m:t>
                              </m:r>
                              <m:r>
                                <m:rPr>
                                  <m:nor/>
                                </m:rPr>
                                <a:rPr kumimoji="1" lang="zh-CN" altLang="en-US" sz="2400" i="1" dirty="0"/>
                                <m:t> </m:t>
                              </m:r>
                            </m:e>
                          </m:d>
                          <m:r>
                            <a:rPr kumimoji="1" lang="en-US" altLang="zh-CN" sz="2400" b="0" i="1" dirty="0" smtClean="0">
                              <a:latin typeface="Cambria Math" panose="02040503050406030204" pitchFamily="18" charset="0"/>
                            </a:rPr>
                            <m:t>−</m:t>
                          </m:r>
                          <m:r>
                            <a:rPr kumimoji="1" lang="en-US" altLang="zh-CN" sz="2400" b="0" i="1" dirty="0" smtClean="0">
                              <a:latin typeface="Cambria Math" panose="02040503050406030204" pitchFamily="18" charset="0"/>
                            </a:rPr>
                            <m:t>𝐺</m:t>
                          </m:r>
                          <m:r>
                            <a:rPr kumimoji="1" lang="en-US" altLang="zh-CN" sz="2400" b="0" i="1" dirty="0" smtClean="0">
                              <a:latin typeface="Cambria Math" panose="02040503050406030204" pitchFamily="18" charset="0"/>
                            </a:rPr>
                            <m:t>(</m:t>
                          </m:r>
                          <m:r>
                            <a:rPr kumimoji="1" lang="en-US" altLang="zh-CN" sz="2400" b="0" i="1" dirty="0" smtClean="0">
                              <a:latin typeface="Cambria Math" panose="02040503050406030204" pitchFamily="18" charset="0"/>
                            </a:rPr>
                            <m:t>𝑥</m:t>
                          </m:r>
                          <m:r>
                            <a:rPr kumimoji="1" lang="en-US" altLang="zh-CN" sz="2400" b="0" i="1" dirty="0" smtClean="0">
                              <a:latin typeface="Cambria Math" panose="02040503050406030204" pitchFamily="18" charset="0"/>
                            </a:rPr>
                            <m:t>,</m:t>
                          </m:r>
                          <m:r>
                            <a:rPr kumimoji="1" lang="en-US" altLang="zh-CN" sz="2400" b="0" i="1" dirty="0" smtClean="0">
                              <a:latin typeface="Cambria Math" panose="02040503050406030204" pitchFamily="18" charset="0"/>
                            </a:rPr>
                            <m:t>𝑦</m:t>
                          </m:r>
                          <m:r>
                            <a:rPr kumimoji="1" lang="en-US" altLang="zh-CN" sz="2400" b="0" i="1" dirty="0" smtClean="0">
                              <a:latin typeface="Cambria Math" panose="02040503050406030204" pitchFamily="18" charset="0"/>
                            </a:rPr>
                            <m:t>,</m:t>
                          </m:r>
                          <m:r>
                            <a:rPr kumimoji="1" lang="en-US" altLang="zh-CN" sz="2400" i="1">
                              <a:latin typeface="Cambria Math" panose="02040503050406030204" pitchFamily="18" charset="0"/>
                              <a:ea typeface="Cambria Math" panose="02040503050406030204" pitchFamily="18" charset="0"/>
                            </a:rPr>
                            <m:t>𝜎</m:t>
                          </m:r>
                          <m:r>
                            <m:rPr>
                              <m:nor/>
                            </m:rPr>
                            <a:rPr kumimoji="1" lang="zh-CN" altLang="en-US" sz="2400" i="1" dirty="0"/>
                            <m:t> </m:t>
                          </m:r>
                          <m:r>
                            <a:rPr kumimoji="1" lang="en-US" altLang="zh-CN" sz="2400" b="0" i="1" dirty="0" smtClean="0">
                              <a:latin typeface="Cambria Math" panose="02040503050406030204" pitchFamily="18" charset="0"/>
                            </a:rPr>
                            <m:t>)</m:t>
                          </m:r>
                        </m:num>
                        <m:den>
                          <m:r>
                            <a:rPr kumimoji="1" lang="en-US" altLang="zh-CN" sz="2400" b="0" i="1" smtClean="0">
                              <a:latin typeface="Cambria Math" panose="02040503050406030204" pitchFamily="18" charset="0"/>
                              <a:ea typeface="Cambria Math" panose="02040503050406030204" pitchFamily="18" charset="0"/>
                            </a:rPr>
                            <m:t>𝑘</m:t>
                          </m:r>
                          <m:r>
                            <a:rPr kumimoji="1" lang="en-US" altLang="zh-CN" sz="2400" i="1">
                              <a:latin typeface="Cambria Math" panose="02040503050406030204" pitchFamily="18" charset="0"/>
                              <a:ea typeface="Cambria Math" panose="02040503050406030204" pitchFamily="18" charset="0"/>
                            </a:rPr>
                            <m:t>𝜎</m:t>
                          </m:r>
                          <m:r>
                            <m:rPr>
                              <m:nor/>
                            </m:rPr>
                            <a:rPr kumimoji="1" lang="zh-CN" altLang="en-US" sz="2400" i="1" dirty="0"/>
                            <m:t> </m:t>
                          </m:r>
                          <m:r>
                            <a:rPr kumimoji="1" lang="en-US" altLang="zh-CN" sz="2400" b="0" i="1" dirty="0" smtClean="0">
                              <a:latin typeface="Cambria Math" panose="02040503050406030204" pitchFamily="18" charset="0"/>
                            </a:rPr>
                            <m:t>−</m:t>
                          </m:r>
                          <m:r>
                            <a:rPr kumimoji="1" lang="en-US" altLang="zh-CN" sz="2400" i="1">
                              <a:latin typeface="Cambria Math" panose="02040503050406030204" pitchFamily="18" charset="0"/>
                              <a:ea typeface="Cambria Math" panose="02040503050406030204" pitchFamily="18" charset="0"/>
                            </a:rPr>
                            <m:t>𝜎</m:t>
                          </m:r>
                          <m:r>
                            <m:rPr>
                              <m:nor/>
                            </m:rPr>
                            <a:rPr kumimoji="1" lang="zh-CN" altLang="en-US" sz="2400" i="1" dirty="0"/>
                            <m:t> </m:t>
                          </m:r>
                        </m:den>
                      </m:f>
                    </m:oMath>
                  </m:oMathPara>
                </a14:m>
                <a:endParaRPr kumimoji="1" lang="zh-CN" altLang="en-US" sz="2400" i="1" dirty="0"/>
              </a:p>
            </p:txBody>
          </p:sp>
        </mc:Choice>
        <mc:Fallback>
          <p:sp>
            <p:nvSpPr>
              <p:cNvPr id="6" name="文本框 5">
                <a:extLst>
                  <a:ext uri="{FF2B5EF4-FFF2-40B4-BE49-F238E27FC236}">
                    <a16:creationId xmlns:a16="http://schemas.microsoft.com/office/drawing/2014/main" id="{8A3AB52D-ECD9-7B2A-1F3D-3C9128A13060}"/>
                  </a:ext>
                </a:extLst>
              </p:cNvPr>
              <p:cNvSpPr txBox="1">
                <a:spLocks noRot="1" noChangeAspect="1" noMove="1" noResize="1" noEditPoints="1" noAdjustHandles="1" noChangeArrowheads="1" noChangeShapeType="1" noTextEdit="1"/>
              </p:cNvSpPr>
              <p:nvPr/>
            </p:nvSpPr>
            <p:spPr>
              <a:xfrm>
                <a:off x="2915179" y="3070632"/>
                <a:ext cx="5863061" cy="716735"/>
              </a:xfrm>
              <a:prstGeom prst="rect">
                <a:avLst/>
              </a:prstGeom>
              <a:blipFill>
                <a:blip r:embed="rId7"/>
                <a:stretch>
                  <a:fillRect/>
                </a:stretch>
              </a:blipFill>
            </p:spPr>
            <p:txBody>
              <a:bodyPr/>
              <a:lstStyle/>
              <a:p>
                <a:r>
                  <a:rPr lang="en-US">
                    <a:noFill/>
                  </a:rPr>
                  <a:t> </a:t>
                </a:r>
              </a:p>
            </p:txBody>
          </p:sp>
        </mc:Fallback>
      </mc:AlternateContent>
      <p:sp>
        <p:nvSpPr>
          <p:cNvPr id="7" name="TextBox 1">
            <a:extLst>
              <a:ext uri="{FF2B5EF4-FFF2-40B4-BE49-F238E27FC236}">
                <a16:creationId xmlns:a16="http://schemas.microsoft.com/office/drawing/2014/main" id="{3D31BE51-B3BC-A36A-A1B8-8BF908B001FB}"/>
              </a:ext>
            </a:extLst>
          </p:cNvPr>
          <p:cNvSpPr txBox="1"/>
          <p:nvPr/>
        </p:nvSpPr>
        <p:spPr>
          <a:xfrm>
            <a:off x="488064" y="4102208"/>
            <a:ext cx="9296015" cy="461665"/>
          </a:xfrm>
          <a:prstGeom prst="rect">
            <a:avLst/>
          </a:prstGeom>
          <a:noFill/>
        </p:spPr>
        <p:txBody>
          <a:bodyPr wrap="square" rtlCol="0">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因此可以得到</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8" name="文本框 7">
                <a:extLst>
                  <a:ext uri="{FF2B5EF4-FFF2-40B4-BE49-F238E27FC236}">
                    <a16:creationId xmlns:a16="http://schemas.microsoft.com/office/drawing/2014/main" id="{6464DC83-B477-A680-94B3-33E3C81378BB}"/>
                  </a:ext>
                </a:extLst>
              </p:cNvPr>
              <p:cNvSpPr txBox="1"/>
              <p:nvPr/>
            </p:nvSpPr>
            <p:spPr>
              <a:xfrm>
                <a:off x="2620592" y="4878714"/>
                <a:ext cx="695081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𝐷</m:t>
                      </m:r>
                      <m:d>
                        <m:dPr>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𝑥</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𝑦</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𝜎</m:t>
                          </m:r>
                        </m:e>
                      </m:d>
                      <m:r>
                        <a:rPr kumimoji="1" lang="en-US" altLang="zh-CN" sz="2400" b="0" i="1" smtClean="0">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𝐺</m:t>
                      </m:r>
                      <m:d>
                        <m:dPr>
                          <m:ctrlPr>
                            <a:rPr kumimoji="1" lang="en-US" altLang="zh-CN" sz="2400" b="0" i="1" smtClean="0">
                              <a:latin typeface="Cambria Math" panose="02040503050406030204" pitchFamily="18" charset="0"/>
                              <a:ea typeface="Cambria Math" panose="02040503050406030204" pitchFamily="18" charset="0"/>
                            </a:rPr>
                          </m:ctrlPr>
                        </m:dPr>
                        <m:e>
                          <m:r>
                            <a:rPr kumimoji="1" lang="en-US" altLang="zh-CN" sz="2400" b="0" i="1" smtClean="0">
                              <a:latin typeface="Cambria Math" panose="02040503050406030204" pitchFamily="18" charset="0"/>
                              <a:ea typeface="Cambria Math" panose="02040503050406030204" pitchFamily="18" charset="0"/>
                            </a:rPr>
                            <m:t>𝑥</m:t>
                          </m:r>
                          <m:r>
                            <a:rPr kumimoji="1" lang="en-US" altLang="zh-CN" sz="2400" b="0" i="1" smtClean="0">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𝑦</m:t>
                          </m:r>
                          <m:r>
                            <a:rPr kumimoji="1" lang="en-US" altLang="zh-CN" sz="2400" b="0" i="1" smtClean="0">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𝑘</m:t>
                          </m:r>
                          <m:r>
                            <a:rPr kumimoji="1" lang="en-US" altLang="zh-CN" sz="2400" b="0" i="1" smtClean="0">
                              <a:latin typeface="Cambria Math" panose="02040503050406030204" pitchFamily="18" charset="0"/>
                              <a:ea typeface="Cambria Math" panose="02040503050406030204" pitchFamily="18" charset="0"/>
                            </a:rPr>
                            <m:t>𝜎</m:t>
                          </m:r>
                        </m:e>
                      </m:d>
                      <m:r>
                        <a:rPr kumimoji="1" lang="en-US" altLang="zh-CN" sz="2400" b="0" i="1" smtClean="0">
                          <a:latin typeface="Cambria Math" panose="02040503050406030204" pitchFamily="18" charset="0"/>
                          <a:ea typeface="Cambria Math" panose="02040503050406030204" pitchFamily="18" charset="0"/>
                        </a:rPr>
                        <m:t>−</m:t>
                      </m:r>
                      <m:r>
                        <a:rPr kumimoji="1" lang="en-US" altLang="zh-CN" sz="2400" b="0" i="1">
                          <a:latin typeface="Cambria Math" panose="02040503050406030204" pitchFamily="18" charset="0"/>
                          <a:ea typeface="Cambria Math" panose="02040503050406030204" pitchFamily="18" charset="0"/>
                        </a:rPr>
                        <m:t>𝐺</m:t>
                      </m:r>
                      <m:d>
                        <m:dPr>
                          <m:ctrlPr>
                            <a:rPr kumimoji="1" lang="en-US" altLang="zh-CN" sz="2400" i="1">
                              <a:latin typeface="Cambria Math" panose="02040503050406030204" pitchFamily="18" charset="0"/>
                              <a:ea typeface="Cambria Math" panose="02040503050406030204" pitchFamily="18" charset="0"/>
                            </a:rPr>
                          </m:ctrlPr>
                        </m:dPr>
                        <m:e>
                          <m:r>
                            <a:rPr kumimoji="1" lang="en-US" altLang="zh-CN" sz="2400" i="1">
                              <a:latin typeface="Cambria Math" panose="02040503050406030204" pitchFamily="18" charset="0"/>
                              <a:ea typeface="Cambria Math" panose="02040503050406030204" pitchFamily="18" charset="0"/>
                            </a:rPr>
                            <m:t>𝑥</m:t>
                          </m:r>
                          <m:r>
                            <a:rPr kumimoji="1" lang="en-US" altLang="zh-CN" sz="2400" i="1">
                              <a:latin typeface="Cambria Math" panose="02040503050406030204" pitchFamily="18" charset="0"/>
                              <a:ea typeface="Cambria Math" panose="02040503050406030204" pitchFamily="18" charset="0"/>
                            </a:rPr>
                            <m:t>,</m:t>
                          </m:r>
                          <m:r>
                            <a:rPr kumimoji="1" lang="en-US" altLang="zh-CN" sz="2400" i="1">
                              <a:latin typeface="Cambria Math" panose="02040503050406030204" pitchFamily="18" charset="0"/>
                              <a:ea typeface="Cambria Math" panose="02040503050406030204" pitchFamily="18" charset="0"/>
                            </a:rPr>
                            <m:t>𝑦</m:t>
                          </m:r>
                          <m:r>
                            <a:rPr kumimoji="1" lang="en-US" altLang="zh-CN" sz="2400" i="1">
                              <a:latin typeface="Cambria Math" panose="02040503050406030204" pitchFamily="18" charset="0"/>
                              <a:ea typeface="Cambria Math" panose="02040503050406030204" pitchFamily="18" charset="0"/>
                            </a:rPr>
                            <m:t>,</m:t>
                          </m:r>
                          <m:r>
                            <a:rPr kumimoji="1" lang="en-US" altLang="zh-CN" sz="2400" i="1">
                              <a:latin typeface="Cambria Math" panose="02040503050406030204" pitchFamily="18" charset="0"/>
                              <a:ea typeface="Cambria Math" panose="02040503050406030204" pitchFamily="18" charset="0"/>
                            </a:rPr>
                            <m:t>𝜎</m:t>
                          </m:r>
                        </m:e>
                      </m:d>
                      <m:r>
                        <a:rPr kumimoji="1" lang="en-US" altLang="zh-CN" sz="2400" i="1" smtClean="0">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𝑘</m:t>
                      </m:r>
                      <m:r>
                        <a:rPr kumimoji="1" lang="en-US" altLang="zh-CN" sz="2400" b="0" i="1" smtClean="0">
                          <a:latin typeface="Cambria Math" panose="02040503050406030204" pitchFamily="18" charset="0"/>
                          <a:ea typeface="Cambria Math" panose="02040503050406030204" pitchFamily="18" charset="0"/>
                        </a:rPr>
                        <m:t>−1)</m:t>
                      </m:r>
                      <m:sSup>
                        <m:sSupPr>
                          <m:ctrlPr>
                            <a:rPr kumimoji="1" lang="en-US" altLang="zh-CN" sz="2400" b="0" i="1" smtClean="0">
                              <a:latin typeface="Cambria Math" panose="02040503050406030204" pitchFamily="18" charset="0"/>
                              <a:ea typeface="Cambria Math" panose="02040503050406030204" pitchFamily="18" charset="0"/>
                            </a:rPr>
                          </m:ctrlPr>
                        </m:sSupPr>
                        <m:e>
                          <m:r>
                            <a:rPr kumimoji="1" lang="en-US" altLang="zh-CN" sz="2400" b="0" i="1" smtClean="0">
                              <a:latin typeface="Cambria Math" panose="02040503050406030204" pitchFamily="18" charset="0"/>
                              <a:ea typeface="Cambria Math" panose="02040503050406030204" pitchFamily="18" charset="0"/>
                            </a:rPr>
                            <m:t>𝜎</m:t>
                          </m:r>
                        </m:e>
                        <m:sup>
                          <m:r>
                            <a:rPr kumimoji="1" lang="en-US" altLang="zh-CN" sz="2400" b="0" i="1" smtClean="0">
                              <a:latin typeface="Cambria Math" panose="02040503050406030204" pitchFamily="18" charset="0"/>
                              <a:ea typeface="Cambria Math" panose="02040503050406030204" pitchFamily="18" charset="0"/>
                            </a:rPr>
                            <m:t>2</m:t>
                          </m:r>
                        </m:sup>
                      </m:sSup>
                      <m:sSup>
                        <m:sSupPr>
                          <m:ctrlPr>
                            <a:rPr kumimoji="1" lang="en-US" altLang="zh-CN" sz="2400" i="1">
                              <a:latin typeface="Cambria Math" panose="02040503050406030204" pitchFamily="18" charset="0"/>
                              <a:ea typeface="Cambria Math" panose="02040503050406030204" pitchFamily="18" charset="0"/>
                            </a:rPr>
                          </m:ctrlPr>
                        </m:sSupPr>
                        <m:e>
                          <m:r>
                            <m:rPr>
                              <m:sty m:val="p"/>
                            </m:rPr>
                            <a:rPr kumimoji="1" lang="en-US" altLang="zh-CN" sz="2400" i="1">
                              <a:latin typeface="Cambria Math" panose="02040503050406030204" pitchFamily="18" charset="0"/>
                              <a:ea typeface="Cambria Math" panose="02040503050406030204" pitchFamily="18" charset="0"/>
                            </a:rPr>
                            <m:t>∇</m:t>
                          </m:r>
                        </m:e>
                        <m:sup>
                          <m:r>
                            <a:rPr kumimoji="1" lang="en-US" altLang="zh-CN" sz="2400" i="1">
                              <a:latin typeface="Cambria Math" panose="02040503050406030204" pitchFamily="18" charset="0"/>
                              <a:ea typeface="Cambria Math" panose="02040503050406030204" pitchFamily="18" charset="0"/>
                            </a:rPr>
                            <m:t>2</m:t>
                          </m:r>
                        </m:sup>
                      </m:sSup>
                      <m:r>
                        <a:rPr kumimoji="1" lang="en-US" altLang="zh-CN" sz="2400" b="1" i="1">
                          <a:latin typeface="Cambria Math" panose="02040503050406030204" pitchFamily="18" charset="0"/>
                          <a:ea typeface="Cambria Math" panose="02040503050406030204" pitchFamily="18" charset="0"/>
                        </a:rPr>
                        <m:t>𝑮</m:t>
                      </m:r>
                    </m:oMath>
                  </m:oMathPara>
                </a14:m>
                <a:endParaRPr kumimoji="1" lang="zh-CN" altLang="en-US" sz="2400" b="1" i="1" dirty="0"/>
              </a:p>
            </p:txBody>
          </p:sp>
        </mc:Choice>
        <mc:Fallback>
          <p:sp>
            <p:nvSpPr>
              <p:cNvPr id="8" name="文本框 7">
                <a:extLst>
                  <a:ext uri="{FF2B5EF4-FFF2-40B4-BE49-F238E27FC236}">
                    <a16:creationId xmlns:a16="http://schemas.microsoft.com/office/drawing/2014/main" id="{6464DC83-B477-A680-94B3-33E3C81378BB}"/>
                  </a:ext>
                </a:extLst>
              </p:cNvPr>
              <p:cNvSpPr txBox="1">
                <a:spLocks noRot="1" noChangeAspect="1" noMove="1" noResize="1" noEditPoints="1" noAdjustHandles="1" noChangeArrowheads="1" noChangeShapeType="1" noTextEdit="1"/>
              </p:cNvSpPr>
              <p:nvPr/>
            </p:nvSpPr>
            <p:spPr>
              <a:xfrm>
                <a:off x="2620592" y="4878714"/>
                <a:ext cx="6950814" cy="369332"/>
              </a:xfrm>
              <a:prstGeom prst="rect">
                <a:avLst/>
              </a:prstGeom>
              <a:blipFill>
                <a:blip r:embed="rId8"/>
                <a:stretch>
                  <a:fillRect l="-526" r="-526" b="-36066"/>
                </a:stretch>
              </a:blipFill>
            </p:spPr>
            <p:txBody>
              <a:bodyPr/>
              <a:lstStyle/>
              <a:p>
                <a:r>
                  <a:rPr lang="en-US">
                    <a:noFill/>
                  </a:rPr>
                  <a:t> </a:t>
                </a:r>
              </a:p>
            </p:txBody>
          </p:sp>
        </mc:Fallback>
      </mc:AlternateContent>
    </p:spTree>
    <p:extLst>
      <p:ext uri="{BB962C8B-B14F-4D97-AF65-F5344CB8AC3E}">
        <p14:creationId xmlns:p14="http://schemas.microsoft.com/office/powerpoint/2010/main" val="6810587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C30F7-8F5E-C45C-41DF-2FEF2B4D5C9C}"/>
            </a:ext>
          </a:extLst>
        </p:cNvPr>
        <p:cNvGrpSpPr/>
        <p:nvPr/>
      </p:nvGrpSpPr>
      <p:grpSpPr>
        <a:xfrm>
          <a:off x="0" y="0"/>
          <a:ext cx="0" cy="0"/>
          <a:chOff x="0" y="0"/>
          <a:chExt cx="0" cy="0"/>
        </a:xfrm>
      </p:grpSpPr>
      <p:sp>
        <p:nvSpPr>
          <p:cNvPr id="388098" name="Rectangle 2">
            <a:extLst>
              <a:ext uri="{FF2B5EF4-FFF2-40B4-BE49-F238E27FC236}">
                <a16:creationId xmlns:a16="http://schemas.microsoft.com/office/drawing/2014/main" id="{F6C4AE89-D2D6-E1FA-4A19-0ADEF4BD7041}"/>
              </a:ext>
            </a:extLst>
          </p:cNvPr>
          <p:cNvSpPr>
            <a:spLocks noGrp="1" noChangeArrowheads="1"/>
          </p:cNvSpPr>
          <p:nvPr>
            <p:ph type="title"/>
          </p:nvPr>
        </p:nvSpPr>
        <p:spPr/>
        <p:txBody>
          <a:bodyPr>
            <a:normAutofit/>
          </a:bodyPr>
          <a:lstStyle/>
          <a:p>
            <a:r>
              <a:rPr lang="en-US" altLang="zh-CN" dirty="0"/>
              <a:t>SIFT</a:t>
            </a:r>
            <a:r>
              <a:rPr lang="zh-CN" altLang="en-US" dirty="0"/>
              <a:t>算法</a:t>
            </a:r>
            <a:r>
              <a:rPr lang="en-US" altLang="zh-CN" dirty="0"/>
              <a:t>——</a:t>
            </a:r>
            <a:r>
              <a:rPr lang="zh-CN" altLang="en-US" dirty="0"/>
              <a:t>局部极值点检测</a:t>
            </a:r>
          </a:p>
        </p:txBody>
      </p:sp>
      <p:sp>
        <p:nvSpPr>
          <p:cNvPr id="13" name="灯片编号占位符 12">
            <a:extLst>
              <a:ext uri="{FF2B5EF4-FFF2-40B4-BE49-F238E27FC236}">
                <a16:creationId xmlns:a16="http://schemas.microsoft.com/office/drawing/2014/main" id="{1D70C706-B0FE-63B1-ADFB-DBF53CB94BA4}"/>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mc:AlternateContent xmlns:mc="http://schemas.openxmlformats.org/markup-compatibility/2006" xmlns:a14="http://schemas.microsoft.com/office/drawing/2010/main">
        <mc:Choice Requires="a14">
          <p:sp>
            <p:nvSpPr>
              <p:cNvPr id="3" name="TextBox 1">
                <a:extLst>
                  <a:ext uri="{FF2B5EF4-FFF2-40B4-BE49-F238E27FC236}">
                    <a16:creationId xmlns:a16="http://schemas.microsoft.com/office/drawing/2014/main" id="{1CB5F99F-8219-9195-B763-6B3262DA1CEB}"/>
                  </a:ext>
                </a:extLst>
              </p:cNvPr>
              <p:cNvSpPr txBox="1"/>
              <p:nvPr/>
            </p:nvSpPr>
            <p:spPr>
              <a:xfrm>
                <a:off x="488065" y="1038758"/>
                <a:ext cx="9296015" cy="461665"/>
              </a:xfrm>
              <a:prstGeom prst="rect">
                <a:avLst/>
              </a:prstGeom>
              <a:noFill/>
            </p:spPr>
            <p:txBody>
              <a:bodyPr wrap="square" rtlCol="0">
                <a:spAutoFit/>
              </a:bodyPr>
              <a:lstStyle/>
              <a:p>
                <a14:m>
                  <m:oMath xmlns:m="http://schemas.openxmlformats.org/officeDocument/2006/math">
                    <m:r>
                      <a:rPr lang="en-US" altLang="zh-CN" sz="2400" b="1" i="1" spc="300" smtClean="0">
                        <a:solidFill>
                          <a:srgbClr val="004098"/>
                        </a:solidFill>
                        <a:latin typeface="Cambria Math" panose="02040503050406030204" pitchFamily="18" charset="0"/>
                        <a:ea typeface="微软雅黑" panose="020B0503020204020204" pitchFamily="34" charset="-122"/>
                      </a:rPr>
                      <m:t>𝒌</m:t>
                    </m:r>
                  </m:oMath>
                </a14:m>
                <a:r>
                  <a:rPr lang="zh-CN" altLang="en-US" sz="2400" b="1" spc="300" dirty="0">
                    <a:solidFill>
                      <a:srgbClr val="004098"/>
                    </a:solidFill>
                    <a:latin typeface="微软雅黑" panose="020B0503020204020204" pitchFamily="34" charset="-122"/>
                    <a:ea typeface="微软雅黑" panose="020B0503020204020204" pitchFamily="34" charset="-122"/>
                  </a:rPr>
                  <a:t>为常数，所以</a:t>
                </a:r>
                <a14:m>
                  <m:oMath xmlns:m="http://schemas.openxmlformats.org/officeDocument/2006/math">
                    <m:r>
                      <a:rPr lang="en-US" altLang="zh-CN" sz="2400" b="1" i="1" spc="300">
                        <a:solidFill>
                          <a:srgbClr val="004098"/>
                        </a:solidFill>
                        <a:latin typeface="Cambria Math" panose="02040503050406030204" pitchFamily="18" charset="0"/>
                        <a:ea typeface="微软雅黑" panose="020B0503020204020204" pitchFamily="34" charset="-122"/>
                      </a:rPr>
                      <m:t>𝒌</m:t>
                    </m:r>
                    <m:r>
                      <a:rPr lang="en-US" altLang="zh-CN" sz="2400" b="1" i="1" spc="300" smtClean="0">
                        <a:solidFill>
                          <a:srgbClr val="004098"/>
                        </a:solidFill>
                        <a:latin typeface="Cambria Math" panose="02040503050406030204" pitchFamily="18" charset="0"/>
                        <a:ea typeface="微软雅黑" panose="020B0503020204020204" pitchFamily="34" charset="-122"/>
                      </a:rPr>
                      <m:t>−</m:t>
                    </m:r>
                    <m:r>
                      <a:rPr lang="en-US" altLang="zh-CN" sz="2400" b="1" i="1" spc="300" smtClean="0">
                        <a:solidFill>
                          <a:srgbClr val="004098"/>
                        </a:solidFill>
                        <a:latin typeface="Cambria Math" panose="02040503050406030204" pitchFamily="18" charset="0"/>
                        <a:ea typeface="微软雅黑" panose="020B0503020204020204" pitchFamily="34" charset="-122"/>
                      </a:rPr>
                      <m:t>𝟏</m:t>
                    </m:r>
                  </m:oMath>
                </a14:m>
                <a:r>
                  <a:rPr lang="zh-CN" altLang="en-US" sz="2400" b="1" spc="300" dirty="0">
                    <a:solidFill>
                      <a:srgbClr val="004098"/>
                    </a:solidFill>
                    <a:latin typeface="微软雅黑" panose="020B0503020204020204" pitchFamily="34" charset="-122"/>
                    <a:ea typeface="微软雅黑" panose="020B0503020204020204" pitchFamily="34" charset="-122"/>
                  </a:rPr>
                  <a:t>对极值点检测不会有影响</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Choice>
        <mc:Fallback xmlns="">
          <p:sp>
            <p:nvSpPr>
              <p:cNvPr id="3" name="TextBox 1">
                <a:extLst>
                  <a:ext uri="{FF2B5EF4-FFF2-40B4-BE49-F238E27FC236}">
                    <a16:creationId xmlns:a16="http://schemas.microsoft.com/office/drawing/2014/main" id="{1CB5F99F-8219-9195-B763-6B3262DA1CEB}"/>
                  </a:ext>
                </a:extLst>
              </p:cNvPr>
              <p:cNvSpPr txBox="1">
                <a:spLocks noRot="1" noChangeAspect="1" noMove="1" noResize="1" noEditPoints="1" noAdjustHandles="1" noChangeArrowheads="1" noChangeShapeType="1" noTextEdit="1"/>
              </p:cNvSpPr>
              <p:nvPr/>
            </p:nvSpPr>
            <p:spPr>
              <a:xfrm>
                <a:off x="488065" y="1038758"/>
                <a:ext cx="9296015" cy="461665"/>
              </a:xfrm>
              <a:prstGeom prst="rect">
                <a:avLst/>
              </a:prstGeom>
              <a:blipFill>
                <a:blip r:embed="rId5"/>
                <a:stretch>
                  <a:fillRect l="-273" t="-10526" b="-2894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文本框 7">
                <a:extLst>
                  <a:ext uri="{FF2B5EF4-FFF2-40B4-BE49-F238E27FC236}">
                    <a16:creationId xmlns:a16="http://schemas.microsoft.com/office/drawing/2014/main" id="{F6DA4F32-F9A0-30BC-C1FA-2E8BB8EE9999}"/>
                  </a:ext>
                </a:extLst>
              </p:cNvPr>
              <p:cNvSpPr txBox="1"/>
              <p:nvPr/>
            </p:nvSpPr>
            <p:spPr>
              <a:xfrm>
                <a:off x="4315865" y="2097575"/>
                <a:ext cx="356026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𝐷</m:t>
                      </m:r>
                      <m:d>
                        <m:dPr>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𝑥</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𝑦</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𝜎</m:t>
                          </m:r>
                        </m:e>
                      </m:d>
                      <m:r>
                        <a:rPr kumimoji="1" lang="en-US" altLang="zh-CN" sz="2400" i="1" smtClean="0">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𝑘</m:t>
                      </m:r>
                      <m:r>
                        <a:rPr kumimoji="1" lang="en-US" altLang="zh-CN" sz="2400" b="0" i="1" smtClean="0">
                          <a:latin typeface="Cambria Math" panose="02040503050406030204" pitchFamily="18" charset="0"/>
                          <a:ea typeface="Cambria Math" panose="02040503050406030204" pitchFamily="18" charset="0"/>
                        </a:rPr>
                        <m:t>−1)</m:t>
                      </m:r>
                      <m:sSup>
                        <m:sSupPr>
                          <m:ctrlPr>
                            <a:rPr kumimoji="1" lang="en-US" altLang="zh-CN" sz="2400" b="0" i="1" smtClean="0">
                              <a:latin typeface="Cambria Math" panose="02040503050406030204" pitchFamily="18" charset="0"/>
                              <a:ea typeface="Cambria Math" panose="02040503050406030204" pitchFamily="18" charset="0"/>
                            </a:rPr>
                          </m:ctrlPr>
                        </m:sSupPr>
                        <m:e>
                          <m:r>
                            <a:rPr kumimoji="1" lang="en-US" altLang="zh-CN" sz="2400" b="0" i="1" smtClean="0">
                              <a:latin typeface="Cambria Math" panose="02040503050406030204" pitchFamily="18" charset="0"/>
                              <a:ea typeface="Cambria Math" panose="02040503050406030204" pitchFamily="18" charset="0"/>
                            </a:rPr>
                            <m:t>𝜎</m:t>
                          </m:r>
                        </m:e>
                        <m:sup>
                          <m:r>
                            <a:rPr kumimoji="1" lang="en-US" altLang="zh-CN" sz="2400" b="0" i="1" smtClean="0">
                              <a:latin typeface="Cambria Math" panose="02040503050406030204" pitchFamily="18" charset="0"/>
                              <a:ea typeface="Cambria Math" panose="02040503050406030204" pitchFamily="18" charset="0"/>
                            </a:rPr>
                            <m:t>2</m:t>
                          </m:r>
                        </m:sup>
                      </m:sSup>
                      <m:sSup>
                        <m:sSupPr>
                          <m:ctrlPr>
                            <a:rPr kumimoji="1" lang="en-US" altLang="zh-CN" sz="2400" i="1">
                              <a:latin typeface="Cambria Math" panose="02040503050406030204" pitchFamily="18" charset="0"/>
                              <a:ea typeface="Cambria Math" panose="02040503050406030204" pitchFamily="18" charset="0"/>
                            </a:rPr>
                          </m:ctrlPr>
                        </m:sSupPr>
                        <m:e>
                          <m:r>
                            <m:rPr>
                              <m:sty m:val="p"/>
                            </m:rPr>
                            <a:rPr kumimoji="1" lang="en-US" altLang="zh-CN" sz="2400" i="1">
                              <a:latin typeface="Cambria Math" panose="02040503050406030204" pitchFamily="18" charset="0"/>
                              <a:ea typeface="Cambria Math" panose="02040503050406030204" pitchFamily="18" charset="0"/>
                            </a:rPr>
                            <m:t>∇</m:t>
                          </m:r>
                        </m:e>
                        <m:sup>
                          <m:r>
                            <a:rPr kumimoji="1" lang="en-US" altLang="zh-CN" sz="2400" i="1">
                              <a:latin typeface="Cambria Math" panose="02040503050406030204" pitchFamily="18" charset="0"/>
                              <a:ea typeface="Cambria Math" panose="02040503050406030204" pitchFamily="18" charset="0"/>
                            </a:rPr>
                            <m:t>2</m:t>
                          </m:r>
                        </m:sup>
                      </m:sSup>
                      <m:r>
                        <a:rPr kumimoji="1" lang="en-US" altLang="zh-CN" sz="2400" b="1" i="1">
                          <a:latin typeface="Cambria Math" panose="02040503050406030204" pitchFamily="18" charset="0"/>
                          <a:ea typeface="Cambria Math" panose="02040503050406030204" pitchFamily="18" charset="0"/>
                        </a:rPr>
                        <m:t>𝑮</m:t>
                      </m:r>
                    </m:oMath>
                  </m:oMathPara>
                </a14:m>
                <a:endParaRPr kumimoji="1" lang="zh-CN" altLang="en-US" sz="2400" b="1" i="1" dirty="0"/>
              </a:p>
            </p:txBody>
          </p:sp>
        </mc:Choice>
        <mc:Fallback>
          <p:sp>
            <p:nvSpPr>
              <p:cNvPr id="8" name="文本框 7">
                <a:extLst>
                  <a:ext uri="{FF2B5EF4-FFF2-40B4-BE49-F238E27FC236}">
                    <a16:creationId xmlns:a16="http://schemas.microsoft.com/office/drawing/2014/main" id="{F6DA4F32-F9A0-30BC-C1FA-2E8BB8EE9999}"/>
                  </a:ext>
                </a:extLst>
              </p:cNvPr>
              <p:cNvSpPr txBox="1">
                <a:spLocks noRot="1" noChangeAspect="1" noMove="1" noResize="1" noEditPoints="1" noAdjustHandles="1" noChangeArrowheads="1" noChangeShapeType="1" noTextEdit="1"/>
              </p:cNvSpPr>
              <p:nvPr/>
            </p:nvSpPr>
            <p:spPr>
              <a:xfrm>
                <a:off x="4315865" y="2097575"/>
                <a:ext cx="3560269" cy="369332"/>
              </a:xfrm>
              <a:prstGeom prst="rect">
                <a:avLst/>
              </a:prstGeom>
              <a:blipFill>
                <a:blip r:embed="rId6"/>
                <a:stretch>
                  <a:fillRect l="-1541" r="-1541" b="-36066"/>
                </a:stretch>
              </a:blipFill>
            </p:spPr>
            <p:txBody>
              <a:bodyPr/>
              <a:lstStyle/>
              <a:p>
                <a:r>
                  <a:rPr lang="en-US">
                    <a:noFill/>
                  </a:rPr>
                  <a:t> </a:t>
                </a:r>
              </a:p>
            </p:txBody>
          </p:sp>
        </mc:Fallback>
      </mc:AlternateContent>
      <p:sp>
        <p:nvSpPr>
          <p:cNvPr id="10" name="TextBox 1">
            <a:extLst>
              <a:ext uri="{FF2B5EF4-FFF2-40B4-BE49-F238E27FC236}">
                <a16:creationId xmlns:a16="http://schemas.microsoft.com/office/drawing/2014/main" id="{4664C42A-BAEC-D807-ADBE-503E7D48D1D7}"/>
              </a:ext>
            </a:extLst>
          </p:cNvPr>
          <p:cNvSpPr txBox="1"/>
          <p:nvPr/>
        </p:nvSpPr>
        <p:spPr>
          <a:xfrm>
            <a:off x="488065" y="2967335"/>
            <a:ext cx="9296015" cy="461665"/>
          </a:xfrm>
          <a:prstGeom prst="rect">
            <a:avLst/>
          </a:prstGeom>
          <a:noFill/>
        </p:spPr>
        <p:txBody>
          <a:bodyPr wrap="square" rtlCol="0">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高斯差分算子对图像进行卷积</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11" name="文本框 10">
                <a:extLst>
                  <a:ext uri="{FF2B5EF4-FFF2-40B4-BE49-F238E27FC236}">
                    <a16:creationId xmlns:a16="http://schemas.microsoft.com/office/drawing/2014/main" id="{08CC1253-DF2D-3EFE-9382-2CA46A3474A6}"/>
                  </a:ext>
                </a:extLst>
              </p:cNvPr>
              <p:cNvSpPr txBox="1"/>
              <p:nvPr/>
            </p:nvSpPr>
            <p:spPr>
              <a:xfrm>
                <a:off x="2471001" y="3637205"/>
                <a:ext cx="7249998" cy="4168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𝐷</m:t>
                      </m:r>
                      <m:d>
                        <m:dPr>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𝑥</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𝑦</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𝜎</m:t>
                          </m:r>
                        </m:e>
                      </m:d>
                      <m:r>
                        <a:rPr kumimoji="1" lang="en-US" altLang="zh-CN" sz="2400" b="0" i="1" smtClean="0">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𝐼</m:t>
                      </m:r>
                      <m:d>
                        <m:dPr>
                          <m:ctrlPr>
                            <a:rPr kumimoji="1" lang="en-US" altLang="zh-CN" sz="2400" b="0" i="1" smtClean="0">
                              <a:latin typeface="Cambria Math" panose="02040503050406030204" pitchFamily="18" charset="0"/>
                              <a:ea typeface="Cambria Math" panose="02040503050406030204" pitchFamily="18" charset="0"/>
                            </a:rPr>
                          </m:ctrlPr>
                        </m:dPr>
                        <m:e>
                          <m:r>
                            <a:rPr kumimoji="1" lang="en-US" altLang="zh-CN" sz="2400" b="0" i="1" smtClean="0">
                              <a:latin typeface="Cambria Math" panose="02040503050406030204" pitchFamily="18" charset="0"/>
                              <a:ea typeface="Cambria Math" panose="02040503050406030204" pitchFamily="18" charset="0"/>
                            </a:rPr>
                            <m:t>𝑥</m:t>
                          </m:r>
                          <m:r>
                            <a:rPr kumimoji="1" lang="en-US" altLang="zh-CN" sz="2400" b="0" i="1" smtClean="0">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𝑦</m:t>
                          </m:r>
                        </m:e>
                      </m:d>
                      <m:r>
                        <a:rPr kumimoji="1" lang="en-US" altLang="zh-CN" sz="2400" b="0" i="1" smtClean="0">
                          <a:latin typeface="Cambria Math" panose="02040503050406030204" pitchFamily="18" charset="0"/>
                          <a:ea typeface="Cambria Math" panose="02040503050406030204" pitchFamily="18" charset="0"/>
                        </a:rPr>
                        <m:t>=</m:t>
                      </m:r>
                      <m:d>
                        <m:dPr>
                          <m:ctrlPr>
                            <a:rPr kumimoji="1" lang="en-US" altLang="zh-CN" sz="2400" b="0" i="1" smtClean="0">
                              <a:latin typeface="Cambria Math" panose="02040503050406030204" pitchFamily="18" charset="0"/>
                              <a:ea typeface="Cambria Math" panose="02040503050406030204" pitchFamily="18" charset="0"/>
                            </a:rPr>
                          </m:ctrlPr>
                        </m:dPr>
                        <m:e>
                          <m:r>
                            <a:rPr kumimoji="1" lang="en-US" altLang="zh-CN" sz="2400" b="0" i="1" smtClean="0">
                              <a:latin typeface="Cambria Math" panose="02040503050406030204" pitchFamily="18" charset="0"/>
                              <a:ea typeface="Cambria Math" panose="02040503050406030204" pitchFamily="18" charset="0"/>
                            </a:rPr>
                            <m:t>𝐺</m:t>
                          </m:r>
                          <m:d>
                            <m:dPr>
                              <m:ctrlPr>
                                <a:rPr kumimoji="1" lang="en-US" altLang="zh-CN" sz="2400" b="0" i="1" smtClean="0">
                                  <a:latin typeface="Cambria Math" panose="02040503050406030204" pitchFamily="18" charset="0"/>
                                  <a:ea typeface="Cambria Math" panose="02040503050406030204" pitchFamily="18" charset="0"/>
                                </a:rPr>
                              </m:ctrlPr>
                            </m:dPr>
                            <m:e>
                              <m:r>
                                <a:rPr kumimoji="1" lang="en-US" altLang="zh-CN" sz="2400" b="0" i="1" smtClean="0">
                                  <a:latin typeface="Cambria Math" panose="02040503050406030204" pitchFamily="18" charset="0"/>
                                  <a:ea typeface="Cambria Math" panose="02040503050406030204" pitchFamily="18" charset="0"/>
                                </a:rPr>
                                <m:t>𝑥</m:t>
                              </m:r>
                              <m:r>
                                <a:rPr kumimoji="1" lang="en-US" altLang="zh-CN" sz="2400" b="0" i="1" smtClean="0">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𝑦</m:t>
                              </m:r>
                              <m:r>
                                <a:rPr kumimoji="1" lang="en-US" altLang="zh-CN" sz="2400" b="0" i="1" smtClean="0">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𝑘</m:t>
                              </m:r>
                              <m:r>
                                <a:rPr kumimoji="1" lang="en-US" altLang="zh-CN" sz="2400" b="0" i="1" smtClean="0">
                                  <a:latin typeface="Cambria Math" panose="02040503050406030204" pitchFamily="18" charset="0"/>
                                  <a:ea typeface="Cambria Math" panose="02040503050406030204" pitchFamily="18" charset="0"/>
                                </a:rPr>
                                <m:t>𝜎</m:t>
                              </m:r>
                            </m:e>
                          </m:d>
                          <m:r>
                            <a:rPr kumimoji="1" lang="en-US" altLang="zh-CN" sz="2400" b="0" i="1" smtClean="0">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𝐺</m:t>
                          </m:r>
                          <m:d>
                            <m:dPr>
                              <m:ctrlPr>
                                <a:rPr kumimoji="1" lang="en-US" altLang="zh-CN" sz="2400" b="0" i="1" smtClean="0">
                                  <a:latin typeface="Cambria Math" panose="02040503050406030204" pitchFamily="18" charset="0"/>
                                  <a:ea typeface="Cambria Math" panose="02040503050406030204" pitchFamily="18" charset="0"/>
                                </a:rPr>
                              </m:ctrlPr>
                            </m:dPr>
                            <m:e>
                              <m:r>
                                <a:rPr kumimoji="1" lang="en-US" altLang="zh-CN" sz="2400" i="1">
                                  <a:latin typeface="Cambria Math" panose="02040503050406030204" pitchFamily="18" charset="0"/>
                                  <a:ea typeface="Cambria Math" panose="02040503050406030204" pitchFamily="18" charset="0"/>
                                </a:rPr>
                                <m:t>𝑥</m:t>
                              </m:r>
                              <m:r>
                                <a:rPr kumimoji="1" lang="en-US" altLang="zh-CN" sz="2400" i="1">
                                  <a:latin typeface="Cambria Math" panose="02040503050406030204" pitchFamily="18" charset="0"/>
                                  <a:ea typeface="Cambria Math" panose="02040503050406030204" pitchFamily="18" charset="0"/>
                                </a:rPr>
                                <m:t>,</m:t>
                              </m:r>
                              <m:r>
                                <a:rPr kumimoji="1" lang="en-US" altLang="zh-CN" sz="2400" i="1">
                                  <a:latin typeface="Cambria Math" panose="02040503050406030204" pitchFamily="18" charset="0"/>
                                  <a:ea typeface="Cambria Math" panose="02040503050406030204" pitchFamily="18" charset="0"/>
                                </a:rPr>
                                <m:t>𝑦</m:t>
                              </m:r>
                              <m:r>
                                <a:rPr kumimoji="1" lang="en-US" altLang="zh-CN" sz="2400" i="1">
                                  <a:latin typeface="Cambria Math" panose="02040503050406030204" pitchFamily="18" charset="0"/>
                                  <a:ea typeface="Cambria Math" panose="02040503050406030204" pitchFamily="18" charset="0"/>
                                </a:rPr>
                                <m:t>,</m:t>
                              </m:r>
                              <m:r>
                                <a:rPr kumimoji="1" lang="en-US" altLang="zh-CN" sz="2400" i="1">
                                  <a:latin typeface="Cambria Math" panose="02040503050406030204" pitchFamily="18" charset="0"/>
                                  <a:ea typeface="Cambria Math" panose="02040503050406030204" pitchFamily="18" charset="0"/>
                                </a:rPr>
                                <m:t>𝜎</m:t>
                              </m:r>
                            </m:e>
                          </m:d>
                        </m:e>
                      </m:d>
                      <m:r>
                        <a:rPr kumimoji="1" lang="en-US" altLang="zh-CN" sz="2400" b="0" i="1" smtClean="0">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𝐼</m:t>
                      </m:r>
                      <m:r>
                        <a:rPr kumimoji="1" lang="en-US" altLang="zh-CN" sz="2400" b="0" i="1" smtClean="0">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𝑥</m:t>
                      </m:r>
                      <m:r>
                        <a:rPr kumimoji="1" lang="en-US" altLang="zh-CN" sz="2400" b="0" i="1" smtClean="0">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𝑦</m:t>
                      </m:r>
                      <m:r>
                        <a:rPr kumimoji="1" lang="en-US" altLang="zh-CN" sz="2400" b="0" i="1" smtClean="0">
                          <a:latin typeface="Cambria Math" panose="02040503050406030204" pitchFamily="18" charset="0"/>
                          <a:ea typeface="Cambria Math" panose="02040503050406030204" pitchFamily="18" charset="0"/>
                        </a:rPr>
                        <m:t>)</m:t>
                      </m:r>
                    </m:oMath>
                  </m:oMathPara>
                </a14:m>
                <a:endParaRPr kumimoji="1" lang="zh-CN" altLang="en-US" sz="2400" i="1" dirty="0"/>
              </a:p>
            </p:txBody>
          </p:sp>
        </mc:Choice>
        <mc:Fallback>
          <p:sp>
            <p:nvSpPr>
              <p:cNvPr id="11" name="文本框 10">
                <a:extLst>
                  <a:ext uri="{FF2B5EF4-FFF2-40B4-BE49-F238E27FC236}">
                    <a16:creationId xmlns:a16="http://schemas.microsoft.com/office/drawing/2014/main" id="{08CC1253-DF2D-3EFE-9382-2CA46A3474A6}"/>
                  </a:ext>
                </a:extLst>
              </p:cNvPr>
              <p:cNvSpPr txBox="1">
                <a:spLocks noRot="1" noChangeAspect="1" noMove="1" noResize="1" noEditPoints="1" noAdjustHandles="1" noChangeArrowheads="1" noChangeShapeType="1" noTextEdit="1"/>
              </p:cNvSpPr>
              <p:nvPr/>
            </p:nvSpPr>
            <p:spPr>
              <a:xfrm>
                <a:off x="2471001" y="3637205"/>
                <a:ext cx="7249998" cy="41684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文本框 11">
                <a:extLst>
                  <a:ext uri="{FF2B5EF4-FFF2-40B4-BE49-F238E27FC236}">
                    <a16:creationId xmlns:a16="http://schemas.microsoft.com/office/drawing/2014/main" id="{E3F2D86E-B29E-B584-1616-CDFEC8E11EF4}"/>
                  </a:ext>
                </a:extLst>
              </p:cNvPr>
              <p:cNvSpPr txBox="1"/>
              <p:nvPr/>
            </p:nvSpPr>
            <p:spPr>
              <a:xfrm>
                <a:off x="4930422" y="4254374"/>
                <a:ext cx="330661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𝐿</m:t>
                      </m:r>
                      <m:d>
                        <m:dPr>
                          <m:ctrlPr>
                            <a:rPr kumimoji="1" lang="en-US" altLang="zh-CN" sz="2400" b="0" i="1" smtClean="0">
                              <a:latin typeface="Cambria Math" panose="02040503050406030204" pitchFamily="18" charset="0"/>
                              <a:ea typeface="Cambria Math" panose="02040503050406030204" pitchFamily="18" charset="0"/>
                            </a:rPr>
                          </m:ctrlPr>
                        </m:dPr>
                        <m:e>
                          <m:r>
                            <a:rPr kumimoji="1" lang="en-US" altLang="zh-CN" sz="2400" b="0" i="1" smtClean="0">
                              <a:latin typeface="Cambria Math" panose="02040503050406030204" pitchFamily="18" charset="0"/>
                              <a:ea typeface="Cambria Math" panose="02040503050406030204" pitchFamily="18" charset="0"/>
                            </a:rPr>
                            <m:t>𝑥</m:t>
                          </m:r>
                          <m:r>
                            <a:rPr kumimoji="1" lang="en-US" altLang="zh-CN" sz="2400" b="0" i="1" smtClean="0">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𝑦</m:t>
                          </m:r>
                          <m:r>
                            <a:rPr kumimoji="1" lang="en-US" altLang="zh-CN" sz="2400" b="0" i="1" smtClean="0">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𝑘</m:t>
                          </m:r>
                          <m:r>
                            <a:rPr kumimoji="1" lang="en-US" altLang="zh-CN" sz="2400" b="0" i="1" smtClean="0">
                              <a:latin typeface="Cambria Math" panose="02040503050406030204" pitchFamily="18" charset="0"/>
                              <a:ea typeface="Cambria Math" panose="02040503050406030204" pitchFamily="18" charset="0"/>
                            </a:rPr>
                            <m:t>𝜎</m:t>
                          </m:r>
                        </m:e>
                      </m:d>
                      <m:r>
                        <a:rPr kumimoji="1" lang="en-US" altLang="zh-CN" sz="2400" b="0" i="1" smtClean="0">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𝐿</m:t>
                      </m:r>
                      <m:d>
                        <m:dPr>
                          <m:ctrlPr>
                            <a:rPr kumimoji="1" lang="en-US" altLang="zh-CN" sz="2400" i="1">
                              <a:latin typeface="Cambria Math" panose="02040503050406030204" pitchFamily="18" charset="0"/>
                              <a:ea typeface="Cambria Math" panose="02040503050406030204" pitchFamily="18" charset="0"/>
                            </a:rPr>
                          </m:ctrlPr>
                        </m:dPr>
                        <m:e>
                          <m:r>
                            <a:rPr kumimoji="1" lang="en-US" altLang="zh-CN" sz="2400" i="1">
                              <a:latin typeface="Cambria Math" panose="02040503050406030204" pitchFamily="18" charset="0"/>
                              <a:ea typeface="Cambria Math" panose="02040503050406030204" pitchFamily="18" charset="0"/>
                            </a:rPr>
                            <m:t>𝑥</m:t>
                          </m:r>
                          <m:r>
                            <a:rPr kumimoji="1" lang="en-US" altLang="zh-CN" sz="2400" i="1">
                              <a:latin typeface="Cambria Math" panose="02040503050406030204" pitchFamily="18" charset="0"/>
                              <a:ea typeface="Cambria Math" panose="02040503050406030204" pitchFamily="18" charset="0"/>
                            </a:rPr>
                            <m:t>,</m:t>
                          </m:r>
                          <m:r>
                            <a:rPr kumimoji="1" lang="en-US" altLang="zh-CN" sz="2400" i="1">
                              <a:latin typeface="Cambria Math" panose="02040503050406030204" pitchFamily="18" charset="0"/>
                              <a:ea typeface="Cambria Math" panose="02040503050406030204" pitchFamily="18" charset="0"/>
                            </a:rPr>
                            <m:t>𝑦</m:t>
                          </m:r>
                          <m:r>
                            <a:rPr kumimoji="1" lang="en-US" altLang="zh-CN" sz="2400" i="1">
                              <a:latin typeface="Cambria Math" panose="02040503050406030204" pitchFamily="18" charset="0"/>
                              <a:ea typeface="Cambria Math" panose="02040503050406030204" pitchFamily="18" charset="0"/>
                            </a:rPr>
                            <m:t>,</m:t>
                          </m:r>
                          <m:r>
                            <a:rPr kumimoji="1" lang="en-US" altLang="zh-CN" sz="2400" i="1">
                              <a:latin typeface="Cambria Math" panose="02040503050406030204" pitchFamily="18" charset="0"/>
                              <a:ea typeface="Cambria Math" panose="02040503050406030204" pitchFamily="18" charset="0"/>
                            </a:rPr>
                            <m:t>𝜎</m:t>
                          </m:r>
                        </m:e>
                      </m:d>
                    </m:oMath>
                  </m:oMathPara>
                </a14:m>
                <a:endParaRPr kumimoji="1" lang="zh-CN" altLang="en-US" sz="2400" i="1" dirty="0"/>
              </a:p>
            </p:txBody>
          </p:sp>
        </mc:Choice>
        <mc:Fallback>
          <p:sp>
            <p:nvSpPr>
              <p:cNvPr id="12" name="文本框 11">
                <a:extLst>
                  <a:ext uri="{FF2B5EF4-FFF2-40B4-BE49-F238E27FC236}">
                    <a16:creationId xmlns:a16="http://schemas.microsoft.com/office/drawing/2014/main" id="{E3F2D86E-B29E-B584-1616-CDFEC8E11EF4}"/>
                  </a:ext>
                </a:extLst>
              </p:cNvPr>
              <p:cNvSpPr txBox="1">
                <a:spLocks noRot="1" noChangeAspect="1" noMove="1" noResize="1" noEditPoints="1" noAdjustHandles="1" noChangeArrowheads="1" noChangeShapeType="1" noTextEdit="1"/>
              </p:cNvSpPr>
              <p:nvPr/>
            </p:nvSpPr>
            <p:spPr>
              <a:xfrm>
                <a:off x="4930422" y="4254374"/>
                <a:ext cx="3306611" cy="369332"/>
              </a:xfrm>
              <a:prstGeom prst="rect">
                <a:avLst/>
              </a:prstGeom>
              <a:blipFill>
                <a:blip r:embed="rId8"/>
                <a:stretch>
                  <a:fillRect l="-369" b="-2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
                <a:extLst>
                  <a:ext uri="{FF2B5EF4-FFF2-40B4-BE49-F238E27FC236}">
                    <a16:creationId xmlns:a16="http://schemas.microsoft.com/office/drawing/2014/main" id="{6334FDA7-CF1A-ECA3-A461-9A50572DF6B2}"/>
                  </a:ext>
                </a:extLst>
              </p:cNvPr>
              <p:cNvSpPr txBox="1"/>
              <p:nvPr/>
            </p:nvSpPr>
            <p:spPr>
              <a:xfrm>
                <a:off x="488065" y="4895912"/>
                <a:ext cx="9938198" cy="461665"/>
              </a:xfrm>
              <a:prstGeom prst="rect">
                <a:avLst/>
              </a:prstGeom>
              <a:noFill/>
            </p:spPr>
            <p:txBody>
              <a:bodyPr wrap="square" rtlCol="0">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高斯差分算子与图像卷积的结果可以由不同尺度的</a:t>
                </a:r>
                <a14:m>
                  <m:oMath xmlns:m="http://schemas.openxmlformats.org/officeDocument/2006/math">
                    <m:r>
                      <a:rPr lang="en-US" altLang="zh-CN" sz="2400" b="1" spc="300">
                        <a:solidFill>
                          <a:srgbClr val="004098"/>
                        </a:solidFill>
                        <a:latin typeface="Cambria Math" panose="02040503050406030204" pitchFamily="18" charset="0"/>
                        <a:ea typeface="微软雅黑" panose="020B0503020204020204" pitchFamily="34" charset="-122"/>
                      </a:rPr>
                      <m:t>𝑳</m:t>
                    </m:r>
                  </m:oMath>
                </a14:m>
                <a:r>
                  <a:rPr lang="zh-CN" altLang="en-US" sz="2400" b="1" spc="300" dirty="0">
                    <a:solidFill>
                      <a:srgbClr val="004098"/>
                    </a:solidFill>
                    <a:latin typeface="微软雅黑" panose="020B0503020204020204" pitchFamily="34" charset="-122"/>
                    <a:ea typeface="微软雅黑" panose="020B0503020204020204" pitchFamily="34" charset="-122"/>
                  </a:rPr>
                  <a:t>相减得到</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Choice>
        <mc:Fallback xmlns="">
          <p:sp>
            <p:nvSpPr>
              <p:cNvPr id="14" name="TextBox 1">
                <a:extLst>
                  <a:ext uri="{FF2B5EF4-FFF2-40B4-BE49-F238E27FC236}">
                    <a16:creationId xmlns:a16="http://schemas.microsoft.com/office/drawing/2014/main" id="{6334FDA7-CF1A-ECA3-A461-9A50572DF6B2}"/>
                  </a:ext>
                </a:extLst>
              </p:cNvPr>
              <p:cNvSpPr txBox="1">
                <a:spLocks noRot="1" noChangeAspect="1" noMove="1" noResize="1" noEditPoints="1" noAdjustHandles="1" noChangeArrowheads="1" noChangeShapeType="1" noTextEdit="1"/>
              </p:cNvSpPr>
              <p:nvPr/>
            </p:nvSpPr>
            <p:spPr>
              <a:xfrm>
                <a:off x="488065" y="4895912"/>
                <a:ext cx="9938198" cy="461665"/>
              </a:xfrm>
              <a:prstGeom prst="rect">
                <a:avLst/>
              </a:prstGeom>
              <a:blipFill>
                <a:blip r:embed="rId9"/>
                <a:stretch>
                  <a:fillRect l="-1022" t="-10811" b="-29730"/>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9E910CEC-0682-A747-234D-2BF8C0BC4F8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37033" y="814060"/>
            <a:ext cx="3658557" cy="2743918"/>
          </a:xfrm>
          <a:prstGeom prst="rect">
            <a:avLst/>
          </a:prstGeom>
        </p:spPr>
      </p:pic>
    </p:spTree>
    <p:extLst>
      <p:ext uri="{BB962C8B-B14F-4D97-AF65-F5344CB8AC3E}">
        <p14:creationId xmlns:p14="http://schemas.microsoft.com/office/powerpoint/2010/main" val="242079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76962-CB27-144E-46D7-C2D4EF88030E}"/>
            </a:ext>
          </a:extLst>
        </p:cNvPr>
        <p:cNvGrpSpPr/>
        <p:nvPr/>
      </p:nvGrpSpPr>
      <p:grpSpPr>
        <a:xfrm>
          <a:off x="0" y="0"/>
          <a:ext cx="0" cy="0"/>
          <a:chOff x="0" y="0"/>
          <a:chExt cx="0" cy="0"/>
        </a:xfrm>
      </p:grpSpPr>
      <p:sp>
        <p:nvSpPr>
          <p:cNvPr id="388098" name="Rectangle 2">
            <a:extLst>
              <a:ext uri="{FF2B5EF4-FFF2-40B4-BE49-F238E27FC236}">
                <a16:creationId xmlns:a16="http://schemas.microsoft.com/office/drawing/2014/main" id="{2DCB5F52-239A-A926-F410-BA81F264B5DF}"/>
              </a:ext>
            </a:extLst>
          </p:cNvPr>
          <p:cNvSpPr>
            <a:spLocks noGrp="1" noChangeArrowheads="1"/>
          </p:cNvSpPr>
          <p:nvPr>
            <p:ph type="title"/>
          </p:nvPr>
        </p:nvSpPr>
        <p:spPr/>
        <p:txBody>
          <a:bodyPr>
            <a:normAutofit/>
          </a:bodyPr>
          <a:lstStyle/>
          <a:p>
            <a:r>
              <a:rPr lang="en-US" altLang="zh-CN" dirty="0"/>
              <a:t>SIFT</a:t>
            </a:r>
            <a:r>
              <a:rPr lang="zh-CN" altLang="en-US" dirty="0"/>
              <a:t>算法</a:t>
            </a:r>
            <a:r>
              <a:rPr lang="en-US" altLang="zh-CN" dirty="0"/>
              <a:t>——</a:t>
            </a:r>
            <a:r>
              <a:rPr lang="zh-CN" altLang="en-US" dirty="0"/>
              <a:t>局部极值点检测</a:t>
            </a:r>
          </a:p>
        </p:txBody>
      </p:sp>
      <p:sp>
        <p:nvSpPr>
          <p:cNvPr id="13" name="灯片编号占位符 12">
            <a:extLst>
              <a:ext uri="{FF2B5EF4-FFF2-40B4-BE49-F238E27FC236}">
                <a16:creationId xmlns:a16="http://schemas.microsoft.com/office/drawing/2014/main" id="{1E9995D4-5D21-1216-1774-FAAB473E18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mc:AlternateContent xmlns:mc="http://schemas.openxmlformats.org/markup-compatibility/2006" xmlns:a14="http://schemas.microsoft.com/office/drawing/2010/main">
        <mc:Choice Requires="a14">
          <p:sp>
            <p:nvSpPr>
              <p:cNvPr id="3" name="TextBox 1">
                <a:extLst>
                  <a:ext uri="{FF2B5EF4-FFF2-40B4-BE49-F238E27FC236}">
                    <a16:creationId xmlns:a16="http://schemas.microsoft.com/office/drawing/2014/main" id="{13269F49-97DF-027C-3421-23721381E846}"/>
                  </a:ext>
                </a:extLst>
              </p:cNvPr>
              <p:cNvSpPr txBox="1"/>
              <p:nvPr/>
            </p:nvSpPr>
            <p:spPr>
              <a:xfrm>
                <a:off x="488065" y="1038758"/>
                <a:ext cx="9573620" cy="461665"/>
              </a:xfrm>
              <a:prstGeom prst="rect">
                <a:avLst/>
              </a:prstGeom>
              <a:noFill/>
            </p:spPr>
            <p:txBody>
              <a:bodyPr wrap="square" rtlCol="0">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高斯差分算子与图像卷积的结果可以由不同尺度的</a:t>
                </a:r>
                <a14:m>
                  <m:oMath xmlns:m="http://schemas.openxmlformats.org/officeDocument/2006/math">
                    <m:r>
                      <a:rPr lang="en-US" altLang="zh-CN" sz="2400" b="1" spc="300">
                        <a:solidFill>
                          <a:srgbClr val="004098"/>
                        </a:solidFill>
                        <a:latin typeface="Cambria Math" panose="02040503050406030204" pitchFamily="18" charset="0"/>
                        <a:ea typeface="微软雅黑" panose="020B0503020204020204" pitchFamily="34" charset="-122"/>
                      </a:rPr>
                      <m:t>𝑳</m:t>
                    </m:r>
                  </m:oMath>
                </a14:m>
                <a:r>
                  <a:rPr lang="zh-CN" altLang="en-US" sz="2400" b="1" spc="300" dirty="0">
                    <a:solidFill>
                      <a:srgbClr val="004098"/>
                    </a:solidFill>
                    <a:latin typeface="微软雅黑" panose="020B0503020204020204" pitchFamily="34" charset="-122"/>
                    <a:ea typeface="微软雅黑" panose="020B0503020204020204" pitchFamily="34" charset="-122"/>
                  </a:rPr>
                  <a:t>相减得到</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Choice>
        <mc:Fallback xmlns="">
          <p:sp>
            <p:nvSpPr>
              <p:cNvPr id="3" name="TextBox 1">
                <a:extLst>
                  <a:ext uri="{FF2B5EF4-FFF2-40B4-BE49-F238E27FC236}">
                    <a16:creationId xmlns:a16="http://schemas.microsoft.com/office/drawing/2014/main" id="{13269F49-97DF-027C-3421-23721381E846}"/>
                  </a:ext>
                </a:extLst>
              </p:cNvPr>
              <p:cNvSpPr txBox="1">
                <a:spLocks noRot="1" noChangeAspect="1" noMove="1" noResize="1" noEditPoints="1" noAdjustHandles="1" noChangeArrowheads="1" noChangeShapeType="1" noTextEdit="1"/>
              </p:cNvSpPr>
              <p:nvPr/>
            </p:nvSpPr>
            <p:spPr>
              <a:xfrm>
                <a:off x="488065" y="1038758"/>
                <a:ext cx="9573620" cy="461665"/>
              </a:xfrm>
              <a:prstGeom prst="rect">
                <a:avLst/>
              </a:prstGeom>
              <a:blipFill>
                <a:blip r:embed="rId5"/>
                <a:stretch>
                  <a:fillRect l="-1060" t="-10526" b="-28947"/>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3B550CE9-3D8D-FBF6-1455-085CC35B7B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2840" y="1753475"/>
            <a:ext cx="7772400" cy="4602875"/>
          </a:xfrm>
          <a:prstGeom prst="rect">
            <a:avLst/>
          </a:prstGeom>
        </p:spPr>
      </p:pic>
    </p:spTree>
    <p:extLst>
      <p:ext uri="{BB962C8B-B14F-4D97-AF65-F5344CB8AC3E}">
        <p14:creationId xmlns:p14="http://schemas.microsoft.com/office/powerpoint/2010/main" val="17643984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D3874-DBBB-EA58-B707-3CD53953FF5C}"/>
            </a:ext>
          </a:extLst>
        </p:cNvPr>
        <p:cNvGrpSpPr/>
        <p:nvPr/>
      </p:nvGrpSpPr>
      <p:grpSpPr>
        <a:xfrm>
          <a:off x="0" y="0"/>
          <a:ext cx="0" cy="0"/>
          <a:chOff x="0" y="0"/>
          <a:chExt cx="0" cy="0"/>
        </a:xfrm>
      </p:grpSpPr>
      <p:sp>
        <p:nvSpPr>
          <p:cNvPr id="388098" name="Rectangle 2">
            <a:extLst>
              <a:ext uri="{FF2B5EF4-FFF2-40B4-BE49-F238E27FC236}">
                <a16:creationId xmlns:a16="http://schemas.microsoft.com/office/drawing/2014/main" id="{2F50F025-1A67-B2EF-B735-374226647D76}"/>
              </a:ext>
            </a:extLst>
          </p:cNvPr>
          <p:cNvSpPr>
            <a:spLocks noGrp="1" noChangeArrowheads="1"/>
          </p:cNvSpPr>
          <p:nvPr>
            <p:ph type="title"/>
          </p:nvPr>
        </p:nvSpPr>
        <p:spPr/>
        <p:txBody>
          <a:bodyPr>
            <a:normAutofit/>
          </a:bodyPr>
          <a:lstStyle/>
          <a:p>
            <a:r>
              <a:rPr lang="en-US" altLang="zh-CN" dirty="0"/>
              <a:t>SIFT</a:t>
            </a:r>
            <a:r>
              <a:rPr lang="zh-CN" altLang="en-US" dirty="0"/>
              <a:t>算法</a:t>
            </a:r>
            <a:r>
              <a:rPr lang="en-US" altLang="zh-CN" dirty="0"/>
              <a:t>——</a:t>
            </a:r>
            <a:r>
              <a:rPr lang="zh-CN" altLang="en-US" dirty="0"/>
              <a:t>局部极值点检测</a:t>
            </a:r>
          </a:p>
        </p:txBody>
      </p:sp>
      <p:sp>
        <p:nvSpPr>
          <p:cNvPr id="13" name="灯片编号占位符 12">
            <a:extLst>
              <a:ext uri="{FF2B5EF4-FFF2-40B4-BE49-F238E27FC236}">
                <a16:creationId xmlns:a16="http://schemas.microsoft.com/office/drawing/2014/main" id="{3416E649-35D2-FF9B-D81C-CD70A4CD561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3" name="TextBox 1">
            <a:extLst>
              <a:ext uri="{FF2B5EF4-FFF2-40B4-BE49-F238E27FC236}">
                <a16:creationId xmlns:a16="http://schemas.microsoft.com/office/drawing/2014/main" id="{3E43C7F7-FC83-A509-F128-FDEEB8B63F04}"/>
              </a:ext>
            </a:extLst>
          </p:cNvPr>
          <p:cNvSpPr txBox="1"/>
          <p:nvPr/>
        </p:nvSpPr>
        <p:spPr>
          <a:xfrm>
            <a:off x="488065" y="1038758"/>
            <a:ext cx="9573620" cy="461665"/>
          </a:xfrm>
          <a:prstGeom prst="rect">
            <a:avLst/>
          </a:prstGeom>
          <a:noFill/>
        </p:spPr>
        <p:txBody>
          <a:bodyPr wrap="square" rtlCol="0">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确定候选关键点</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F1274E4A-6921-46B7-5E52-EBF3746A5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4768" y="1669716"/>
            <a:ext cx="8942464" cy="4686634"/>
          </a:xfrm>
          <a:prstGeom prst="rect">
            <a:avLst/>
          </a:prstGeom>
        </p:spPr>
      </p:pic>
    </p:spTree>
    <p:extLst>
      <p:ext uri="{BB962C8B-B14F-4D97-AF65-F5344CB8AC3E}">
        <p14:creationId xmlns:p14="http://schemas.microsoft.com/office/powerpoint/2010/main" val="42811227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4C4DD-CE37-777B-6BD5-63F7171723EE}"/>
            </a:ext>
          </a:extLst>
        </p:cNvPr>
        <p:cNvGrpSpPr/>
        <p:nvPr/>
      </p:nvGrpSpPr>
      <p:grpSpPr>
        <a:xfrm>
          <a:off x="0" y="0"/>
          <a:ext cx="0" cy="0"/>
          <a:chOff x="0" y="0"/>
          <a:chExt cx="0" cy="0"/>
        </a:xfrm>
      </p:grpSpPr>
      <p:sp>
        <p:nvSpPr>
          <p:cNvPr id="388098" name="Rectangle 2">
            <a:extLst>
              <a:ext uri="{FF2B5EF4-FFF2-40B4-BE49-F238E27FC236}">
                <a16:creationId xmlns:a16="http://schemas.microsoft.com/office/drawing/2014/main" id="{755E9E1E-5C35-7357-610A-FF912D69FDF8}"/>
              </a:ext>
            </a:extLst>
          </p:cNvPr>
          <p:cNvSpPr>
            <a:spLocks noGrp="1" noChangeArrowheads="1"/>
          </p:cNvSpPr>
          <p:nvPr>
            <p:ph type="title"/>
          </p:nvPr>
        </p:nvSpPr>
        <p:spPr/>
        <p:txBody>
          <a:bodyPr>
            <a:normAutofit/>
          </a:bodyPr>
          <a:lstStyle/>
          <a:p>
            <a:r>
              <a:rPr lang="en-US" altLang="zh-CN" dirty="0"/>
              <a:t>SIFT</a:t>
            </a:r>
            <a:r>
              <a:rPr lang="zh-CN" altLang="en-US" dirty="0"/>
              <a:t>算法</a:t>
            </a:r>
            <a:r>
              <a:rPr lang="en-US" altLang="zh-CN" dirty="0"/>
              <a:t>——</a:t>
            </a:r>
            <a:r>
              <a:rPr lang="zh-CN" altLang="en-US" dirty="0"/>
              <a:t>关键点定位与筛选</a:t>
            </a:r>
          </a:p>
        </p:txBody>
      </p:sp>
      <p:sp>
        <p:nvSpPr>
          <p:cNvPr id="13" name="灯片编号占位符 12">
            <a:extLst>
              <a:ext uri="{FF2B5EF4-FFF2-40B4-BE49-F238E27FC236}">
                <a16:creationId xmlns:a16="http://schemas.microsoft.com/office/drawing/2014/main" id="{C97D67DD-02EE-866B-7789-614813F5F6A3}"/>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3" name="TextBox 1">
            <a:extLst>
              <a:ext uri="{FF2B5EF4-FFF2-40B4-BE49-F238E27FC236}">
                <a16:creationId xmlns:a16="http://schemas.microsoft.com/office/drawing/2014/main" id="{BE0C6A58-5ABF-C145-C8AD-C95A71D3FFF8}"/>
              </a:ext>
            </a:extLst>
          </p:cNvPr>
          <p:cNvSpPr txBox="1"/>
          <p:nvPr/>
        </p:nvSpPr>
        <p:spPr>
          <a:xfrm>
            <a:off x="488064" y="1038758"/>
            <a:ext cx="11209949" cy="1135054"/>
          </a:xfrm>
          <a:prstGeom prst="rect">
            <a:avLst/>
          </a:prstGeom>
          <a:noFill/>
        </p:spPr>
        <p:txBody>
          <a:bodyPr wrap="square" rtlCol="0">
            <a:spAutoFit/>
          </a:bodyPr>
          <a:lstStyle/>
          <a:p>
            <a:pPr>
              <a:lnSpc>
                <a:spcPct val="150000"/>
              </a:lnSpc>
            </a:pPr>
            <a:r>
              <a:rPr lang="zh-CN" altLang="en-US" sz="2400" b="1" spc="300" dirty="0">
                <a:solidFill>
                  <a:srgbClr val="004098"/>
                </a:solidFill>
                <a:latin typeface="微软雅黑" panose="020B0503020204020204" pitchFamily="34" charset="-122"/>
                <a:ea typeface="微软雅黑" panose="020B0503020204020204" pitchFamily="34" charset="-122"/>
              </a:rPr>
              <a:t>候选关键点是离散的尺度空间中的极值点，而离散空间中的极值点与连续空间中的极值点是有差别的</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8605DE00-1F48-0986-EF1C-2214CF0E5B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7138" y="2334681"/>
            <a:ext cx="5511800" cy="3860800"/>
          </a:xfrm>
          <a:prstGeom prst="rect">
            <a:avLst/>
          </a:prstGeom>
        </p:spPr>
      </p:pic>
    </p:spTree>
    <p:extLst>
      <p:ext uri="{BB962C8B-B14F-4D97-AF65-F5344CB8AC3E}">
        <p14:creationId xmlns:p14="http://schemas.microsoft.com/office/powerpoint/2010/main" val="2812171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A305B-5530-1880-E216-A892F0183264}"/>
            </a:ext>
          </a:extLst>
        </p:cNvPr>
        <p:cNvGrpSpPr/>
        <p:nvPr/>
      </p:nvGrpSpPr>
      <p:grpSpPr>
        <a:xfrm>
          <a:off x="0" y="0"/>
          <a:ext cx="0" cy="0"/>
          <a:chOff x="0" y="0"/>
          <a:chExt cx="0" cy="0"/>
        </a:xfrm>
      </p:grpSpPr>
      <p:sp>
        <p:nvSpPr>
          <p:cNvPr id="388098" name="Rectangle 2">
            <a:extLst>
              <a:ext uri="{FF2B5EF4-FFF2-40B4-BE49-F238E27FC236}">
                <a16:creationId xmlns:a16="http://schemas.microsoft.com/office/drawing/2014/main" id="{FC33DD11-DB5A-6611-4628-575C016535D1}"/>
              </a:ext>
            </a:extLst>
          </p:cNvPr>
          <p:cNvSpPr>
            <a:spLocks noGrp="1" noChangeArrowheads="1"/>
          </p:cNvSpPr>
          <p:nvPr>
            <p:ph type="title"/>
          </p:nvPr>
        </p:nvSpPr>
        <p:spPr/>
        <p:txBody>
          <a:bodyPr>
            <a:normAutofit/>
          </a:bodyPr>
          <a:lstStyle/>
          <a:p>
            <a:r>
              <a:rPr lang="en-US" altLang="zh-CN" dirty="0"/>
              <a:t>SIFT</a:t>
            </a:r>
            <a:r>
              <a:rPr lang="zh-CN" altLang="en-US" dirty="0"/>
              <a:t>算法</a:t>
            </a:r>
            <a:r>
              <a:rPr lang="en-US" altLang="zh-CN" dirty="0"/>
              <a:t>——</a:t>
            </a:r>
            <a:r>
              <a:rPr lang="zh-CN" altLang="en-US" dirty="0"/>
              <a:t>关键点定位与筛选</a:t>
            </a:r>
          </a:p>
        </p:txBody>
      </p:sp>
      <p:sp>
        <p:nvSpPr>
          <p:cNvPr id="13" name="灯片编号占位符 12">
            <a:extLst>
              <a:ext uri="{FF2B5EF4-FFF2-40B4-BE49-F238E27FC236}">
                <a16:creationId xmlns:a16="http://schemas.microsoft.com/office/drawing/2014/main" id="{25C5F9CC-7359-A9D1-E9B2-DB4E4F11279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3" name="TextBox 1">
            <a:extLst>
              <a:ext uri="{FF2B5EF4-FFF2-40B4-BE49-F238E27FC236}">
                <a16:creationId xmlns:a16="http://schemas.microsoft.com/office/drawing/2014/main" id="{E25D0D03-547F-530F-B88D-49B625EEB467}"/>
              </a:ext>
            </a:extLst>
          </p:cNvPr>
          <p:cNvSpPr txBox="1"/>
          <p:nvPr/>
        </p:nvSpPr>
        <p:spPr>
          <a:xfrm>
            <a:off x="488064" y="1038758"/>
            <a:ext cx="11209949" cy="581057"/>
          </a:xfrm>
          <a:prstGeom prst="rect">
            <a:avLst/>
          </a:prstGeom>
          <a:noFill/>
        </p:spPr>
        <p:txBody>
          <a:bodyPr wrap="square" rtlCol="0">
            <a:spAutoFit/>
          </a:bodyPr>
          <a:lstStyle/>
          <a:p>
            <a:pPr>
              <a:lnSpc>
                <a:spcPct val="150000"/>
              </a:lnSpc>
            </a:pPr>
            <a:r>
              <a:rPr lang="zh-CN" altLang="en-US" sz="2400" b="1" spc="300" dirty="0">
                <a:solidFill>
                  <a:srgbClr val="004098"/>
                </a:solidFill>
                <a:latin typeface="微软雅黑" panose="020B0503020204020204" pitchFamily="34" charset="-122"/>
                <a:ea typeface="微软雅黑" panose="020B0503020204020204" pitchFamily="34" charset="-122"/>
              </a:rPr>
              <a:t>对高斯差分算子进行泰勒展开</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2" name="文本框 1">
                <a:extLst>
                  <a:ext uri="{FF2B5EF4-FFF2-40B4-BE49-F238E27FC236}">
                    <a16:creationId xmlns:a16="http://schemas.microsoft.com/office/drawing/2014/main" id="{8A09B132-3E9E-5F61-1AF9-6616901145C0}"/>
                  </a:ext>
                </a:extLst>
              </p:cNvPr>
              <p:cNvSpPr txBox="1"/>
              <p:nvPr/>
            </p:nvSpPr>
            <p:spPr>
              <a:xfrm>
                <a:off x="3639898" y="1709550"/>
                <a:ext cx="4906280" cy="7413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𝐷</m:t>
                      </m:r>
                      <m:d>
                        <m:dPr>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𝑥</m:t>
                          </m:r>
                        </m:e>
                      </m:d>
                      <m:r>
                        <a:rPr kumimoji="1" lang="en-US" altLang="zh-CN" sz="2400" b="0" i="1" smtClean="0">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𝐷</m:t>
                      </m:r>
                      <m:d>
                        <m:dPr>
                          <m:ctrlPr>
                            <a:rPr kumimoji="1" lang="en-US" altLang="zh-CN" sz="2400" b="0" i="1" smtClean="0">
                              <a:latin typeface="Cambria Math" panose="02040503050406030204" pitchFamily="18" charset="0"/>
                              <a:ea typeface="Cambria Math" panose="02040503050406030204" pitchFamily="18" charset="0"/>
                            </a:rPr>
                          </m:ctrlPr>
                        </m:dPr>
                        <m:e>
                          <m:r>
                            <a:rPr kumimoji="1" lang="en-US" altLang="zh-CN" sz="2400" b="0" i="1" smtClean="0">
                              <a:latin typeface="Cambria Math" panose="02040503050406030204" pitchFamily="18" charset="0"/>
                              <a:ea typeface="Cambria Math" panose="02040503050406030204" pitchFamily="18" charset="0"/>
                            </a:rPr>
                            <m:t>0</m:t>
                          </m:r>
                        </m:e>
                      </m:d>
                      <m:r>
                        <a:rPr kumimoji="1" lang="en-US" altLang="zh-CN" sz="2400" b="0" i="1" smtClean="0">
                          <a:latin typeface="Cambria Math" panose="02040503050406030204" pitchFamily="18" charset="0"/>
                          <a:ea typeface="Cambria Math" panose="02040503050406030204" pitchFamily="18" charset="0"/>
                        </a:rPr>
                        <m:t>+</m:t>
                      </m:r>
                      <m:f>
                        <m:fPr>
                          <m:ctrlPr>
                            <a:rPr kumimoji="1" lang="en-US" altLang="zh-CN" sz="2400" b="0" i="1" smtClean="0">
                              <a:latin typeface="Cambria Math" panose="02040503050406030204" pitchFamily="18" charset="0"/>
                              <a:ea typeface="Cambria Math" panose="02040503050406030204" pitchFamily="18" charset="0"/>
                            </a:rPr>
                          </m:ctrlPr>
                        </m:fPr>
                        <m:num>
                          <m:r>
                            <a:rPr kumimoji="1" lang="en-US" altLang="zh-CN" sz="2400" b="0" i="1" smtClean="0">
                              <a:latin typeface="Cambria Math" panose="02040503050406030204" pitchFamily="18" charset="0"/>
                              <a:ea typeface="Cambria Math" panose="02040503050406030204" pitchFamily="18" charset="0"/>
                            </a:rPr>
                            <m:t>𝜕</m:t>
                          </m:r>
                          <m:sSup>
                            <m:sSupPr>
                              <m:ctrlPr>
                                <a:rPr kumimoji="1" lang="en-US" altLang="zh-CN" sz="2400" b="0" i="1" smtClean="0">
                                  <a:latin typeface="Cambria Math" panose="02040503050406030204" pitchFamily="18" charset="0"/>
                                  <a:ea typeface="Cambria Math" panose="02040503050406030204" pitchFamily="18" charset="0"/>
                                </a:rPr>
                              </m:ctrlPr>
                            </m:sSupPr>
                            <m:e>
                              <m:r>
                                <a:rPr kumimoji="1" lang="en-US" altLang="zh-CN" sz="2400" b="1" i="1" smtClean="0">
                                  <a:latin typeface="Cambria Math" panose="02040503050406030204" pitchFamily="18" charset="0"/>
                                  <a:ea typeface="Cambria Math" panose="02040503050406030204" pitchFamily="18" charset="0"/>
                                </a:rPr>
                                <m:t>𝑫</m:t>
                              </m:r>
                            </m:e>
                            <m:sup>
                              <m:r>
                                <a:rPr kumimoji="1" lang="en-US" altLang="zh-CN" sz="2400" b="0" i="1" smtClean="0">
                                  <a:latin typeface="Cambria Math" panose="02040503050406030204" pitchFamily="18" charset="0"/>
                                  <a:ea typeface="Cambria Math" panose="02040503050406030204" pitchFamily="18" charset="0"/>
                                </a:rPr>
                                <m:t>𝑇</m:t>
                              </m:r>
                            </m:sup>
                          </m:sSup>
                        </m:num>
                        <m:den>
                          <m:r>
                            <a:rPr kumimoji="1" lang="en-US" altLang="zh-CN" sz="2400" b="0" i="1" smtClean="0">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𝑥</m:t>
                          </m:r>
                        </m:den>
                      </m:f>
                      <m:r>
                        <a:rPr kumimoji="1" lang="en-US" altLang="zh-CN" sz="2400" b="0" i="1" smtClean="0">
                          <a:latin typeface="Cambria Math" panose="02040503050406030204" pitchFamily="18" charset="0"/>
                          <a:ea typeface="Cambria Math" panose="02040503050406030204" pitchFamily="18" charset="0"/>
                        </a:rPr>
                        <m:t>𝑥</m:t>
                      </m:r>
                      <m:r>
                        <a:rPr kumimoji="1" lang="en-US" altLang="zh-CN" sz="2400" b="0" i="1" smtClean="0">
                          <a:latin typeface="Cambria Math" panose="02040503050406030204" pitchFamily="18" charset="0"/>
                          <a:ea typeface="Cambria Math" panose="02040503050406030204" pitchFamily="18" charset="0"/>
                        </a:rPr>
                        <m:t>+ </m:t>
                      </m:r>
                      <m:f>
                        <m:fPr>
                          <m:ctrlPr>
                            <a:rPr kumimoji="1" lang="en-US" altLang="zh-CN" sz="2400" b="0" i="1" smtClean="0">
                              <a:latin typeface="Cambria Math" panose="02040503050406030204" pitchFamily="18" charset="0"/>
                              <a:ea typeface="Cambria Math" panose="02040503050406030204" pitchFamily="18" charset="0"/>
                            </a:rPr>
                          </m:ctrlPr>
                        </m:fPr>
                        <m:num>
                          <m:r>
                            <a:rPr kumimoji="1" lang="en-US" altLang="zh-CN" sz="2400" b="0" i="1" smtClean="0">
                              <a:latin typeface="Cambria Math" panose="02040503050406030204" pitchFamily="18" charset="0"/>
                              <a:ea typeface="Cambria Math" panose="02040503050406030204" pitchFamily="18" charset="0"/>
                            </a:rPr>
                            <m:t>1</m:t>
                          </m:r>
                        </m:num>
                        <m:den>
                          <m:r>
                            <a:rPr kumimoji="1" lang="en-US" altLang="zh-CN" sz="2400" b="0" i="1" smtClean="0">
                              <a:latin typeface="Cambria Math" panose="02040503050406030204" pitchFamily="18" charset="0"/>
                              <a:ea typeface="Cambria Math" panose="02040503050406030204" pitchFamily="18" charset="0"/>
                            </a:rPr>
                            <m:t>2</m:t>
                          </m:r>
                        </m:den>
                      </m:f>
                      <m:sSup>
                        <m:sSupPr>
                          <m:ctrlPr>
                            <a:rPr kumimoji="1" lang="en-US" altLang="zh-CN" sz="2400" b="0" i="1" smtClean="0">
                              <a:latin typeface="Cambria Math" panose="02040503050406030204" pitchFamily="18" charset="0"/>
                              <a:ea typeface="Cambria Math" panose="02040503050406030204" pitchFamily="18" charset="0"/>
                            </a:rPr>
                          </m:ctrlPr>
                        </m:sSupPr>
                        <m:e>
                          <m:r>
                            <a:rPr kumimoji="1" lang="en-US" altLang="zh-CN" sz="2400" b="0" i="1" smtClean="0">
                              <a:latin typeface="Cambria Math" panose="02040503050406030204" pitchFamily="18" charset="0"/>
                              <a:ea typeface="Cambria Math" panose="02040503050406030204" pitchFamily="18" charset="0"/>
                            </a:rPr>
                            <m:t>𝑥</m:t>
                          </m:r>
                        </m:e>
                        <m:sup>
                          <m:r>
                            <a:rPr kumimoji="1" lang="en-US" altLang="zh-CN" sz="2400" b="0" i="1" smtClean="0">
                              <a:latin typeface="Cambria Math" panose="02040503050406030204" pitchFamily="18" charset="0"/>
                              <a:ea typeface="Cambria Math" panose="02040503050406030204" pitchFamily="18" charset="0"/>
                            </a:rPr>
                            <m:t>𝑇</m:t>
                          </m:r>
                        </m:sup>
                      </m:sSup>
                      <m:f>
                        <m:fPr>
                          <m:ctrlPr>
                            <a:rPr kumimoji="1" lang="en-US" altLang="zh-CN" sz="2400" b="0" i="1" smtClean="0">
                              <a:latin typeface="Cambria Math" panose="02040503050406030204" pitchFamily="18" charset="0"/>
                              <a:ea typeface="Cambria Math" panose="02040503050406030204" pitchFamily="18" charset="0"/>
                            </a:rPr>
                          </m:ctrlPr>
                        </m:fPr>
                        <m:num>
                          <m:sSup>
                            <m:sSupPr>
                              <m:ctrlPr>
                                <a:rPr kumimoji="1" lang="en-US" altLang="zh-CN" sz="2400" b="0" i="1" smtClean="0">
                                  <a:latin typeface="Cambria Math" panose="02040503050406030204" pitchFamily="18" charset="0"/>
                                  <a:ea typeface="Cambria Math" panose="02040503050406030204" pitchFamily="18" charset="0"/>
                                </a:rPr>
                              </m:ctrlPr>
                            </m:sSupPr>
                            <m:e>
                              <m:r>
                                <a:rPr kumimoji="1" lang="en-US" altLang="zh-CN" sz="2400" b="0" i="1" smtClean="0">
                                  <a:latin typeface="Cambria Math" panose="02040503050406030204" pitchFamily="18" charset="0"/>
                                  <a:ea typeface="Cambria Math" panose="02040503050406030204" pitchFamily="18" charset="0"/>
                                </a:rPr>
                                <m:t>𝜕</m:t>
                              </m:r>
                            </m:e>
                            <m:sup>
                              <m:r>
                                <a:rPr kumimoji="1" lang="en-US" altLang="zh-CN" sz="2400" b="0" i="1" smtClean="0">
                                  <a:latin typeface="Cambria Math" panose="02040503050406030204" pitchFamily="18" charset="0"/>
                                  <a:ea typeface="Cambria Math" panose="02040503050406030204" pitchFamily="18" charset="0"/>
                                </a:rPr>
                                <m:t>2</m:t>
                              </m:r>
                            </m:sup>
                          </m:sSup>
                          <m:r>
                            <a:rPr kumimoji="1" lang="en-US" altLang="zh-CN" sz="2400" b="1" i="1" smtClean="0">
                              <a:latin typeface="Cambria Math" panose="02040503050406030204" pitchFamily="18" charset="0"/>
                              <a:ea typeface="Cambria Math" panose="02040503050406030204" pitchFamily="18" charset="0"/>
                            </a:rPr>
                            <m:t>𝑫</m:t>
                          </m:r>
                        </m:num>
                        <m:den>
                          <m:r>
                            <a:rPr kumimoji="1" lang="en-US" altLang="zh-CN" sz="2400" b="0" i="1" smtClean="0">
                              <a:latin typeface="Cambria Math" panose="02040503050406030204" pitchFamily="18" charset="0"/>
                              <a:ea typeface="Cambria Math" panose="02040503050406030204" pitchFamily="18" charset="0"/>
                            </a:rPr>
                            <m:t>𝜕</m:t>
                          </m:r>
                          <m:sSup>
                            <m:sSupPr>
                              <m:ctrlPr>
                                <a:rPr kumimoji="1" lang="en-US" altLang="zh-CN" sz="2400" b="0" i="1" smtClean="0">
                                  <a:latin typeface="Cambria Math" panose="02040503050406030204" pitchFamily="18" charset="0"/>
                                  <a:ea typeface="Cambria Math" panose="02040503050406030204" pitchFamily="18" charset="0"/>
                                </a:rPr>
                              </m:ctrlPr>
                            </m:sSupPr>
                            <m:e>
                              <m:r>
                                <a:rPr kumimoji="1" lang="en-US" altLang="zh-CN" sz="2400" b="0" i="1" smtClean="0">
                                  <a:latin typeface="Cambria Math" panose="02040503050406030204" pitchFamily="18" charset="0"/>
                                  <a:ea typeface="Cambria Math" panose="02040503050406030204" pitchFamily="18" charset="0"/>
                                </a:rPr>
                                <m:t>𝑥</m:t>
                              </m:r>
                            </m:e>
                            <m:sup>
                              <m:r>
                                <a:rPr kumimoji="1" lang="en-US" altLang="zh-CN" sz="2400" b="0" i="1" smtClean="0">
                                  <a:latin typeface="Cambria Math" panose="02040503050406030204" pitchFamily="18" charset="0"/>
                                  <a:ea typeface="Cambria Math" panose="02040503050406030204" pitchFamily="18" charset="0"/>
                                </a:rPr>
                                <m:t>2</m:t>
                              </m:r>
                            </m:sup>
                          </m:sSup>
                        </m:den>
                      </m:f>
                      <m:r>
                        <a:rPr kumimoji="1" lang="en-US" altLang="zh-CN" sz="2400" b="0" i="1" smtClean="0">
                          <a:latin typeface="Cambria Math" panose="02040503050406030204" pitchFamily="18" charset="0"/>
                          <a:ea typeface="Cambria Math" panose="02040503050406030204" pitchFamily="18" charset="0"/>
                        </a:rPr>
                        <m:t>𝑥</m:t>
                      </m:r>
                    </m:oMath>
                  </m:oMathPara>
                </a14:m>
                <a:endParaRPr kumimoji="1" lang="zh-CN" altLang="en-US" sz="2400" i="1" dirty="0"/>
              </a:p>
            </p:txBody>
          </p:sp>
        </mc:Choice>
        <mc:Fallback>
          <p:sp>
            <p:nvSpPr>
              <p:cNvPr id="2" name="文本框 1">
                <a:extLst>
                  <a:ext uri="{FF2B5EF4-FFF2-40B4-BE49-F238E27FC236}">
                    <a16:creationId xmlns:a16="http://schemas.microsoft.com/office/drawing/2014/main" id="{8A09B132-3E9E-5F61-1AF9-6616901145C0}"/>
                  </a:ext>
                </a:extLst>
              </p:cNvPr>
              <p:cNvSpPr txBox="1">
                <a:spLocks noRot="1" noChangeAspect="1" noMove="1" noResize="1" noEditPoints="1" noAdjustHandles="1" noChangeArrowheads="1" noChangeShapeType="1" noTextEdit="1"/>
              </p:cNvSpPr>
              <p:nvPr/>
            </p:nvSpPr>
            <p:spPr>
              <a:xfrm>
                <a:off x="3639898" y="1709550"/>
                <a:ext cx="4906280" cy="741357"/>
              </a:xfrm>
              <a:prstGeom prst="rect">
                <a:avLst/>
              </a:prstGeom>
              <a:blipFill>
                <a:blip r:embed="rId3"/>
                <a:stretch>
                  <a:fillRect/>
                </a:stretch>
              </a:blipFill>
            </p:spPr>
            <p:txBody>
              <a:bodyPr/>
              <a:lstStyle/>
              <a:p>
                <a:r>
                  <a:rPr lang="en-US">
                    <a:noFill/>
                  </a:rPr>
                  <a:t> </a:t>
                </a:r>
              </a:p>
            </p:txBody>
          </p:sp>
        </mc:Fallback>
      </mc:AlternateContent>
      <p:sp>
        <p:nvSpPr>
          <p:cNvPr id="5" name="TextBox 1">
            <a:extLst>
              <a:ext uri="{FF2B5EF4-FFF2-40B4-BE49-F238E27FC236}">
                <a16:creationId xmlns:a16="http://schemas.microsoft.com/office/drawing/2014/main" id="{630034AA-92D6-2CF2-D548-C4A36756AF45}"/>
              </a:ext>
            </a:extLst>
          </p:cNvPr>
          <p:cNvSpPr txBox="1"/>
          <p:nvPr/>
        </p:nvSpPr>
        <p:spPr>
          <a:xfrm>
            <a:off x="488064" y="2551567"/>
            <a:ext cx="11209949" cy="581057"/>
          </a:xfrm>
          <a:prstGeom prst="rect">
            <a:avLst/>
          </a:prstGeom>
          <a:noFill/>
        </p:spPr>
        <p:txBody>
          <a:bodyPr wrap="square" rtlCol="0">
            <a:spAutoFit/>
          </a:bodyPr>
          <a:lstStyle/>
          <a:p>
            <a:pPr>
              <a:lnSpc>
                <a:spcPct val="150000"/>
              </a:lnSpc>
            </a:pPr>
            <a:r>
              <a:rPr lang="zh-CN" altLang="en-US" sz="2400" b="1" spc="300" dirty="0">
                <a:solidFill>
                  <a:srgbClr val="004098"/>
                </a:solidFill>
                <a:latin typeface="微软雅黑" panose="020B0503020204020204" pitchFamily="34" charset="-122"/>
                <a:ea typeface="微软雅黑" panose="020B0503020204020204" pitchFamily="34" charset="-122"/>
              </a:rPr>
              <a:t>令方程求导为</a:t>
            </a:r>
            <a:r>
              <a:rPr lang="en-US" altLang="zh-CN" sz="2400" b="1" spc="300" dirty="0">
                <a:solidFill>
                  <a:srgbClr val="004098"/>
                </a:solidFill>
                <a:latin typeface="微软雅黑" panose="020B0503020204020204" pitchFamily="34" charset="-122"/>
                <a:ea typeface="微软雅黑" panose="020B0503020204020204" pitchFamily="34" charset="-122"/>
              </a:rPr>
              <a:t>0</a:t>
            </a:r>
            <a:r>
              <a:rPr lang="zh-CN" altLang="en-US" sz="2400" b="1" spc="300" dirty="0">
                <a:solidFill>
                  <a:srgbClr val="004098"/>
                </a:solidFill>
                <a:latin typeface="微软雅黑" panose="020B0503020204020204" pitchFamily="34" charset="-122"/>
                <a:ea typeface="微软雅黑" panose="020B0503020204020204" pitchFamily="34" charset="-122"/>
              </a:rPr>
              <a:t>，可得真实极值点位置相对于当前位置的偏移量</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9F503C49-D78F-47E2-3F22-DE80EA8B2B42}"/>
                  </a:ext>
                </a:extLst>
              </p:cNvPr>
              <p:cNvSpPr txBox="1"/>
              <p:nvPr/>
            </p:nvSpPr>
            <p:spPr>
              <a:xfrm>
                <a:off x="5130177" y="3354794"/>
                <a:ext cx="1925720" cy="7411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zh-CN" sz="2400" i="1" smtClean="0">
                              <a:latin typeface="Cambria Math" panose="02040503050406030204" pitchFamily="18" charset="0"/>
                            </a:rPr>
                          </m:ctrlPr>
                        </m:accPr>
                        <m:e>
                          <m:r>
                            <a:rPr kumimoji="1" lang="en-US" altLang="zh-CN" sz="2400" b="0" i="1" smtClean="0">
                              <a:latin typeface="Cambria Math" panose="02040503050406030204" pitchFamily="18" charset="0"/>
                            </a:rPr>
                            <m:t>𝑥</m:t>
                          </m:r>
                        </m:e>
                      </m:acc>
                      <m:r>
                        <a:rPr kumimoji="1" lang="en-US" altLang="zh-CN" sz="2400" b="0" i="1" smtClean="0">
                          <a:latin typeface="Cambria Math" panose="02040503050406030204" pitchFamily="18" charset="0"/>
                        </a:rPr>
                        <m:t>=−</m:t>
                      </m:r>
                      <m:f>
                        <m:fPr>
                          <m:ctrlPr>
                            <a:rPr kumimoji="1" lang="en-US" altLang="zh-CN" sz="2400" b="0" i="1" smtClean="0">
                              <a:latin typeface="Cambria Math" panose="02040503050406030204" pitchFamily="18" charset="0"/>
                              <a:ea typeface="Cambria Math" panose="02040503050406030204" pitchFamily="18" charset="0"/>
                            </a:rPr>
                          </m:ctrlPr>
                        </m:fPr>
                        <m:num>
                          <m:sSup>
                            <m:sSupPr>
                              <m:ctrlPr>
                                <a:rPr kumimoji="1" lang="en-US" altLang="zh-CN" sz="2400" b="0" i="1" smtClean="0">
                                  <a:latin typeface="Cambria Math" panose="02040503050406030204" pitchFamily="18" charset="0"/>
                                  <a:ea typeface="Cambria Math" panose="02040503050406030204" pitchFamily="18" charset="0"/>
                                </a:rPr>
                              </m:ctrlPr>
                            </m:sSupPr>
                            <m:e>
                              <m:r>
                                <a:rPr kumimoji="1" lang="en-US" altLang="zh-CN" sz="2400" b="0" i="1" smtClean="0">
                                  <a:latin typeface="Cambria Math" panose="02040503050406030204" pitchFamily="18" charset="0"/>
                                  <a:ea typeface="Cambria Math" panose="02040503050406030204" pitchFamily="18" charset="0"/>
                                </a:rPr>
                                <m:t>𝜕</m:t>
                              </m:r>
                            </m:e>
                            <m:sup>
                              <m:r>
                                <a:rPr kumimoji="1" lang="en-US" altLang="zh-CN" sz="2400" b="0" i="1" smtClean="0">
                                  <a:latin typeface="Cambria Math" panose="02040503050406030204" pitchFamily="18" charset="0"/>
                                  <a:ea typeface="Cambria Math" panose="02040503050406030204" pitchFamily="18" charset="0"/>
                                </a:rPr>
                                <m:t>2</m:t>
                              </m:r>
                            </m:sup>
                          </m:sSup>
                          <m:r>
                            <a:rPr kumimoji="1" lang="en-US" altLang="zh-CN" sz="2400" b="1" i="1" smtClean="0">
                              <a:latin typeface="Cambria Math" panose="02040503050406030204" pitchFamily="18" charset="0"/>
                              <a:ea typeface="Cambria Math" panose="02040503050406030204" pitchFamily="18" charset="0"/>
                            </a:rPr>
                            <m:t>𝑫</m:t>
                          </m:r>
                        </m:num>
                        <m:den>
                          <m:r>
                            <a:rPr kumimoji="1" lang="en-US" altLang="zh-CN" sz="2400" b="0" i="1" smtClean="0">
                              <a:latin typeface="Cambria Math" panose="02040503050406030204" pitchFamily="18" charset="0"/>
                              <a:ea typeface="Cambria Math" panose="02040503050406030204" pitchFamily="18" charset="0"/>
                            </a:rPr>
                            <m:t>𝜕</m:t>
                          </m:r>
                          <m:sSup>
                            <m:sSupPr>
                              <m:ctrlPr>
                                <a:rPr kumimoji="1" lang="en-US" altLang="zh-CN" sz="2400" b="0" i="1" smtClean="0">
                                  <a:latin typeface="Cambria Math" panose="02040503050406030204" pitchFamily="18" charset="0"/>
                                  <a:ea typeface="Cambria Math" panose="02040503050406030204" pitchFamily="18" charset="0"/>
                                </a:rPr>
                              </m:ctrlPr>
                            </m:sSupPr>
                            <m:e>
                              <m:r>
                                <a:rPr kumimoji="1" lang="en-US" altLang="zh-CN" sz="2400" b="0" i="1" smtClean="0">
                                  <a:latin typeface="Cambria Math" panose="02040503050406030204" pitchFamily="18" charset="0"/>
                                  <a:ea typeface="Cambria Math" panose="02040503050406030204" pitchFamily="18" charset="0"/>
                                </a:rPr>
                                <m:t>𝑥</m:t>
                              </m:r>
                            </m:e>
                            <m:sup>
                              <m:r>
                                <a:rPr kumimoji="1" lang="en-US" altLang="zh-CN" sz="2400" b="0" i="1" smtClean="0">
                                  <a:latin typeface="Cambria Math" panose="02040503050406030204" pitchFamily="18" charset="0"/>
                                  <a:ea typeface="Cambria Math" panose="02040503050406030204" pitchFamily="18" charset="0"/>
                                </a:rPr>
                                <m:t>2</m:t>
                              </m:r>
                            </m:sup>
                          </m:sSup>
                        </m:den>
                      </m:f>
                      <m:f>
                        <m:fPr>
                          <m:ctrlPr>
                            <a:rPr kumimoji="1" lang="en-US" altLang="zh-CN" sz="2400" i="1">
                              <a:latin typeface="Cambria Math" panose="02040503050406030204" pitchFamily="18" charset="0"/>
                              <a:ea typeface="Cambria Math" panose="02040503050406030204" pitchFamily="18" charset="0"/>
                            </a:rPr>
                          </m:ctrlPr>
                        </m:fPr>
                        <m:num>
                          <m:r>
                            <a:rPr kumimoji="1" lang="en-US" altLang="zh-CN" sz="2400" i="1">
                              <a:latin typeface="Cambria Math" panose="02040503050406030204" pitchFamily="18" charset="0"/>
                              <a:ea typeface="Cambria Math" panose="02040503050406030204" pitchFamily="18" charset="0"/>
                            </a:rPr>
                            <m:t>𝜕</m:t>
                          </m:r>
                          <m:r>
                            <a:rPr kumimoji="1" lang="en-US" altLang="zh-CN" sz="2400" b="1" i="1" smtClean="0">
                              <a:latin typeface="Cambria Math" panose="02040503050406030204" pitchFamily="18" charset="0"/>
                              <a:ea typeface="Cambria Math" panose="02040503050406030204" pitchFamily="18" charset="0"/>
                            </a:rPr>
                            <m:t>𝑫</m:t>
                          </m:r>
                        </m:num>
                        <m:den>
                          <m:r>
                            <a:rPr kumimoji="1" lang="en-US" altLang="zh-CN" sz="2400" i="1">
                              <a:latin typeface="Cambria Math" panose="02040503050406030204" pitchFamily="18" charset="0"/>
                              <a:ea typeface="Cambria Math" panose="02040503050406030204" pitchFamily="18" charset="0"/>
                            </a:rPr>
                            <m:t>𝜕</m:t>
                          </m:r>
                          <m:r>
                            <a:rPr kumimoji="1" lang="en-US" altLang="zh-CN" sz="2400" i="1">
                              <a:latin typeface="Cambria Math" panose="02040503050406030204" pitchFamily="18" charset="0"/>
                              <a:ea typeface="Cambria Math" panose="02040503050406030204" pitchFamily="18" charset="0"/>
                            </a:rPr>
                            <m:t>𝑥</m:t>
                          </m:r>
                        </m:den>
                      </m:f>
                    </m:oMath>
                  </m:oMathPara>
                </a14:m>
                <a:endParaRPr kumimoji="1" lang="zh-CN" altLang="en-US" sz="2400" i="1" dirty="0"/>
              </a:p>
            </p:txBody>
          </p:sp>
        </mc:Choice>
        <mc:Fallback xmlns="">
          <p:sp>
            <p:nvSpPr>
              <p:cNvPr id="6" name="文本框 5">
                <a:extLst>
                  <a:ext uri="{FF2B5EF4-FFF2-40B4-BE49-F238E27FC236}">
                    <a16:creationId xmlns:a16="http://schemas.microsoft.com/office/drawing/2014/main" id="{9F503C49-D78F-47E2-3F22-DE80EA8B2B42}"/>
                  </a:ext>
                </a:extLst>
              </p:cNvPr>
              <p:cNvSpPr txBox="1">
                <a:spLocks noRot="1" noChangeAspect="1" noMove="1" noResize="1" noEditPoints="1" noAdjustHandles="1" noChangeArrowheads="1" noChangeShapeType="1" noTextEdit="1"/>
              </p:cNvSpPr>
              <p:nvPr/>
            </p:nvSpPr>
            <p:spPr>
              <a:xfrm>
                <a:off x="5130177" y="3354794"/>
                <a:ext cx="1925720" cy="741165"/>
              </a:xfrm>
              <a:prstGeom prst="rect">
                <a:avLst/>
              </a:prstGeom>
              <a:blipFill>
                <a:blip r:embed="rId6"/>
                <a:stretch>
                  <a:fillRect l="-1974" r="-3289" b="-1355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TextBox 1">
                <a:extLst>
                  <a:ext uri="{FF2B5EF4-FFF2-40B4-BE49-F238E27FC236}">
                    <a16:creationId xmlns:a16="http://schemas.microsoft.com/office/drawing/2014/main" id="{3EB4E4EE-3B32-CD4D-2790-8050C8EA4B5B}"/>
                  </a:ext>
                </a:extLst>
              </p:cNvPr>
              <p:cNvSpPr txBox="1"/>
              <p:nvPr/>
            </p:nvSpPr>
            <p:spPr>
              <a:xfrm>
                <a:off x="488064" y="4064376"/>
                <a:ext cx="11209949" cy="581057"/>
              </a:xfrm>
              <a:prstGeom prst="rect">
                <a:avLst/>
              </a:prstGeom>
              <a:noFill/>
            </p:spPr>
            <p:txBody>
              <a:bodyPr wrap="square" rtlCol="0">
                <a:spAutoFit/>
              </a:bodyPr>
              <a:lstStyle/>
              <a:p>
                <a:pPr>
                  <a:lnSpc>
                    <a:spcPct val="150000"/>
                  </a:lnSpc>
                </a:pPr>
                <a:r>
                  <a:rPr lang="zh-CN" altLang="en-US" sz="2400" b="1" spc="300" dirty="0">
                    <a:solidFill>
                      <a:srgbClr val="004098"/>
                    </a:solidFill>
                    <a:latin typeface="微软雅黑" panose="020B0503020204020204" pitchFamily="34" charset="-122"/>
                    <a:ea typeface="微软雅黑" panose="020B0503020204020204" pitchFamily="34" charset="-122"/>
                  </a:rPr>
                  <a:t>代入</a:t>
                </a:r>
                <a14:m>
                  <m:oMath xmlns:m="http://schemas.openxmlformats.org/officeDocument/2006/math">
                    <m:sSup>
                      <m:sSupPr>
                        <m:ctrlPr>
                          <a:rPr lang="en-US" altLang="zh-CN" sz="2400" b="1" i="1" spc="300" smtClean="0">
                            <a:solidFill>
                              <a:srgbClr val="004098"/>
                            </a:solidFill>
                            <a:latin typeface="Cambria Math" panose="02040503050406030204" pitchFamily="18" charset="0"/>
                            <a:ea typeface="微软雅黑" panose="020B0503020204020204" pitchFamily="34" charset="-122"/>
                          </a:rPr>
                        </m:ctrlPr>
                      </m:sSupPr>
                      <m:e>
                        <m:r>
                          <a:rPr lang="en-US" altLang="zh-CN" sz="2400" b="1" i="1" spc="300" smtClean="0">
                            <a:solidFill>
                              <a:srgbClr val="004098"/>
                            </a:solidFill>
                            <a:latin typeface="Cambria Math" panose="02040503050406030204" pitchFamily="18" charset="0"/>
                            <a:ea typeface="微软雅黑" panose="020B0503020204020204" pitchFamily="34" charset="-122"/>
                          </a:rPr>
                          <m:t>𝒙</m:t>
                        </m:r>
                      </m:e>
                      <m:sup>
                        <m:r>
                          <a:rPr lang="en-US" altLang="zh-CN" sz="2400" b="1" i="1" spc="300" smtClean="0">
                            <a:solidFill>
                              <a:srgbClr val="004098"/>
                            </a:solidFill>
                            <a:latin typeface="Cambria Math" panose="02040503050406030204" pitchFamily="18" charset="0"/>
                            <a:ea typeface="微软雅黑" panose="020B0503020204020204" pitchFamily="34" charset="-122"/>
                          </a:rPr>
                          <m:t>∗</m:t>
                        </m:r>
                      </m:sup>
                    </m:sSup>
                    <m:r>
                      <a:rPr lang="en-US" altLang="zh-CN" sz="2400" b="1" i="1" spc="300" smtClean="0">
                        <a:solidFill>
                          <a:srgbClr val="004098"/>
                        </a:solidFill>
                        <a:latin typeface="Cambria Math" panose="02040503050406030204" pitchFamily="18" charset="0"/>
                        <a:ea typeface="微软雅黑" panose="020B0503020204020204" pitchFamily="34" charset="-122"/>
                      </a:rPr>
                      <m:t>=</m:t>
                    </m:r>
                    <m:r>
                      <a:rPr lang="en-US" altLang="zh-CN" sz="2400" b="1" i="1" spc="300" smtClean="0">
                        <a:solidFill>
                          <a:srgbClr val="004098"/>
                        </a:solidFill>
                        <a:latin typeface="Cambria Math" panose="02040503050406030204" pitchFamily="18" charset="0"/>
                        <a:ea typeface="微软雅黑" panose="020B0503020204020204" pitchFamily="34" charset="-122"/>
                      </a:rPr>
                      <m:t>𝒙</m:t>
                    </m:r>
                    <m:r>
                      <a:rPr lang="en-US" altLang="zh-CN" sz="2400" b="1" i="1" spc="300" smtClean="0">
                        <a:solidFill>
                          <a:srgbClr val="004098"/>
                        </a:solidFill>
                        <a:latin typeface="Cambria Math" panose="02040503050406030204" pitchFamily="18" charset="0"/>
                        <a:ea typeface="微软雅黑" panose="020B0503020204020204" pitchFamily="34" charset="-122"/>
                      </a:rPr>
                      <m:t>+</m:t>
                    </m:r>
                    <m:acc>
                      <m:accPr>
                        <m:chr m:val="̂"/>
                        <m:ctrlPr>
                          <a:rPr lang="en-US" altLang="zh-CN" sz="2400" b="1" i="1" spc="300" smtClean="0">
                            <a:solidFill>
                              <a:srgbClr val="004098"/>
                            </a:solidFill>
                            <a:latin typeface="Cambria Math" panose="02040503050406030204" pitchFamily="18" charset="0"/>
                            <a:ea typeface="微软雅黑" panose="020B0503020204020204" pitchFamily="34" charset="-122"/>
                          </a:rPr>
                        </m:ctrlPr>
                      </m:accPr>
                      <m:e>
                        <m:r>
                          <a:rPr lang="en-US" altLang="zh-CN" sz="2400" b="1" i="1" spc="300" smtClean="0">
                            <a:solidFill>
                              <a:srgbClr val="004098"/>
                            </a:solidFill>
                            <a:latin typeface="Cambria Math" panose="02040503050406030204" pitchFamily="18" charset="0"/>
                            <a:ea typeface="微软雅黑" panose="020B0503020204020204" pitchFamily="34" charset="-122"/>
                          </a:rPr>
                          <m:t>𝒙</m:t>
                        </m:r>
                      </m:e>
                    </m:acc>
                  </m:oMath>
                </a14:m>
                <a:r>
                  <a:rPr lang="zh-CN" altLang="en-US" sz="2400" b="1" spc="300" dirty="0">
                    <a:solidFill>
                      <a:srgbClr val="004098"/>
                    </a:solidFill>
                    <a:latin typeface="微软雅黑" panose="020B0503020204020204" pitchFamily="34" charset="-122"/>
                    <a:ea typeface="微软雅黑" panose="020B0503020204020204" pitchFamily="34" charset="-122"/>
                  </a:rPr>
                  <a:t>，方程的值为</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Choice>
        <mc:Fallback xmlns="">
          <p:sp>
            <p:nvSpPr>
              <p:cNvPr id="7" name="TextBox 1">
                <a:extLst>
                  <a:ext uri="{FF2B5EF4-FFF2-40B4-BE49-F238E27FC236}">
                    <a16:creationId xmlns:a16="http://schemas.microsoft.com/office/drawing/2014/main" id="{3EB4E4EE-3B32-CD4D-2790-8050C8EA4B5B}"/>
                  </a:ext>
                </a:extLst>
              </p:cNvPr>
              <p:cNvSpPr txBox="1">
                <a:spLocks noRot="1" noChangeAspect="1" noMove="1" noResize="1" noEditPoints="1" noAdjustHandles="1" noChangeArrowheads="1" noChangeShapeType="1" noTextEdit="1"/>
              </p:cNvSpPr>
              <p:nvPr/>
            </p:nvSpPr>
            <p:spPr>
              <a:xfrm>
                <a:off x="488064" y="4064376"/>
                <a:ext cx="11209949" cy="581057"/>
              </a:xfrm>
              <a:prstGeom prst="rect">
                <a:avLst/>
              </a:prstGeom>
              <a:blipFill>
                <a:blip r:embed="rId7"/>
                <a:stretch>
                  <a:fillRect l="-905" b="-2391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文本框 7">
                <a:extLst>
                  <a:ext uri="{FF2B5EF4-FFF2-40B4-BE49-F238E27FC236}">
                    <a16:creationId xmlns:a16="http://schemas.microsoft.com/office/drawing/2014/main" id="{82734DA6-5297-608A-FE58-1785C7ABAE49}"/>
                  </a:ext>
                </a:extLst>
              </p:cNvPr>
              <p:cNvSpPr txBox="1"/>
              <p:nvPr/>
            </p:nvSpPr>
            <p:spPr>
              <a:xfrm>
                <a:off x="4455602" y="4835828"/>
                <a:ext cx="3274871" cy="7413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𝐷</m:t>
                      </m:r>
                      <m:d>
                        <m:dPr>
                          <m:ctrlPr>
                            <a:rPr kumimoji="1" lang="en-US" altLang="zh-CN" sz="2400" b="0" i="1" smtClean="0">
                              <a:latin typeface="Cambria Math" panose="02040503050406030204" pitchFamily="18" charset="0"/>
                            </a:rPr>
                          </m:ctrlPr>
                        </m:dPr>
                        <m:e>
                          <m:sSup>
                            <m:sSupPr>
                              <m:ctrlPr>
                                <a:rPr kumimoji="1" lang="en-US" altLang="zh-CN" sz="2400" b="0" i="1" smtClean="0">
                                  <a:latin typeface="Cambria Math" panose="02040503050406030204" pitchFamily="18" charset="0"/>
                                </a:rPr>
                              </m:ctrlPr>
                            </m:sSupPr>
                            <m:e>
                              <m:r>
                                <a:rPr kumimoji="1" lang="en-US" altLang="zh-CN" sz="2400" b="0" i="1" smtClean="0">
                                  <a:latin typeface="Cambria Math" panose="02040503050406030204" pitchFamily="18" charset="0"/>
                                </a:rPr>
                                <m:t>𝑥</m:t>
                              </m:r>
                            </m:e>
                            <m:sup>
                              <m:r>
                                <a:rPr kumimoji="1" lang="en-US" altLang="zh-CN" sz="2400" b="0" i="1" smtClean="0">
                                  <a:latin typeface="Cambria Math" panose="02040503050406030204" pitchFamily="18" charset="0"/>
                                </a:rPr>
                                <m:t>∗</m:t>
                              </m:r>
                            </m:sup>
                          </m:sSup>
                        </m:e>
                      </m:d>
                      <m:r>
                        <a:rPr kumimoji="1" lang="en-US" altLang="zh-CN" sz="2400" b="0" i="1" smtClean="0">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𝐷</m:t>
                      </m:r>
                      <m:d>
                        <m:dPr>
                          <m:ctrlPr>
                            <a:rPr kumimoji="1" lang="en-US" altLang="zh-CN" sz="2400" b="0" i="1" smtClean="0">
                              <a:latin typeface="Cambria Math" panose="02040503050406030204" pitchFamily="18" charset="0"/>
                              <a:ea typeface="Cambria Math" panose="02040503050406030204" pitchFamily="18" charset="0"/>
                            </a:rPr>
                          </m:ctrlPr>
                        </m:dPr>
                        <m:e>
                          <m:r>
                            <a:rPr kumimoji="1" lang="en-US" altLang="zh-CN" sz="2400" b="0" i="1" smtClean="0">
                              <a:latin typeface="Cambria Math" panose="02040503050406030204" pitchFamily="18" charset="0"/>
                              <a:ea typeface="Cambria Math" panose="02040503050406030204" pitchFamily="18" charset="0"/>
                            </a:rPr>
                            <m:t>0</m:t>
                          </m:r>
                        </m:e>
                      </m:d>
                      <m:r>
                        <a:rPr kumimoji="1" lang="en-US" altLang="zh-CN" sz="2400" b="0" i="1" smtClean="0">
                          <a:latin typeface="Cambria Math" panose="02040503050406030204" pitchFamily="18" charset="0"/>
                          <a:ea typeface="Cambria Math" panose="02040503050406030204" pitchFamily="18" charset="0"/>
                        </a:rPr>
                        <m:t>+</m:t>
                      </m:r>
                      <m:f>
                        <m:fPr>
                          <m:ctrlPr>
                            <a:rPr kumimoji="1" lang="en-US" altLang="zh-CN" sz="2400" i="1">
                              <a:latin typeface="Cambria Math" panose="02040503050406030204" pitchFamily="18" charset="0"/>
                              <a:ea typeface="Cambria Math" panose="02040503050406030204" pitchFamily="18" charset="0"/>
                            </a:rPr>
                          </m:ctrlPr>
                        </m:fPr>
                        <m:num>
                          <m:r>
                            <a:rPr kumimoji="1" lang="en-US" altLang="zh-CN" sz="2400" i="1">
                              <a:latin typeface="Cambria Math" panose="02040503050406030204" pitchFamily="18" charset="0"/>
                              <a:ea typeface="Cambria Math" panose="02040503050406030204" pitchFamily="18" charset="0"/>
                            </a:rPr>
                            <m:t>1</m:t>
                          </m:r>
                        </m:num>
                        <m:den>
                          <m:r>
                            <a:rPr kumimoji="1" lang="en-US" altLang="zh-CN" sz="2400" i="1">
                              <a:latin typeface="Cambria Math" panose="02040503050406030204" pitchFamily="18" charset="0"/>
                              <a:ea typeface="Cambria Math" panose="02040503050406030204" pitchFamily="18" charset="0"/>
                            </a:rPr>
                            <m:t>2</m:t>
                          </m:r>
                        </m:den>
                      </m:f>
                      <m:f>
                        <m:fPr>
                          <m:ctrlPr>
                            <a:rPr kumimoji="1" lang="en-US" altLang="zh-CN" sz="2400" b="0" i="1" smtClean="0">
                              <a:latin typeface="Cambria Math" panose="02040503050406030204" pitchFamily="18" charset="0"/>
                              <a:ea typeface="Cambria Math" panose="02040503050406030204" pitchFamily="18" charset="0"/>
                            </a:rPr>
                          </m:ctrlPr>
                        </m:fPr>
                        <m:num>
                          <m:r>
                            <a:rPr kumimoji="1" lang="en-US" altLang="zh-CN" sz="2400" b="0" i="1" smtClean="0">
                              <a:latin typeface="Cambria Math" panose="02040503050406030204" pitchFamily="18" charset="0"/>
                              <a:ea typeface="Cambria Math" panose="02040503050406030204" pitchFamily="18" charset="0"/>
                            </a:rPr>
                            <m:t>𝜕</m:t>
                          </m:r>
                          <m:sSup>
                            <m:sSupPr>
                              <m:ctrlPr>
                                <a:rPr kumimoji="1" lang="en-US" altLang="zh-CN" sz="2400" b="0" i="1" smtClean="0">
                                  <a:latin typeface="Cambria Math" panose="02040503050406030204" pitchFamily="18" charset="0"/>
                                  <a:ea typeface="Cambria Math" panose="02040503050406030204" pitchFamily="18" charset="0"/>
                                </a:rPr>
                              </m:ctrlPr>
                            </m:sSupPr>
                            <m:e>
                              <m:r>
                                <a:rPr kumimoji="1" lang="en-US" altLang="zh-CN" sz="2400" b="1" i="1" smtClean="0">
                                  <a:latin typeface="Cambria Math" panose="02040503050406030204" pitchFamily="18" charset="0"/>
                                  <a:ea typeface="Cambria Math" panose="02040503050406030204" pitchFamily="18" charset="0"/>
                                </a:rPr>
                                <m:t>𝑫</m:t>
                              </m:r>
                            </m:e>
                            <m:sup>
                              <m:r>
                                <a:rPr kumimoji="1" lang="en-US" altLang="zh-CN" sz="2400" b="0" i="1" smtClean="0">
                                  <a:latin typeface="Cambria Math" panose="02040503050406030204" pitchFamily="18" charset="0"/>
                                  <a:ea typeface="Cambria Math" panose="02040503050406030204" pitchFamily="18" charset="0"/>
                                </a:rPr>
                                <m:t>𝑇</m:t>
                              </m:r>
                            </m:sup>
                          </m:sSup>
                        </m:num>
                        <m:den>
                          <m:r>
                            <a:rPr kumimoji="1" lang="en-US" altLang="zh-CN" sz="2400" b="0" i="1" smtClean="0">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𝑥</m:t>
                          </m:r>
                        </m:den>
                      </m:f>
                      <m:acc>
                        <m:accPr>
                          <m:chr m:val="̂"/>
                          <m:ctrlPr>
                            <a:rPr kumimoji="1" lang="en-US" altLang="zh-CN" sz="2400" i="1">
                              <a:latin typeface="Cambria Math" panose="02040503050406030204" pitchFamily="18" charset="0"/>
                            </a:rPr>
                          </m:ctrlPr>
                        </m:accPr>
                        <m:e>
                          <m:r>
                            <a:rPr kumimoji="1" lang="en-US" altLang="zh-CN" sz="2400" i="1">
                              <a:latin typeface="Cambria Math" panose="02040503050406030204" pitchFamily="18" charset="0"/>
                            </a:rPr>
                            <m:t>𝑥</m:t>
                          </m:r>
                        </m:e>
                      </m:acc>
                    </m:oMath>
                  </m:oMathPara>
                </a14:m>
                <a:endParaRPr kumimoji="1" lang="zh-CN" altLang="en-US" sz="2400" i="1" dirty="0"/>
              </a:p>
            </p:txBody>
          </p:sp>
        </mc:Choice>
        <mc:Fallback>
          <p:sp>
            <p:nvSpPr>
              <p:cNvPr id="8" name="文本框 7">
                <a:extLst>
                  <a:ext uri="{FF2B5EF4-FFF2-40B4-BE49-F238E27FC236}">
                    <a16:creationId xmlns:a16="http://schemas.microsoft.com/office/drawing/2014/main" id="{82734DA6-5297-608A-FE58-1785C7ABAE49}"/>
                  </a:ext>
                </a:extLst>
              </p:cNvPr>
              <p:cNvSpPr txBox="1">
                <a:spLocks noRot="1" noChangeAspect="1" noMove="1" noResize="1" noEditPoints="1" noAdjustHandles="1" noChangeArrowheads="1" noChangeShapeType="1" noTextEdit="1"/>
              </p:cNvSpPr>
              <p:nvPr/>
            </p:nvSpPr>
            <p:spPr>
              <a:xfrm>
                <a:off x="4455602" y="4835828"/>
                <a:ext cx="3274871" cy="741357"/>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868085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0A96E-17A8-7F04-7B94-EE9B396DDB71}"/>
            </a:ext>
          </a:extLst>
        </p:cNvPr>
        <p:cNvGrpSpPr/>
        <p:nvPr/>
      </p:nvGrpSpPr>
      <p:grpSpPr>
        <a:xfrm>
          <a:off x="0" y="0"/>
          <a:ext cx="0" cy="0"/>
          <a:chOff x="0" y="0"/>
          <a:chExt cx="0" cy="0"/>
        </a:xfrm>
      </p:grpSpPr>
      <p:sp>
        <p:nvSpPr>
          <p:cNvPr id="388098" name="Rectangle 2">
            <a:extLst>
              <a:ext uri="{FF2B5EF4-FFF2-40B4-BE49-F238E27FC236}">
                <a16:creationId xmlns:a16="http://schemas.microsoft.com/office/drawing/2014/main" id="{57C24EFD-60E8-5C27-E870-2C1E733BC936}"/>
              </a:ext>
            </a:extLst>
          </p:cNvPr>
          <p:cNvSpPr>
            <a:spLocks noGrp="1" noChangeArrowheads="1"/>
          </p:cNvSpPr>
          <p:nvPr>
            <p:ph type="title"/>
          </p:nvPr>
        </p:nvSpPr>
        <p:spPr/>
        <p:txBody>
          <a:bodyPr>
            <a:normAutofit/>
          </a:bodyPr>
          <a:lstStyle/>
          <a:p>
            <a:r>
              <a:rPr lang="en-US" altLang="zh-CN" dirty="0"/>
              <a:t>SIFT</a:t>
            </a:r>
            <a:r>
              <a:rPr lang="zh-CN" altLang="en-US" dirty="0"/>
              <a:t>算法</a:t>
            </a:r>
            <a:r>
              <a:rPr lang="en-US" altLang="zh-CN" dirty="0"/>
              <a:t>——</a:t>
            </a:r>
            <a:r>
              <a:rPr lang="zh-CN" altLang="en-US" dirty="0"/>
              <a:t>关键点定位与筛选</a:t>
            </a:r>
          </a:p>
        </p:txBody>
      </p:sp>
      <p:sp>
        <p:nvSpPr>
          <p:cNvPr id="13" name="灯片编号占位符 12">
            <a:extLst>
              <a:ext uri="{FF2B5EF4-FFF2-40B4-BE49-F238E27FC236}">
                <a16:creationId xmlns:a16="http://schemas.microsoft.com/office/drawing/2014/main" id="{C8A86CA4-51AF-E695-8546-154F5692C2C3}"/>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3" name="TextBox 1">
            <a:extLst>
              <a:ext uri="{FF2B5EF4-FFF2-40B4-BE49-F238E27FC236}">
                <a16:creationId xmlns:a16="http://schemas.microsoft.com/office/drawing/2014/main" id="{38EA1ED3-5CCF-CE8A-1614-DFAED10025F4}"/>
              </a:ext>
            </a:extLst>
          </p:cNvPr>
          <p:cNvSpPr txBox="1"/>
          <p:nvPr/>
        </p:nvSpPr>
        <p:spPr>
          <a:xfrm>
            <a:off x="488064" y="1038758"/>
            <a:ext cx="11209949" cy="581057"/>
          </a:xfrm>
          <a:prstGeom prst="rect">
            <a:avLst/>
          </a:prstGeom>
          <a:noFill/>
        </p:spPr>
        <p:txBody>
          <a:bodyPr wrap="square" rtlCol="0">
            <a:spAutoFit/>
          </a:bodyPr>
          <a:lstStyle/>
          <a:p>
            <a:pPr>
              <a:lnSpc>
                <a:spcPct val="150000"/>
              </a:lnSpc>
            </a:pPr>
            <a:r>
              <a:rPr lang="zh-CN" altLang="en-US" sz="2400" b="1" spc="300" dirty="0">
                <a:solidFill>
                  <a:srgbClr val="004098"/>
                </a:solidFill>
                <a:latin typeface="微软雅黑" panose="020B0503020204020204" pitchFamily="34" charset="-122"/>
                <a:ea typeface="微软雅黑" panose="020B0503020204020204" pitchFamily="34" charset="-122"/>
              </a:rPr>
              <a:t>还需消除边缘响应，即过滤边缘位置的关键点</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5" name="TextBox 1">
                <a:extLst>
                  <a:ext uri="{FF2B5EF4-FFF2-40B4-BE49-F238E27FC236}">
                    <a16:creationId xmlns:a16="http://schemas.microsoft.com/office/drawing/2014/main" id="{7CB84AEF-5D85-AA13-8330-7E3F2836D8C4}"/>
                  </a:ext>
                </a:extLst>
              </p:cNvPr>
              <p:cNvSpPr txBox="1"/>
              <p:nvPr/>
            </p:nvSpPr>
            <p:spPr>
              <a:xfrm>
                <a:off x="488062" y="1643877"/>
                <a:ext cx="11209949" cy="581057"/>
              </a:xfrm>
              <a:prstGeom prst="rect">
                <a:avLst/>
              </a:prstGeom>
              <a:noFill/>
            </p:spPr>
            <p:txBody>
              <a:bodyPr wrap="square" rtlCol="0">
                <a:spAutoFit/>
              </a:bodyPr>
              <a:lstStyle/>
              <a:p>
                <a:pPr>
                  <a:lnSpc>
                    <a:spcPct val="150000"/>
                  </a:lnSpc>
                </a:pPr>
                <a:r>
                  <a:rPr lang="zh-CN" altLang="en-US" sz="2400" b="1" spc="300" dirty="0">
                    <a:solidFill>
                      <a:srgbClr val="004098"/>
                    </a:solidFill>
                    <a:latin typeface="微软雅黑" panose="020B0503020204020204" pitchFamily="34" charset="-122"/>
                    <a:ea typeface="微软雅黑" panose="020B0503020204020204" pitchFamily="34" charset="-122"/>
                  </a:rPr>
                  <a:t>考虑黑塞矩阵</a:t>
                </a:r>
                <a14:m>
                  <m:oMath xmlns:m="http://schemas.openxmlformats.org/officeDocument/2006/math">
                    <m:r>
                      <a:rPr lang="en-US" altLang="zh-CN" sz="2400" b="1" i="1" spc="300" smtClean="0">
                        <a:solidFill>
                          <a:srgbClr val="004098"/>
                        </a:solidFill>
                        <a:latin typeface="Cambria Math" panose="02040503050406030204" pitchFamily="18" charset="0"/>
                        <a:ea typeface="微软雅黑" panose="020B0503020204020204" pitchFamily="34" charset="-122"/>
                      </a:rPr>
                      <m:t>𝑯</m:t>
                    </m:r>
                  </m:oMath>
                </a14:m>
                <a:r>
                  <a:rPr lang="zh-CN" altLang="en-US" sz="2400" b="1" spc="300" dirty="0">
                    <a:solidFill>
                      <a:srgbClr val="004098"/>
                    </a:solidFill>
                    <a:latin typeface="微软雅黑" panose="020B0503020204020204" pitchFamily="34" charset="-122"/>
                    <a:ea typeface="微软雅黑" panose="020B0503020204020204" pitchFamily="34" charset="-122"/>
                  </a:rPr>
                  <a:t>的特征值</a:t>
                </a:r>
                <a14:m>
                  <m:oMath xmlns:m="http://schemas.openxmlformats.org/officeDocument/2006/math">
                    <m:sSub>
                      <m:sSubPr>
                        <m:ctrlPr>
                          <a:rPr lang="en-US" altLang="zh-CN" sz="2400" b="1" i="1" spc="300" smtClean="0">
                            <a:solidFill>
                              <a:srgbClr val="004098"/>
                            </a:solidFill>
                            <a:latin typeface="Cambria Math" panose="02040503050406030204" pitchFamily="18" charset="0"/>
                            <a:ea typeface="微软雅黑" panose="020B0503020204020204" pitchFamily="34" charset="-122"/>
                          </a:rPr>
                        </m:ctrlPr>
                      </m:sSubPr>
                      <m:e>
                        <m:r>
                          <a:rPr lang="en-US" altLang="zh-CN" sz="2400" b="1" i="1" spc="300" smtClean="0">
                            <a:solidFill>
                              <a:srgbClr val="004098"/>
                            </a:solidFill>
                            <a:latin typeface="Cambria Math" panose="02040503050406030204" pitchFamily="18" charset="0"/>
                            <a:ea typeface="Cambria Math" panose="02040503050406030204" pitchFamily="18" charset="0"/>
                          </a:rPr>
                          <m:t>𝝀</m:t>
                        </m:r>
                      </m:e>
                      <m:sub>
                        <m:r>
                          <a:rPr lang="en-US" altLang="zh-CN" sz="2400" b="1" i="1" spc="300" smtClean="0">
                            <a:solidFill>
                              <a:srgbClr val="004098"/>
                            </a:solidFill>
                            <a:latin typeface="Cambria Math" panose="02040503050406030204" pitchFamily="18" charset="0"/>
                            <a:ea typeface="微软雅黑" panose="020B0503020204020204" pitchFamily="34" charset="-122"/>
                          </a:rPr>
                          <m:t>𝟏</m:t>
                        </m:r>
                      </m:sub>
                    </m:sSub>
                  </m:oMath>
                </a14:m>
                <a:r>
                  <a:rPr lang="zh-CN" altLang="en-US" sz="2400" b="1" spc="300" dirty="0">
                    <a:solidFill>
                      <a:srgbClr val="004098"/>
                    </a:solidFill>
                    <a:latin typeface="微软雅黑" panose="020B0503020204020204" pitchFamily="34" charset="-122"/>
                    <a:ea typeface="微软雅黑" panose="020B0503020204020204" pitchFamily="34" charset="-122"/>
                  </a:rPr>
                  <a:t>和</a:t>
                </a:r>
                <a14:m>
                  <m:oMath xmlns:m="http://schemas.openxmlformats.org/officeDocument/2006/math">
                    <m:sSub>
                      <m:sSubPr>
                        <m:ctrlPr>
                          <a:rPr lang="en-US" altLang="zh-CN" sz="2400" b="1" i="1" spc="300">
                            <a:solidFill>
                              <a:srgbClr val="004098"/>
                            </a:solidFill>
                            <a:latin typeface="Cambria Math" panose="02040503050406030204" pitchFamily="18" charset="0"/>
                            <a:ea typeface="微软雅黑" panose="020B0503020204020204" pitchFamily="34" charset="-122"/>
                          </a:rPr>
                        </m:ctrlPr>
                      </m:sSubPr>
                      <m:e>
                        <m:r>
                          <a:rPr lang="en-US" altLang="zh-CN" sz="2400" b="1" i="1" spc="300">
                            <a:solidFill>
                              <a:srgbClr val="004098"/>
                            </a:solidFill>
                            <a:latin typeface="Cambria Math" panose="02040503050406030204" pitchFamily="18" charset="0"/>
                            <a:ea typeface="Cambria Math" panose="02040503050406030204" pitchFamily="18" charset="0"/>
                          </a:rPr>
                          <m:t>𝝀</m:t>
                        </m:r>
                      </m:e>
                      <m:sub>
                        <m:r>
                          <a:rPr lang="en-US" altLang="zh-CN" sz="2400" b="1" i="1" spc="300" smtClean="0">
                            <a:solidFill>
                              <a:srgbClr val="004098"/>
                            </a:solidFill>
                            <a:latin typeface="Cambria Math" panose="02040503050406030204" pitchFamily="18" charset="0"/>
                            <a:ea typeface="Cambria Math" panose="02040503050406030204" pitchFamily="18" charset="0"/>
                          </a:rPr>
                          <m:t>𝟐</m:t>
                        </m:r>
                      </m:sub>
                    </m:sSub>
                  </m:oMath>
                </a14:m>
                <a:r>
                  <a:rPr lang="zh-CN" altLang="en-US" sz="2400" b="1" spc="300" dirty="0">
                    <a:solidFill>
                      <a:srgbClr val="004098"/>
                    </a:solidFill>
                    <a:latin typeface="微软雅黑" panose="020B0503020204020204" pitchFamily="34" charset="-122"/>
                    <a:ea typeface="微软雅黑" panose="020B0503020204020204" pitchFamily="34" charset="-122"/>
                  </a:rPr>
                  <a:t>，且</a:t>
                </a:r>
                <a14:m>
                  <m:oMath xmlns:m="http://schemas.openxmlformats.org/officeDocument/2006/math">
                    <m:sSub>
                      <m:sSubPr>
                        <m:ctrlPr>
                          <a:rPr lang="en-US" altLang="zh-CN" sz="2400" b="1" i="1" spc="300">
                            <a:solidFill>
                              <a:srgbClr val="004098"/>
                            </a:solidFill>
                            <a:latin typeface="Cambria Math" panose="02040503050406030204" pitchFamily="18" charset="0"/>
                            <a:ea typeface="微软雅黑" panose="020B0503020204020204" pitchFamily="34" charset="-122"/>
                          </a:rPr>
                        </m:ctrlPr>
                      </m:sSubPr>
                      <m:e>
                        <m:r>
                          <a:rPr lang="en-US" altLang="zh-CN" sz="2400" b="1" i="1" spc="300">
                            <a:solidFill>
                              <a:srgbClr val="004098"/>
                            </a:solidFill>
                            <a:latin typeface="Cambria Math" panose="02040503050406030204" pitchFamily="18" charset="0"/>
                            <a:ea typeface="Cambria Math" panose="02040503050406030204" pitchFamily="18" charset="0"/>
                          </a:rPr>
                          <m:t>𝝀</m:t>
                        </m:r>
                      </m:e>
                      <m:sub>
                        <m:r>
                          <a:rPr lang="en-US" altLang="zh-CN" sz="2400" b="1" i="1" spc="300">
                            <a:solidFill>
                              <a:srgbClr val="004098"/>
                            </a:solidFill>
                            <a:latin typeface="Cambria Math" panose="02040503050406030204" pitchFamily="18" charset="0"/>
                            <a:ea typeface="微软雅黑" panose="020B0503020204020204" pitchFamily="34" charset="-122"/>
                          </a:rPr>
                          <m:t>𝟏</m:t>
                        </m:r>
                      </m:sub>
                    </m:sSub>
                    <m:r>
                      <a:rPr lang="en-US" altLang="zh-CN" sz="2400" b="1" i="1" spc="300" smtClean="0">
                        <a:solidFill>
                          <a:srgbClr val="004098"/>
                        </a:solidFill>
                        <a:latin typeface="Cambria Math" panose="02040503050406030204" pitchFamily="18" charset="0"/>
                        <a:ea typeface="微软雅黑" panose="020B0503020204020204" pitchFamily="34" charset="-122"/>
                      </a:rPr>
                      <m:t>=</m:t>
                    </m:r>
                    <m:r>
                      <a:rPr lang="en-US" altLang="zh-CN" sz="2400" b="1" i="1" spc="300" smtClean="0">
                        <a:solidFill>
                          <a:srgbClr val="004098"/>
                        </a:solidFill>
                        <a:latin typeface="Cambria Math" panose="02040503050406030204" pitchFamily="18" charset="0"/>
                        <a:ea typeface="Cambria Math" panose="02040503050406030204" pitchFamily="18" charset="0"/>
                      </a:rPr>
                      <m:t>𝜸</m:t>
                    </m:r>
                    <m:sSub>
                      <m:sSubPr>
                        <m:ctrlPr>
                          <a:rPr lang="en-US" altLang="zh-CN" sz="2400" b="1" i="1" spc="300">
                            <a:solidFill>
                              <a:srgbClr val="004098"/>
                            </a:solidFill>
                            <a:latin typeface="Cambria Math" panose="02040503050406030204" pitchFamily="18" charset="0"/>
                            <a:ea typeface="微软雅黑" panose="020B0503020204020204" pitchFamily="34" charset="-122"/>
                          </a:rPr>
                        </m:ctrlPr>
                      </m:sSubPr>
                      <m:e>
                        <m:r>
                          <a:rPr lang="en-US" altLang="zh-CN" sz="2400" b="1" i="1" spc="300">
                            <a:solidFill>
                              <a:srgbClr val="004098"/>
                            </a:solidFill>
                            <a:latin typeface="Cambria Math" panose="02040503050406030204" pitchFamily="18" charset="0"/>
                            <a:ea typeface="Cambria Math" panose="02040503050406030204" pitchFamily="18" charset="0"/>
                          </a:rPr>
                          <m:t>𝝀</m:t>
                        </m:r>
                      </m:e>
                      <m:sub>
                        <m:r>
                          <a:rPr lang="en-US" altLang="zh-CN" sz="2400" b="1" i="1" spc="300" smtClean="0">
                            <a:solidFill>
                              <a:srgbClr val="004098"/>
                            </a:solidFill>
                            <a:latin typeface="Cambria Math" panose="02040503050406030204" pitchFamily="18" charset="0"/>
                            <a:ea typeface="Cambria Math" panose="02040503050406030204" pitchFamily="18" charset="0"/>
                          </a:rPr>
                          <m:t>𝟐</m:t>
                        </m:r>
                      </m:sub>
                    </m:sSub>
                  </m:oMath>
                </a14:m>
                <a:r>
                  <a:rPr lang="zh-CN" altLang="en-US" sz="2400" b="1" spc="300" dirty="0">
                    <a:solidFill>
                      <a:srgbClr val="004098"/>
                    </a:solidFill>
                    <a:latin typeface="微软雅黑" panose="020B0503020204020204" pitchFamily="34" charset="-122"/>
                    <a:ea typeface="微软雅黑" panose="020B0503020204020204" pitchFamily="34" charset="-122"/>
                  </a:rPr>
                  <a:t>，有</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Choice>
        <mc:Fallback xmlns="">
          <p:sp>
            <p:nvSpPr>
              <p:cNvPr id="5" name="TextBox 1">
                <a:extLst>
                  <a:ext uri="{FF2B5EF4-FFF2-40B4-BE49-F238E27FC236}">
                    <a16:creationId xmlns:a16="http://schemas.microsoft.com/office/drawing/2014/main" id="{7CB84AEF-5D85-AA13-8330-7E3F2836D8C4}"/>
                  </a:ext>
                </a:extLst>
              </p:cNvPr>
              <p:cNvSpPr txBox="1">
                <a:spLocks noRot="1" noChangeAspect="1" noMove="1" noResize="1" noEditPoints="1" noAdjustHandles="1" noChangeArrowheads="1" noChangeShapeType="1" noTextEdit="1"/>
              </p:cNvSpPr>
              <p:nvPr/>
            </p:nvSpPr>
            <p:spPr>
              <a:xfrm>
                <a:off x="488062" y="1643877"/>
                <a:ext cx="11209949" cy="581057"/>
              </a:xfrm>
              <a:prstGeom prst="rect">
                <a:avLst/>
              </a:prstGeom>
              <a:blipFill>
                <a:blip r:embed="rId5"/>
                <a:stretch>
                  <a:fillRect l="-905" b="-212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BB4AEF74-1D7C-4EB8-3433-BDC98D7CB850}"/>
                  </a:ext>
                </a:extLst>
              </p:cNvPr>
              <p:cNvSpPr txBox="1"/>
              <p:nvPr/>
            </p:nvSpPr>
            <p:spPr>
              <a:xfrm>
                <a:off x="3895928" y="2499335"/>
                <a:ext cx="4394216" cy="8066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2400" i="1" smtClean="0">
                              <a:latin typeface="Cambria Math" panose="02040503050406030204" pitchFamily="18" charset="0"/>
                            </a:rPr>
                          </m:ctrlPr>
                        </m:fPr>
                        <m:num>
                          <m:r>
                            <a:rPr kumimoji="1" lang="en-US" altLang="zh-CN" sz="2400" b="0" i="1" smtClean="0">
                              <a:latin typeface="Cambria Math" panose="02040503050406030204" pitchFamily="18" charset="0"/>
                            </a:rPr>
                            <m:t>𝑇𝑟</m:t>
                          </m:r>
                          <m:sSup>
                            <m:sSupPr>
                              <m:ctrlPr>
                                <a:rPr kumimoji="1" lang="en-US" altLang="zh-CN" sz="2400" b="0" i="1" smtClean="0">
                                  <a:latin typeface="Cambria Math" panose="02040503050406030204" pitchFamily="18" charset="0"/>
                                </a:rPr>
                              </m:ctrlPr>
                            </m:sSupPr>
                            <m:e>
                              <m:r>
                                <a:rPr kumimoji="1" lang="en-US" altLang="zh-CN" sz="2400" b="0" i="1" smtClean="0">
                                  <a:latin typeface="Cambria Math" panose="02040503050406030204" pitchFamily="18" charset="0"/>
                                </a:rPr>
                                <m:t>(</m:t>
                              </m:r>
                              <m:r>
                                <a:rPr kumimoji="1" lang="en-US" altLang="zh-CN" sz="2400" b="1" i="1" smtClean="0">
                                  <a:latin typeface="Cambria Math" panose="02040503050406030204" pitchFamily="18" charset="0"/>
                                </a:rPr>
                                <m:t>𝑯</m:t>
                              </m:r>
                              <m:r>
                                <a:rPr kumimoji="1" lang="en-US" altLang="zh-CN" sz="2400" b="0" i="1" smtClean="0">
                                  <a:latin typeface="Cambria Math" panose="02040503050406030204" pitchFamily="18" charset="0"/>
                                </a:rPr>
                                <m:t>)</m:t>
                              </m:r>
                            </m:e>
                            <m:sup>
                              <m:r>
                                <a:rPr kumimoji="1" lang="en-US" altLang="zh-CN" sz="2400" b="0" i="1" smtClean="0">
                                  <a:latin typeface="Cambria Math" panose="02040503050406030204" pitchFamily="18" charset="0"/>
                                </a:rPr>
                                <m:t>2</m:t>
                              </m:r>
                            </m:sup>
                          </m:sSup>
                        </m:num>
                        <m:den>
                          <m:r>
                            <a:rPr kumimoji="1" lang="en-US" altLang="zh-CN" sz="2400" b="0" i="1" smtClean="0">
                              <a:latin typeface="Cambria Math" panose="02040503050406030204" pitchFamily="18" charset="0"/>
                            </a:rPr>
                            <m:t>𝐷𝑒𝑡</m:t>
                          </m:r>
                          <m:r>
                            <a:rPr kumimoji="1" lang="en-US" altLang="zh-CN" sz="2400" b="0" i="1" smtClean="0">
                              <a:latin typeface="Cambria Math" panose="02040503050406030204" pitchFamily="18" charset="0"/>
                            </a:rPr>
                            <m:t>(</m:t>
                          </m:r>
                          <m:r>
                            <a:rPr kumimoji="1" lang="en-US" altLang="zh-CN" sz="2400" b="1" i="1" smtClean="0">
                              <a:latin typeface="Cambria Math" panose="02040503050406030204" pitchFamily="18" charset="0"/>
                            </a:rPr>
                            <m:t>𝑯</m:t>
                          </m:r>
                          <m:r>
                            <a:rPr kumimoji="1" lang="en-US" altLang="zh-CN" sz="2400" b="0" i="1" smtClean="0">
                              <a:latin typeface="Cambria Math" panose="02040503050406030204" pitchFamily="18" charset="0"/>
                            </a:rPr>
                            <m:t>)</m:t>
                          </m:r>
                        </m:den>
                      </m:f>
                      <m:r>
                        <a:rPr kumimoji="1" lang="en-US" altLang="zh-CN" sz="2400" b="0" i="1" smtClean="0">
                          <a:latin typeface="Cambria Math" panose="02040503050406030204" pitchFamily="18" charset="0"/>
                        </a:rPr>
                        <m:t>= </m:t>
                      </m:r>
                      <m:f>
                        <m:fPr>
                          <m:ctrlPr>
                            <a:rPr kumimoji="1" lang="en-US" altLang="zh-CN" sz="2400" b="0" i="1" smtClean="0">
                              <a:latin typeface="Cambria Math" panose="02040503050406030204" pitchFamily="18" charset="0"/>
                            </a:rPr>
                          </m:ctrlPr>
                        </m:fPr>
                        <m:num>
                          <m:sSup>
                            <m:sSupPr>
                              <m:ctrlPr>
                                <a:rPr kumimoji="1" lang="en-US" altLang="zh-CN" sz="2400" b="0" i="1" smtClean="0">
                                  <a:latin typeface="Cambria Math" panose="02040503050406030204" pitchFamily="18" charset="0"/>
                                </a:rPr>
                              </m:ctrlPr>
                            </m:sSupPr>
                            <m:e>
                              <m:r>
                                <a:rPr kumimoji="1" lang="en-US" altLang="zh-CN" sz="2400" i="1">
                                  <a:latin typeface="Cambria Math" panose="02040503050406030204" pitchFamily="18" charset="0"/>
                                </a:rPr>
                                <m:t>(</m:t>
                              </m:r>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ea typeface="Cambria Math" panose="02040503050406030204" pitchFamily="18" charset="0"/>
                                    </a:rPr>
                                    <m:t>𝜆</m:t>
                                  </m:r>
                                </m:e>
                                <m:sub>
                                  <m:r>
                                    <a:rPr kumimoji="1" lang="en-US" altLang="zh-CN" sz="2400" i="1">
                                      <a:latin typeface="Cambria Math" panose="02040503050406030204" pitchFamily="18" charset="0"/>
                                    </a:rPr>
                                    <m:t>1</m:t>
                                  </m:r>
                                </m:sub>
                              </m:sSub>
                              <m:r>
                                <a:rPr kumimoji="1" lang="en-US" altLang="zh-CN" sz="2400" i="1">
                                  <a:latin typeface="Cambria Math" panose="02040503050406030204" pitchFamily="18" charset="0"/>
                                </a:rPr>
                                <m:t>+</m:t>
                              </m:r>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ea typeface="Cambria Math" panose="02040503050406030204" pitchFamily="18" charset="0"/>
                                    </a:rPr>
                                    <m:t>𝜆</m:t>
                                  </m:r>
                                </m:e>
                                <m:sub>
                                  <m:r>
                                    <a:rPr kumimoji="1" lang="en-US" altLang="zh-CN" sz="2400" i="1">
                                      <a:latin typeface="Cambria Math" panose="02040503050406030204" pitchFamily="18" charset="0"/>
                                      <a:ea typeface="Cambria Math" panose="02040503050406030204" pitchFamily="18" charset="0"/>
                                    </a:rPr>
                                    <m:t>2</m:t>
                                  </m:r>
                                </m:sub>
                              </m:sSub>
                              <m:r>
                                <a:rPr kumimoji="1" lang="en-US" altLang="zh-CN" sz="2400" i="1">
                                  <a:latin typeface="Cambria Math" panose="02040503050406030204" pitchFamily="18" charset="0"/>
                                </a:rPr>
                                <m:t>)</m:t>
                              </m:r>
                            </m:e>
                            <m:sup>
                              <m:r>
                                <a:rPr kumimoji="1" lang="en-US" altLang="zh-CN" sz="2400" b="0" i="1" smtClean="0">
                                  <a:latin typeface="Cambria Math" panose="02040503050406030204" pitchFamily="18" charset="0"/>
                                </a:rPr>
                                <m:t>2</m:t>
                              </m:r>
                            </m:sup>
                          </m:sSup>
                        </m:num>
                        <m:den>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ea typeface="Cambria Math" panose="02040503050406030204" pitchFamily="18" charset="0"/>
                                </a:rPr>
                                <m:t>𝜆</m:t>
                              </m:r>
                            </m:e>
                            <m:sub>
                              <m:r>
                                <a:rPr kumimoji="1" lang="en-US" altLang="zh-CN" sz="2400" i="1">
                                  <a:latin typeface="Cambria Math" panose="02040503050406030204" pitchFamily="18" charset="0"/>
                                </a:rPr>
                                <m:t>1</m:t>
                              </m:r>
                            </m:sub>
                          </m:sSub>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ea typeface="Cambria Math" panose="02040503050406030204" pitchFamily="18" charset="0"/>
                                </a:rPr>
                                <m:t>𝜆</m:t>
                              </m:r>
                            </m:e>
                            <m:sub>
                              <m:r>
                                <a:rPr kumimoji="1" lang="en-US" altLang="zh-CN" sz="2400" b="0" i="1" smtClean="0">
                                  <a:latin typeface="Cambria Math" panose="02040503050406030204" pitchFamily="18" charset="0"/>
                                  <a:ea typeface="Cambria Math" panose="02040503050406030204" pitchFamily="18" charset="0"/>
                                </a:rPr>
                                <m:t>2</m:t>
                              </m:r>
                            </m:sub>
                          </m:sSub>
                        </m:den>
                      </m:f>
                      <m:r>
                        <a:rPr kumimoji="1" lang="en-US" altLang="zh-CN" sz="2400" b="0" i="1" smtClean="0">
                          <a:latin typeface="Cambria Math" panose="02040503050406030204" pitchFamily="18" charset="0"/>
                        </a:rPr>
                        <m:t>=</m:t>
                      </m:r>
                      <m:f>
                        <m:fPr>
                          <m:ctrlPr>
                            <a:rPr kumimoji="1" lang="en-US" altLang="zh-CN" sz="2400" b="0" i="1" smtClean="0">
                              <a:latin typeface="Cambria Math" panose="02040503050406030204" pitchFamily="18" charset="0"/>
                            </a:rPr>
                          </m:ctrlPr>
                        </m:fPr>
                        <m:num>
                          <m:sSup>
                            <m:sSupPr>
                              <m:ctrlPr>
                                <a:rPr kumimoji="1" lang="en-US" altLang="zh-CN" sz="2400" b="0" i="1" smtClean="0">
                                  <a:latin typeface="Cambria Math" panose="02040503050406030204" pitchFamily="18" charset="0"/>
                                </a:rPr>
                              </m:ctrlPr>
                            </m:sSupPr>
                            <m:e>
                              <m:d>
                                <m:dPr>
                                  <m:ctrlPr>
                                    <a:rPr kumimoji="1" lang="en-US" altLang="zh-CN" sz="2400" b="0" i="1" smtClean="0">
                                      <a:latin typeface="Cambria Math" panose="02040503050406030204" pitchFamily="18" charset="0"/>
                                      <a:ea typeface="Cambria Math" panose="02040503050406030204" pitchFamily="18" charset="0"/>
                                    </a:rPr>
                                  </m:ctrlPr>
                                </m:dPr>
                                <m:e>
                                  <m:r>
                                    <a:rPr kumimoji="1" lang="en-US" altLang="zh-CN" sz="2400" b="0" i="1" smtClean="0">
                                      <a:latin typeface="Cambria Math" panose="02040503050406030204" pitchFamily="18" charset="0"/>
                                      <a:ea typeface="Cambria Math" panose="02040503050406030204" pitchFamily="18" charset="0"/>
                                    </a:rPr>
                                    <m:t>𝛾</m:t>
                                  </m:r>
                                  <m:r>
                                    <a:rPr kumimoji="1" lang="en-US" altLang="zh-CN" sz="2400" b="0" i="1" smtClean="0">
                                      <a:latin typeface="Cambria Math" panose="02040503050406030204" pitchFamily="18" charset="0"/>
                                      <a:ea typeface="Cambria Math" panose="02040503050406030204" pitchFamily="18" charset="0"/>
                                    </a:rPr>
                                    <m:t>+1</m:t>
                                  </m:r>
                                </m:e>
                              </m:d>
                            </m:e>
                            <m:sup>
                              <m:r>
                                <a:rPr kumimoji="1" lang="en-US" altLang="zh-CN" sz="2400" b="0" i="1" smtClean="0">
                                  <a:latin typeface="Cambria Math" panose="02040503050406030204" pitchFamily="18" charset="0"/>
                                </a:rPr>
                                <m:t>2</m:t>
                              </m:r>
                            </m:sup>
                          </m:sSup>
                        </m:num>
                        <m:den>
                          <m:r>
                            <a:rPr kumimoji="1" lang="en-US" altLang="zh-CN" sz="2400" b="0" i="1" smtClean="0">
                              <a:latin typeface="Cambria Math" panose="02040503050406030204" pitchFamily="18" charset="0"/>
                              <a:ea typeface="Cambria Math" panose="02040503050406030204" pitchFamily="18" charset="0"/>
                            </a:rPr>
                            <m:t>𝛾</m:t>
                          </m:r>
                        </m:den>
                      </m:f>
                    </m:oMath>
                  </m:oMathPara>
                </a14:m>
                <a:endParaRPr kumimoji="1" lang="zh-CN" altLang="en-US" sz="2400" i="1" dirty="0"/>
              </a:p>
            </p:txBody>
          </p:sp>
        </mc:Choice>
        <mc:Fallback xmlns="">
          <p:sp>
            <p:nvSpPr>
              <p:cNvPr id="6" name="文本框 5">
                <a:extLst>
                  <a:ext uri="{FF2B5EF4-FFF2-40B4-BE49-F238E27FC236}">
                    <a16:creationId xmlns:a16="http://schemas.microsoft.com/office/drawing/2014/main" id="{BB4AEF74-1D7C-4EB8-3433-BDC98D7CB850}"/>
                  </a:ext>
                </a:extLst>
              </p:cNvPr>
              <p:cNvSpPr txBox="1">
                <a:spLocks noRot="1" noChangeAspect="1" noMove="1" noResize="1" noEditPoints="1" noAdjustHandles="1" noChangeArrowheads="1" noChangeShapeType="1" noTextEdit="1"/>
              </p:cNvSpPr>
              <p:nvPr/>
            </p:nvSpPr>
            <p:spPr>
              <a:xfrm>
                <a:off x="3895928" y="2499335"/>
                <a:ext cx="4394216" cy="806631"/>
              </a:xfrm>
              <a:prstGeom prst="rect">
                <a:avLst/>
              </a:prstGeom>
              <a:blipFill>
                <a:blip r:embed="rId6"/>
                <a:stretch>
                  <a:fillRect l="-1153" r="-288" b="-16923"/>
                </a:stretch>
              </a:blipFill>
            </p:spPr>
            <p:txBody>
              <a:bodyPr/>
              <a:lstStyle/>
              <a:p>
                <a:r>
                  <a:rPr lang="zh-CN" altLang="en-US">
                    <a:noFill/>
                  </a:rPr>
                  <a:t> </a:t>
                </a:r>
              </a:p>
            </p:txBody>
          </p:sp>
        </mc:Fallback>
      </mc:AlternateContent>
      <p:sp>
        <p:nvSpPr>
          <p:cNvPr id="7" name="TextBox 1">
            <a:extLst>
              <a:ext uri="{FF2B5EF4-FFF2-40B4-BE49-F238E27FC236}">
                <a16:creationId xmlns:a16="http://schemas.microsoft.com/office/drawing/2014/main" id="{F44BB765-2523-391C-DB86-9C112CFF1034}"/>
              </a:ext>
            </a:extLst>
          </p:cNvPr>
          <p:cNvSpPr txBox="1"/>
          <p:nvPr/>
        </p:nvSpPr>
        <p:spPr>
          <a:xfrm>
            <a:off x="488061" y="3429000"/>
            <a:ext cx="11209949" cy="581057"/>
          </a:xfrm>
          <a:prstGeom prst="rect">
            <a:avLst/>
          </a:prstGeom>
          <a:noFill/>
        </p:spPr>
        <p:txBody>
          <a:bodyPr wrap="square" rtlCol="0">
            <a:spAutoFit/>
          </a:bodyPr>
          <a:lstStyle/>
          <a:p>
            <a:pPr>
              <a:lnSpc>
                <a:spcPct val="150000"/>
              </a:lnSpc>
            </a:pPr>
            <a:r>
              <a:rPr lang="zh-CN" altLang="en-US" sz="2400" b="1" spc="300" dirty="0">
                <a:solidFill>
                  <a:srgbClr val="004098"/>
                </a:solidFill>
                <a:latin typeface="微软雅黑" panose="020B0503020204020204" pitchFamily="34" charset="-122"/>
                <a:ea typeface="微软雅黑" panose="020B0503020204020204" pitchFamily="34" charset="-122"/>
              </a:rPr>
              <a:t>为了确保候选关键点非边缘点，只需满足</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D49DC821-FB84-96AB-3D80-16CB0208B6D4}"/>
                  </a:ext>
                </a:extLst>
              </p:cNvPr>
              <p:cNvSpPr txBox="1"/>
              <p:nvPr/>
            </p:nvSpPr>
            <p:spPr>
              <a:xfrm>
                <a:off x="4809189" y="4284458"/>
                <a:ext cx="2567691" cy="8066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2400" i="1" smtClean="0">
                              <a:latin typeface="Cambria Math" panose="02040503050406030204" pitchFamily="18" charset="0"/>
                            </a:rPr>
                          </m:ctrlPr>
                        </m:fPr>
                        <m:num>
                          <m:r>
                            <a:rPr kumimoji="1" lang="en-US" altLang="zh-CN" sz="2400" b="0" i="1" smtClean="0">
                              <a:latin typeface="Cambria Math" panose="02040503050406030204" pitchFamily="18" charset="0"/>
                            </a:rPr>
                            <m:t>𝑇𝑟</m:t>
                          </m:r>
                          <m:sSup>
                            <m:sSupPr>
                              <m:ctrlPr>
                                <a:rPr kumimoji="1" lang="en-US" altLang="zh-CN" sz="2400" b="0" i="1" smtClean="0">
                                  <a:latin typeface="Cambria Math" panose="02040503050406030204" pitchFamily="18" charset="0"/>
                                </a:rPr>
                              </m:ctrlPr>
                            </m:sSupPr>
                            <m:e>
                              <m:r>
                                <a:rPr kumimoji="1" lang="en-US" altLang="zh-CN" sz="2400" b="0" i="1" smtClean="0">
                                  <a:latin typeface="Cambria Math" panose="02040503050406030204" pitchFamily="18" charset="0"/>
                                </a:rPr>
                                <m:t>(</m:t>
                              </m:r>
                              <m:r>
                                <a:rPr kumimoji="1" lang="en-US" altLang="zh-CN" sz="2400" b="1" i="1" smtClean="0">
                                  <a:latin typeface="Cambria Math" panose="02040503050406030204" pitchFamily="18" charset="0"/>
                                </a:rPr>
                                <m:t>𝑯</m:t>
                              </m:r>
                              <m:r>
                                <a:rPr kumimoji="1" lang="en-US" altLang="zh-CN" sz="2400" b="0" i="1" smtClean="0">
                                  <a:latin typeface="Cambria Math" panose="02040503050406030204" pitchFamily="18" charset="0"/>
                                </a:rPr>
                                <m:t>)</m:t>
                              </m:r>
                            </m:e>
                            <m:sup>
                              <m:r>
                                <a:rPr kumimoji="1" lang="en-US" altLang="zh-CN" sz="2400" b="0" i="1" smtClean="0">
                                  <a:latin typeface="Cambria Math" panose="02040503050406030204" pitchFamily="18" charset="0"/>
                                </a:rPr>
                                <m:t>2</m:t>
                              </m:r>
                            </m:sup>
                          </m:sSup>
                        </m:num>
                        <m:den>
                          <m:r>
                            <a:rPr kumimoji="1" lang="en-US" altLang="zh-CN" sz="2400" b="0" i="1" smtClean="0">
                              <a:latin typeface="Cambria Math" panose="02040503050406030204" pitchFamily="18" charset="0"/>
                            </a:rPr>
                            <m:t>𝐷𝑒𝑡</m:t>
                          </m:r>
                          <m:r>
                            <a:rPr kumimoji="1" lang="en-US" altLang="zh-CN" sz="2400" b="0" i="1" smtClean="0">
                              <a:latin typeface="Cambria Math" panose="02040503050406030204" pitchFamily="18" charset="0"/>
                            </a:rPr>
                            <m:t>(</m:t>
                          </m:r>
                          <m:r>
                            <a:rPr kumimoji="1" lang="en-US" altLang="zh-CN" sz="2400" b="1" i="1" smtClean="0">
                              <a:latin typeface="Cambria Math" panose="02040503050406030204" pitchFamily="18" charset="0"/>
                            </a:rPr>
                            <m:t>𝑯</m:t>
                          </m:r>
                          <m:r>
                            <a:rPr kumimoji="1" lang="en-US" altLang="zh-CN" sz="2400" b="0" i="1" smtClean="0">
                              <a:latin typeface="Cambria Math" panose="02040503050406030204" pitchFamily="18" charset="0"/>
                            </a:rPr>
                            <m:t>)</m:t>
                          </m:r>
                        </m:den>
                      </m:f>
                      <m:r>
                        <a:rPr kumimoji="1" lang="en-US" altLang="zh-CN" sz="2400" b="0" i="1" smtClean="0">
                          <a:latin typeface="Cambria Math" panose="02040503050406030204" pitchFamily="18" charset="0"/>
                        </a:rPr>
                        <m:t>&lt;</m:t>
                      </m:r>
                      <m:f>
                        <m:fPr>
                          <m:ctrlPr>
                            <a:rPr kumimoji="1" lang="en-US" altLang="zh-CN" sz="2400" b="0" i="1" smtClean="0">
                              <a:latin typeface="Cambria Math" panose="02040503050406030204" pitchFamily="18" charset="0"/>
                            </a:rPr>
                          </m:ctrlPr>
                        </m:fPr>
                        <m:num>
                          <m:sSup>
                            <m:sSupPr>
                              <m:ctrlPr>
                                <a:rPr kumimoji="1" lang="en-US" altLang="zh-CN" sz="2400" b="0" i="1" smtClean="0">
                                  <a:latin typeface="Cambria Math" panose="02040503050406030204" pitchFamily="18" charset="0"/>
                                </a:rPr>
                              </m:ctrlPr>
                            </m:sSupPr>
                            <m:e>
                              <m:d>
                                <m:dPr>
                                  <m:ctrlPr>
                                    <a:rPr kumimoji="1" lang="en-US" altLang="zh-CN" sz="2400" b="0" i="1" smtClean="0">
                                      <a:latin typeface="Cambria Math" panose="02040503050406030204" pitchFamily="18" charset="0"/>
                                      <a:ea typeface="Cambria Math" panose="02040503050406030204" pitchFamily="18" charset="0"/>
                                    </a:rPr>
                                  </m:ctrlPr>
                                </m:dPr>
                                <m:e>
                                  <m:r>
                                    <a:rPr kumimoji="1" lang="en-US" altLang="zh-CN" sz="2400" b="0" i="1" smtClean="0">
                                      <a:latin typeface="Cambria Math" panose="02040503050406030204" pitchFamily="18" charset="0"/>
                                      <a:ea typeface="Cambria Math" panose="02040503050406030204" pitchFamily="18" charset="0"/>
                                    </a:rPr>
                                    <m:t>𝛾</m:t>
                                  </m:r>
                                  <m:r>
                                    <a:rPr kumimoji="1" lang="en-US" altLang="zh-CN" sz="2400" b="0" i="1" smtClean="0">
                                      <a:latin typeface="Cambria Math" panose="02040503050406030204" pitchFamily="18" charset="0"/>
                                      <a:ea typeface="Cambria Math" panose="02040503050406030204" pitchFamily="18" charset="0"/>
                                    </a:rPr>
                                    <m:t>+1</m:t>
                                  </m:r>
                                </m:e>
                              </m:d>
                            </m:e>
                            <m:sup>
                              <m:r>
                                <a:rPr kumimoji="1" lang="en-US" altLang="zh-CN" sz="2400" b="0" i="1" smtClean="0">
                                  <a:latin typeface="Cambria Math" panose="02040503050406030204" pitchFamily="18" charset="0"/>
                                </a:rPr>
                                <m:t>2</m:t>
                              </m:r>
                            </m:sup>
                          </m:sSup>
                        </m:num>
                        <m:den>
                          <m:r>
                            <a:rPr kumimoji="1" lang="en-US" altLang="zh-CN" sz="2400" b="0" i="1" smtClean="0">
                              <a:latin typeface="Cambria Math" panose="02040503050406030204" pitchFamily="18" charset="0"/>
                              <a:ea typeface="Cambria Math" panose="02040503050406030204" pitchFamily="18" charset="0"/>
                            </a:rPr>
                            <m:t>𝛾</m:t>
                          </m:r>
                        </m:den>
                      </m:f>
                    </m:oMath>
                  </m:oMathPara>
                </a14:m>
                <a:endParaRPr kumimoji="1" lang="zh-CN" altLang="en-US" sz="2400" i="1" dirty="0"/>
              </a:p>
            </p:txBody>
          </p:sp>
        </mc:Choice>
        <mc:Fallback xmlns="">
          <p:sp>
            <p:nvSpPr>
              <p:cNvPr id="4" name="文本框 3">
                <a:extLst>
                  <a:ext uri="{FF2B5EF4-FFF2-40B4-BE49-F238E27FC236}">
                    <a16:creationId xmlns:a16="http://schemas.microsoft.com/office/drawing/2014/main" id="{D49DC821-FB84-96AB-3D80-16CB0208B6D4}"/>
                  </a:ext>
                </a:extLst>
              </p:cNvPr>
              <p:cNvSpPr txBox="1">
                <a:spLocks noRot="1" noChangeAspect="1" noMove="1" noResize="1" noEditPoints="1" noAdjustHandles="1" noChangeArrowheads="1" noChangeShapeType="1" noTextEdit="1"/>
              </p:cNvSpPr>
              <p:nvPr/>
            </p:nvSpPr>
            <p:spPr>
              <a:xfrm>
                <a:off x="4809189" y="4284458"/>
                <a:ext cx="2567691" cy="806631"/>
              </a:xfrm>
              <a:prstGeom prst="rect">
                <a:avLst/>
              </a:prstGeom>
              <a:blipFill>
                <a:blip r:embed="rId7"/>
                <a:stretch>
                  <a:fillRect l="-2463" r="-493" b="-1718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TextBox 1">
                <a:extLst>
                  <a:ext uri="{FF2B5EF4-FFF2-40B4-BE49-F238E27FC236}">
                    <a16:creationId xmlns:a16="http://schemas.microsoft.com/office/drawing/2014/main" id="{B29A0A22-AE44-6B80-94F8-10B9AD355CA7}"/>
                  </a:ext>
                </a:extLst>
              </p:cNvPr>
              <p:cNvSpPr txBox="1"/>
              <p:nvPr/>
            </p:nvSpPr>
            <p:spPr>
              <a:xfrm>
                <a:off x="488059" y="5238185"/>
                <a:ext cx="11209949" cy="581057"/>
              </a:xfrm>
              <a:prstGeom prst="rect">
                <a:avLst/>
              </a:prstGeom>
              <a:noFill/>
            </p:spPr>
            <p:txBody>
              <a:bodyPr wrap="square" rtlCol="0">
                <a:spAutoFit/>
              </a:bodyPr>
              <a:lstStyle/>
              <a:p>
                <a:pPr>
                  <a:lnSpc>
                    <a:spcPct val="150000"/>
                  </a:lnSpc>
                </a:pPr>
                <a:r>
                  <a:rPr lang="zh-CN" altLang="en-US" sz="2400" b="1" spc="300" dirty="0">
                    <a:solidFill>
                      <a:srgbClr val="004098"/>
                    </a:solidFill>
                    <a:latin typeface="微软雅黑" panose="020B0503020204020204" pitchFamily="34" charset="-122"/>
                    <a:ea typeface="微软雅黑" panose="020B0503020204020204" pitchFamily="34" charset="-122"/>
                  </a:rPr>
                  <a:t>根据经验，</a:t>
                </a:r>
                <a:r>
                  <a:rPr lang="en-US" altLang="zh-CN" sz="2400" b="1" spc="300" dirty="0">
                    <a:solidFill>
                      <a:srgbClr val="004098"/>
                    </a:solidFill>
                    <a:ea typeface="Cambria Math" panose="02040503050406030204" pitchFamily="18" charset="0"/>
                  </a:rPr>
                  <a:t> </a:t>
                </a:r>
                <a14:m>
                  <m:oMath xmlns:m="http://schemas.openxmlformats.org/officeDocument/2006/math">
                    <m:r>
                      <a:rPr lang="en-US" altLang="zh-CN" sz="2400" b="1" i="1" spc="300" smtClean="0">
                        <a:solidFill>
                          <a:srgbClr val="004098"/>
                        </a:solidFill>
                        <a:latin typeface="Cambria Math" panose="02040503050406030204" pitchFamily="18" charset="0"/>
                        <a:ea typeface="Cambria Math" panose="02040503050406030204" pitchFamily="18" charset="0"/>
                      </a:rPr>
                      <m:t>𝜸</m:t>
                    </m:r>
                    <m:r>
                      <a:rPr lang="en-US" altLang="zh-CN" sz="2400" b="1" i="1" spc="300" smtClean="0">
                        <a:solidFill>
                          <a:srgbClr val="004098"/>
                        </a:solidFill>
                        <a:latin typeface="Cambria Math" panose="02040503050406030204" pitchFamily="18" charset="0"/>
                        <a:ea typeface="Cambria Math" panose="02040503050406030204" pitchFamily="18" charset="0"/>
                      </a:rPr>
                      <m:t>=</m:t>
                    </m:r>
                    <m:r>
                      <a:rPr lang="en-US" altLang="zh-CN" sz="2400" b="1" i="1" spc="300" smtClean="0">
                        <a:solidFill>
                          <a:srgbClr val="004098"/>
                        </a:solidFill>
                        <a:latin typeface="Cambria Math" panose="02040503050406030204" pitchFamily="18" charset="0"/>
                        <a:ea typeface="Cambria Math" panose="02040503050406030204" pitchFamily="18" charset="0"/>
                      </a:rPr>
                      <m:t>𝟏𝟎</m:t>
                    </m:r>
                  </m:oMath>
                </a14:m>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Choice>
        <mc:Fallback xmlns="">
          <p:sp>
            <p:nvSpPr>
              <p:cNvPr id="9" name="TextBox 1">
                <a:extLst>
                  <a:ext uri="{FF2B5EF4-FFF2-40B4-BE49-F238E27FC236}">
                    <a16:creationId xmlns:a16="http://schemas.microsoft.com/office/drawing/2014/main" id="{B29A0A22-AE44-6B80-94F8-10B9AD355CA7}"/>
                  </a:ext>
                </a:extLst>
              </p:cNvPr>
              <p:cNvSpPr txBox="1">
                <a:spLocks noRot="1" noChangeAspect="1" noMove="1" noResize="1" noEditPoints="1" noAdjustHandles="1" noChangeArrowheads="1" noChangeShapeType="1" noTextEdit="1"/>
              </p:cNvSpPr>
              <p:nvPr/>
            </p:nvSpPr>
            <p:spPr>
              <a:xfrm>
                <a:off x="488059" y="5238185"/>
                <a:ext cx="11209949" cy="581057"/>
              </a:xfrm>
              <a:prstGeom prst="rect">
                <a:avLst/>
              </a:prstGeom>
              <a:blipFill>
                <a:blip r:embed="rId8"/>
                <a:stretch>
                  <a:fillRect l="-905" b="-2127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266891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FD066-5452-66FC-3671-7511917BBD48}"/>
            </a:ext>
          </a:extLst>
        </p:cNvPr>
        <p:cNvGrpSpPr/>
        <p:nvPr/>
      </p:nvGrpSpPr>
      <p:grpSpPr>
        <a:xfrm>
          <a:off x="0" y="0"/>
          <a:ext cx="0" cy="0"/>
          <a:chOff x="0" y="0"/>
          <a:chExt cx="0" cy="0"/>
        </a:xfrm>
      </p:grpSpPr>
      <p:sp>
        <p:nvSpPr>
          <p:cNvPr id="10" name="TextBox 5">
            <a:extLst>
              <a:ext uri="{FF2B5EF4-FFF2-40B4-BE49-F238E27FC236}">
                <a16:creationId xmlns:a16="http://schemas.microsoft.com/office/drawing/2014/main" id="{376608AD-D5FB-7621-8300-C8A31A7C4693}"/>
              </a:ext>
            </a:extLst>
          </p:cNvPr>
          <p:cNvSpPr txBox="1"/>
          <p:nvPr/>
        </p:nvSpPr>
        <p:spPr>
          <a:xfrm>
            <a:off x="650022" y="1741134"/>
            <a:ext cx="10891955" cy="4198393"/>
          </a:xfrm>
          <a:prstGeom prst="rect">
            <a:avLst/>
          </a:prstGeom>
          <a:noFill/>
        </p:spPr>
        <p:txBody>
          <a:bodyPr wrap="square">
            <a:spAutoFit/>
          </a:bodyPr>
          <a:lstStyle/>
          <a:p>
            <a:pPr marL="342900" indent="-342900">
              <a:lnSpc>
                <a:spcPct val="150000"/>
              </a:lnSpc>
              <a:buAutoNum type="arabicPeriod"/>
            </a:pPr>
            <a:r>
              <a:rPr lang="zh-CN" altLang="en-US" spc="300" dirty="0">
                <a:latin typeface="微软雅黑" panose="020B0503020204020204" pitchFamily="34" charset="-122"/>
                <a:ea typeface="微软雅黑" panose="020B0503020204020204" pitchFamily="34" charset="-122"/>
              </a:rPr>
              <a:t>确定块状区域：以关键点为中心，</a:t>
            </a:r>
            <a:r>
              <a:rPr lang="en-US" altLang="zh-CN" spc="300" dirty="0">
                <a:latin typeface="微软雅黑" panose="020B0503020204020204" pitchFamily="34" charset="-122"/>
                <a:ea typeface="微软雅黑" panose="020B0503020204020204" pitchFamily="34" charset="-122"/>
              </a:rPr>
              <a:t>4.5</a:t>
            </a:r>
            <a:r>
              <a:rPr lang="zh-CN" altLang="en-US" spc="300" dirty="0">
                <a:latin typeface="微软雅黑" panose="020B0503020204020204" pitchFamily="34" charset="-122"/>
                <a:ea typeface="微软雅黑" panose="020B0503020204020204" pitchFamily="34" charset="-122"/>
              </a:rPr>
              <a:t>倍特征尺度为半径的圆的外接正方形区域即是该关键点对应的块状区域；</a:t>
            </a:r>
            <a:endParaRPr lang="en-US" altLang="zh-CN" spc="300" dirty="0">
              <a:latin typeface="微软雅黑" panose="020B0503020204020204" pitchFamily="34" charset="-122"/>
              <a:ea typeface="微软雅黑" panose="020B0503020204020204" pitchFamily="34" charset="-122"/>
            </a:endParaRPr>
          </a:p>
          <a:p>
            <a:pPr marL="342900" indent="-342900">
              <a:lnSpc>
                <a:spcPct val="150000"/>
              </a:lnSpc>
              <a:buFontTx/>
              <a:buAutoNum type="arabicPeriod"/>
            </a:pPr>
            <a:r>
              <a:rPr lang="zh-CN" altLang="en-US" spc="300" dirty="0">
                <a:latin typeface="微软雅黑" panose="020B0503020204020204" pitchFamily="34" charset="-122"/>
                <a:ea typeface="微软雅黑" panose="020B0503020204020204" pitchFamily="34" charset="-122"/>
              </a:rPr>
              <a:t>统计像素方向：使用直方图统计块状区域内像素的梯度幅值和方向。具体做法为，将</a:t>
            </a:r>
            <a:r>
              <a:rPr lang="en-US" altLang="zh-CN" spc="300" dirty="0">
                <a:latin typeface="微软雅黑" panose="020B0503020204020204" pitchFamily="34" charset="-122"/>
                <a:ea typeface="微软雅黑" panose="020B0503020204020204" pitchFamily="34" charset="-122"/>
              </a:rPr>
              <a:t>360°</a:t>
            </a:r>
            <a:r>
              <a:rPr lang="zh-CN" altLang="en-US" spc="300" dirty="0">
                <a:latin typeface="微软雅黑" panose="020B0503020204020204" pitchFamily="34" charset="-122"/>
                <a:ea typeface="微软雅黑" panose="020B0503020204020204" pitchFamily="34" charset="-122"/>
              </a:rPr>
              <a:t>分为</a:t>
            </a:r>
            <a:r>
              <a:rPr lang="en-US" altLang="zh-CN" spc="300" dirty="0">
                <a:latin typeface="微软雅黑" panose="020B0503020204020204" pitchFamily="34" charset="-122"/>
                <a:ea typeface="微软雅黑" panose="020B0503020204020204" pitchFamily="34" charset="-122"/>
              </a:rPr>
              <a:t>36</a:t>
            </a:r>
            <a:r>
              <a:rPr lang="zh-CN" altLang="en-US" spc="300" dirty="0">
                <a:latin typeface="微软雅黑" panose="020B0503020204020204" pitchFamily="34" charset="-122"/>
                <a:ea typeface="微软雅黑" panose="020B0503020204020204" pitchFamily="34" charset="-122"/>
              </a:rPr>
              <a:t>柱，每</a:t>
            </a:r>
            <a:r>
              <a:rPr lang="en-US" altLang="zh-CN" spc="300" dirty="0">
                <a:latin typeface="微软雅黑" panose="020B0503020204020204" pitchFamily="34" charset="-122"/>
                <a:ea typeface="微软雅黑" panose="020B0503020204020204" pitchFamily="34" charset="-122"/>
              </a:rPr>
              <a:t>10°</a:t>
            </a:r>
            <a:r>
              <a:rPr lang="zh-CN" altLang="en-US" spc="300" dirty="0">
                <a:latin typeface="微软雅黑" panose="020B0503020204020204" pitchFamily="34" charset="-122"/>
                <a:ea typeface="微软雅黑" panose="020B0503020204020204" pitchFamily="34" charset="-122"/>
              </a:rPr>
              <a:t>为一柱，在块状区域内，将梯度方向在某一个柱内的像素挑选出，并将他们的幅值相加作为柱的高度；</a:t>
            </a:r>
            <a:endParaRPr lang="en-US" altLang="zh-CN" spc="300" dirty="0">
              <a:latin typeface="微软雅黑" panose="020B0503020204020204" pitchFamily="34" charset="-122"/>
              <a:ea typeface="微软雅黑" panose="020B0503020204020204" pitchFamily="34" charset="-122"/>
            </a:endParaRPr>
          </a:p>
          <a:p>
            <a:pPr marL="342900" indent="-342900">
              <a:lnSpc>
                <a:spcPct val="150000"/>
              </a:lnSpc>
              <a:buFontTx/>
              <a:buAutoNum type="arabicPeriod"/>
            </a:pPr>
            <a:r>
              <a:rPr lang="zh-CN" altLang="en-US" spc="300" dirty="0">
                <a:latin typeface="微软雅黑" panose="020B0503020204020204" pitchFamily="34" charset="-122"/>
                <a:ea typeface="微软雅黑" panose="020B0503020204020204" pitchFamily="34" charset="-122"/>
              </a:rPr>
              <a:t>对幅值进行加权：块状区域内像素的梯度幅值对中心像素的贡献是不同的，还需要对幅值进行加权处理，这里采用高斯加权。</a:t>
            </a:r>
          </a:p>
          <a:p>
            <a:pPr marL="342900" indent="-342900">
              <a:lnSpc>
                <a:spcPct val="150000"/>
              </a:lnSpc>
              <a:buFontTx/>
              <a:buAutoNum type="arabicPeriod"/>
            </a:pPr>
            <a:endParaRPr lang="en-US" altLang="zh-CN" spc="300" dirty="0">
              <a:latin typeface="微软雅黑" panose="020B0503020204020204" pitchFamily="34" charset="-122"/>
              <a:ea typeface="微软雅黑" panose="020B0503020204020204" pitchFamily="34" charset="-122"/>
            </a:endParaRPr>
          </a:p>
          <a:p>
            <a:pPr marL="342900" indent="-342900">
              <a:lnSpc>
                <a:spcPct val="150000"/>
              </a:lnSpc>
              <a:buFontTx/>
              <a:buAutoNum type="arabicPeriod"/>
            </a:pPr>
            <a:endParaRPr lang="en-US" altLang="zh-CN" spc="300" dirty="0">
              <a:latin typeface="微软雅黑" panose="020B0503020204020204" pitchFamily="34" charset="-122"/>
              <a:ea typeface="微软雅黑" panose="020B0503020204020204" pitchFamily="34" charset="-122"/>
            </a:endParaRPr>
          </a:p>
          <a:p>
            <a:pPr marL="342900" indent="-342900">
              <a:lnSpc>
                <a:spcPct val="150000"/>
              </a:lnSpc>
              <a:buAutoNum type="arabicPeriod"/>
            </a:pPr>
            <a:endParaRPr lang="en-US" altLang="zh-CN" spc="300" dirty="0">
              <a:latin typeface="微软雅黑" panose="020B0503020204020204" pitchFamily="34" charset="-122"/>
              <a:ea typeface="微软雅黑" panose="020B0503020204020204" pitchFamily="34" charset="-122"/>
            </a:endParaRPr>
          </a:p>
        </p:txBody>
      </p:sp>
      <p:sp>
        <p:nvSpPr>
          <p:cNvPr id="388098" name="Rectangle 2">
            <a:extLst>
              <a:ext uri="{FF2B5EF4-FFF2-40B4-BE49-F238E27FC236}">
                <a16:creationId xmlns:a16="http://schemas.microsoft.com/office/drawing/2014/main" id="{DF43BB6C-AE38-A8BB-BBCE-7243291405F5}"/>
              </a:ext>
            </a:extLst>
          </p:cNvPr>
          <p:cNvSpPr>
            <a:spLocks noGrp="1" noChangeArrowheads="1"/>
          </p:cNvSpPr>
          <p:nvPr>
            <p:ph type="title"/>
          </p:nvPr>
        </p:nvSpPr>
        <p:spPr/>
        <p:txBody>
          <a:bodyPr>
            <a:normAutofit/>
          </a:bodyPr>
          <a:lstStyle/>
          <a:p>
            <a:r>
              <a:rPr lang="en-US" altLang="zh-CN" dirty="0"/>
              <a:t>SIFT</a:t>
            </a:r>
            <a:r>
              <a:rPr lang="zh-CN" altLang="en-US" dirty="0"/>
              <a:t>算法</a:t>
            </a:r>
            <a:r>
              <a:rPr lang="en-US" altLang="zh-CN" dirty="0"/>
              <a:t>——</a:t>
            </a:r>
            <a:r>
              <a:rPr lang="zh-CN" altLang="en-US" dirty="0"/>
              <a:t>关键点方向的计算</a:t>
            </a:r>
          </a:p>
        </p:txBody>
      </p:sp>
      <p:sp>
        <p:nvSpPr>
          <p:cNvPr id="13" name="灯片编号占位符 12">
            <a:extLst>
              <a:ext uri="{FF2B5EF4-FFF2-40B4-BE49-F238E27FC236}">
                <a16:creationId xmlns:a16="http://schemas.microsoft.com/office/drawing/2014/main" id="{879F4FCA-71EA-9181-D83F-47456FB94793}"/>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3" name="TextBox 1">
            <a:extLst>
              <a:ext uri="{FF2B5EF4-FFF2-40B4-BE49-F238E27FC236}">
                <a16:creationId xmlns:a16="http://schemas.microsoft.com/office/drawing/2014/main" id="{58B51DF5-EBDC-BA74-4214-8D32500F50D0}"/>
              </a:ext>
            </a:extLst>
          </p:cNvPr>
          <p:cNvSpPr txBox="1"/>
          <p:nvPr/>
        </p:nvSpPr>
        <p:spPr>
          <a:xfrm>
            <a:off x="488064" y="1038758"/>
            <a:ext cx="11209949" cy="581057"/>
          </a:xfrm>
          <a:prstGeom prst="rect">
            <a:avLst/>
          </a:prstGeom>
          <a:noFill/>
        </p:spPr>
        <p:txBody>
          <a:bodyPr wrap="square" rtlCol="0">
            <a:spAutoFit/>
          </a:bodyPr>
          <a:lstStyle/>
          <a:p>
            <a:pPr>
              <a:lnSpc>
                <a:spcPct val="150000"/>
              </a:lnSpc>
            </a:pPr>
            <a:r>
              <a:rPr lang="zh-CN" altLang="en-US" sz="2400" b="1" spc="300" dirty="0">
                <a:solidFill>
                  <a:srgbClr val="004098"/>
                </a:solidFill>
                <a:latin typeface="微软雅黑" panose="020B0503020204020204" pitchFamily="34" charset="-122"/>
                <a:ea typeface="微软雅黑" panose="020B0503020204020204" pitchFamily="34" charset="-122"/>
              </a:rPr>
              <a:t>如何确定关键点的方向？</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719338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664711" y="225428"/>
            <a:ext cx="3200400" cy="902334"/>
            <a:chOff x="7138" y="1752"/>
            <a:chExt cx="5040" cy="1833"/>
          </a:xfrm>
        </p:grpSpPr>
        <p:sp>
          <p:nvSpPr>
            <p:cNvPr id="22" name="文本框 4"/>
            <p:cNvSpPr txBox="1">
              <a:spLocks noChangeArrowheads="1"/>
            </p:cNvSpPr>
            <p:nvPr/>
          </p:nvSpPr>
          <p:spPr bwMode="auto">
            <a:xfrm>
              <a:off x="8192" y="1752"/>
              <a:ext cx="2932" cy="1688"/>
            </a:xfrm>
            <a:prstGeom prst="rect">
              <a:avLst/>
            </a:prstGeom>
            <a:noFill/>
            <a:ln>
              <a:noFill/>
            </a:ln>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4800" kern="0" dirty="0">
                  <a:solidFill>
                    <a:srgbClr val="003679"/>
                  </a:solidFill>
                  <a:latin typeface="微软雅黑" panose="020B0503020204020204" pitchFamily="34" charset="-122"/>
                  <a:ea typeface="微软雅黑" panose="020B0503020204020204" pitchFamily="34" charset="-122"/>
                </a:rPr>
                <a:t>目录</a:t>
              </a:r>
            </a:p>
          </p:txBody>
        </p:sp>
        <p:cxnSp>
          <p:nvCxnSpPr>
            <p:cNvPr id="24" name="直接连接符 5"/>
            <p:cNvCxnSpPr>
              <a:cxnSpLocks noChangeShapeType="1"/>
            </p:cNvCxnSpPr>
            <p:nvPr/>
          </p:nvCxnSpPr>
          <p:spPr bwMode="auto">
            <a:xfrm>
              <a:off x="10893" y="2405"/>
              <a:ext cx="1285" cy="0"/>
            </a:xfrm>
            <a:prstGeom prst="line">
              <a:avLst/>
            </a:prstGeom>
            <a:noFill/>
            <a:ln w="38100">
              <a:solidFill>
                <a:srgbClr val="003679"/>
              </a:solidFill>
              <a:round/>
            </a:ln>
          </p:spPr>
        </p:cxnSp>
        <p:cxnSp>
          <p:nvCxnSpPr>
            <p:cNvPr id="25" name="直接连接符 6"/>
            <p:cNvCxnSpPr>
              <a:cxnSpLocks noChangeShapeType="1"/>
            </p:cNvCxnSpPr>
            <p:nvPr/>
          </p:nvCxnSpPr>
          <p:spPr bwMode="auto">
            <a:xfrm>
              <a:off x="7138" y="2405"/>
              <a:ext cx="1285" cy="0"/>
            </a:xfrm>
            <a:prstGeom prst="line">
              <a:avLst/>
            </a:prstGeom>
            <a:noFill/>
            <a:ln w="38100">
              <a:solidFill>
                <a:srgbClr val="003679"/>
              </a:solidFill>
              <a:round/>
            </a:ln>
          </p:spPr>
        </p:cxnSp>
        <p:cxnSp>
          <p:nvCxnSpPr>
            <p:cNvPr id="26" name="直接连接符 7"/>
            <p:cNvCxnSpPr>
              <a:cxnSpLocks noChangeShapeType="1"/>
            </p:cNvCxnSpPr>
            <p:nvPr/>
          </p:nvCxnSpPr>
          <p:spPr bwMode="auto">
            <a:xfrm>
              <a:off x="7138" y="3585"/>
              <a:ext cx="5040" cy="0"/>
            </a:xfrm>
            <a:prstGeom prst="line">
              <a:avLst/>
            </a:prstGeom>
            <a:noFill/>
            <a:ln w="38100">
              <a:solidFill>
                <a:srgbClr val="003679"/>
              </a:solidFill>
              <a:round/>
            </a:ln>
          </p:spPr>
        </p:cxnSp>
        <p:cxnSp>
          <p:nvCxnSpPr>
            <p:cNvPr id="27" name="直接连接符 8"/>
            <p:cNvCxnSpPr>
              <a:cxnSpLocks noChangeShapeType="1"/>
            </p:cNvCxnSpPr>
            <p:nvPr/>
          </p:nvCxnSpPr>
          <p:spPr bwMode="auto">
            <a:xfrm>
              <a:off x="7155" y="2405"/>
              <a:ext cx="0" cy="1180"/>
            </a:xfrm>
            <a:prstGeom prst="line">
              <a:avLst/>
            </a:prstGeom>
            <a:noFill/>
            <a:ln w="38100">
              <a:solidFill>
                <a:srgbClr val="003679"/>
              </a:solidFill>
              <a:round/>
            </a:ln>
          </p:spPr>
        </p:cxnSp>
        <p:cxnSp>
          <p:nvCxnSpPr>
            <p:cNvPr id="28" name="直接连接符 9"/>
            <p:cNvCxnSpPr>
              <a:cxnSpLocks noChangeShapeType="1"/>
            </p:cNvCxnSpPr>
            <p:nvPr/>
          </p:nvCxnSpPr>
          <p:spPr bwMode="auto">
            <a:xfrm>
              <a:off x="12160" y="2405"/>
              <a:ext cx="0" cy="1180"/>
            </a:xfrm>
            <a:prstGeom prst="line">
              <a:avLst/>
            </a:prstGeom>
            <a:noFill/>
            <a:ln w="38100">
              <a:solidFill>
                <a:srgbClr val="003679"/>
              </a:solidFill>
              <a:round/>
            </a:ln>
          </p:spPr>
        </p:cxnSp>
      </p:grpSp>
      <p:sp>
        <p:nvSpPr>
          <p:cNvPr id="29" name="Rectangle 2"/>
          <p:cNvSpPr/>
          <p:nvPr/>
        </p:nvSpPr>
        <p:spPr>
          <a:xfrm>
            <a:off x="3174588" y="1637263"/>
            <a:ext cx="779371" cy="659219"/>
          </a:xfrm>
          <a:prstGeom prst="rect">
            <a:avLst/>
          </a:prstGeom>
          <a:solidFill>
            <a:srgbClr val="C03228"/>
          </a:solidFill>
          <a:ln w="50800">
            <a:solidFill>
              <a:schemeClr val="bg1">
                <a:lumMod val="65000"/>
              </a:schemeClr>
            </a:solidFill>
          </a:ln>
        </p:spPr>
        <p:txBody>
          <a:bodyPr wrap="square">
            <a:spAutoFit/>
          </a:bodyPr>
          <a:lstStyle/>
          <a:p>
            <a:pPr algn="ctr">
              <a:lnSpc>
                <a:spcPct val="110000"/>
              </a:lnSpc>
              <a:defRPr/>
            </a:pPr>
            <a:r>
              <a:rPr lang="en-US" sz="3600" b="1" dirty="0">
                <a:solidFill>
                  <a:schemeClr val="bg1"/>
                </a:solidFill>
                <a:latin typeface="微软雅黑" panose="020B0503020204020204" pitchFamily="34" charset="-122"/>
                <a:ea typeface="微软雅黑" panose="020B0503020204020204" pitchFamily="34" charset="-122"/>
              </a:rPr>
              <a:t>1</a:t>
            </a:r>
            <a:endParaRPr sz="2400" b="1" dirty="0">
              <a:solidFill>
                <a:schemeClr val="bg1"/>
              </a:solidFill>
              <a:latin typeface="微软雅黑" panose="020B0503020204020204" pitchFamily="34" charset="-122"/>
              <a:ea typeface="微软雅黑" panose="020B0503020204020204" pitchFamily="34" charset="-122"/>
            </a:endParaRPr>
          </a:p>
        </p:txBody>
      </p:sp>
      <p:sp>
        <p:nvSpPr>
          <p:cNvPr id="30" name="Rectangle 2"/>
          <p:cNvSpPr/>
          <p:nvPr/>
        </p:nvSpPr>
        <p:spPr>
          <a:xfrm>
            <a:off x="3174588" y="2580919"/>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defRPr/>
            </a:pPr>
            <a:r>
              <a:rPr lang="en-US" sz="3600" b="1" dirty="0">
                <a:solidFill>
                  <a:schemeClr val="bg1"/>
                </a:solidFill>
                <a:latin typeface="微软雅黑" panose="020B0503020204020204" pitchFamily="34" charset="-122"/>
                <a:ea typeface="微软雅黑" panose="020B0503020204020204" pitchFamily="34" charset="-122"/>
              </a:rPr>
              <a:t>2</a:t>
            </a:r>
            <a:endParaRPr sz="2400" b="1" dirty="0">
              <a:solidFill>
                <a:schemeClr val="bg1"/>
              </a:solidFill>
              <a:latin typeface="微软雅黑" panose="020B0503020204020204" pitchFamily="34" charset="-122"/>
              <a:ea typeface="微软雅黑" panose="020B0503020204020204" pitchFamily="34" charset="-122"/>
            </a:endParaRPr>
          </a:p>
        </p:txBody>
      </p:sp>
      <p:grpSp>
        <p:nvGrpSpPr>
          <p:cNvPr id="34" name="组 4"/>
          <p:cNvGrpSpPr/>
          <p:nvPr/>
        </p:nvGrpSpPr>
        <p:grpSpPr>
          <a:xfrm>
            <a:off x="4220262" y="1638399"/>
            <a:ext cx="4892591" cy="657875"/>
            <a:chOff x="2644977" y="1673730"/>
            <a:chExt cx="4892590" cy="657874"/>
          </a:xfrm>
        </p:grpSpPr>
        <p:sp>
          <p:nvSpPr>
            <p:cNvPr id="35" name="矩形 34"/>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5"/>
            <p:cNvSpPr/>
            <p:nvPr/>
          </p:nvSpPr>
          <p:spPr>
            <a:xfrm>
              <a:off x="2644977" y="1763515"/>
              <a:ext cx="4892590" cy="470256"/>
            </a:xfrm>
            <a:prstGeom prst="rect">
              <a:avLst/>
            </a:prstGeom>
          </p:spPr>
          <p:txBody>
            <a:bodyPr wrap="square">
              <a:spAutoFit/>
            </a:bodyPr>
            <a:lstStyle/>
            <a:p>
              <a:pPr algn="ctr">
                <a:lnSpc>
                  <a:spcPct val="110000"/>
                </a:lnSpc>
                <a:defRPr/>
              </a:pPr>
              <a:r>
                <a:rPr lang="zh-CN" altLang="en-US" sz="2400" b="1" dirty="0">
                  <a:solidFill>
                    <a:srgbClr val="003679"/>
                  </a:solidFill>
                  <a:latin typeface="微软雅黑" panose="020B0503020204020204" pitchFamily="34" charset="-122"/>
                  <a:ea typeface="微软雅黑" panose="020B0503020204020204" pitchFamily="34" charset="-122"/>
                  <a:sym typeface="+mn-ea"/>
                </a:rPr>
                <a:t>块状区域检测与尺度空间</a:t>
              </a:r>
            </a:p>
          </p:txBody>
        </p:sp>
      </p:grpSp>
      <p:grpSp>
        <p:nvGrpSpPr>
          <p:cNvPr id="37" name="组 25"/>
          <p:cNvGrpSpPr/>
          <p:nvPr/>
        </p:nvGrpSpPr>
        <p:grpSpPr>
          <a:xfrm>
            <a:off x="4220262" y="2582055"/>
            <a:ext cx="4892591" cy="657875"/>
            <a:chOff x="2644977" y="1673730"/>
            <a:chExt cx="4892590" cy="657874"/>
          </a:xfrm>
        </p:grpSpPr>
        <p:sp>
          <p:nvSpPr>
            <p:cNvPr id="38" name="矩形 37"/>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矩形 38"/>
            <p:cNvSpPr/>
            <p:nvPr/>
          </p:nvSpPr>
          <p:spPr>
            <a:xfrm>
              <a:off x="2644977" y="1763515"/>
              <a:ext cx="4892590" cy="470256"/>
            </a:xfrm>
            <a:prstGeom prst="rect">
              <a:avLst/>
            </a:prstGeom>
          </p:spPr>
          <p:txBody>
            <a:bodyPr wrap="square">
              <a:spAutoFit/>
            </a:bodyPr>
            <a:lstStyle/>
            <a:p>
              <a:pPr algn="ctr">
                <a:lnSpc>
                  <a:spcPct val="110000"/>
                </a:lnSpc>
                <a:defRPr/>
              </a:pPr>
              <a:r>
                <a:rPr lang="en-US" altLang="zh-CN" sz="2400" b="1" dirty="0">
                  <a:solidFill>
                    <a:schemeClr val="bg1">
                      <a:lumMod val="65000"/>
                    </a:schemeClr>
                  </a:solidFill>
                  <a:latin typeface="微软雅黑" panose="020B0503020204020204" pitchFamily="34" charset="-122"/>
                  <a:ea typeface="微软雅黑" panose="020B0503020204020204" pitchFamily="34" charset="-122"/>
                  <a:sym typeface="+mn-ea"/>
                </a:rPr>
                <a:t>SIFT</a:t>
              </a: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算法</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D89C8-8828-668D-6B28-E2BF0699EDE5}"/>
            </a:ext>
          </a:extLst>
        </p:cNvPr>
        <p:cNvGrpSpPr/>
        <p:nvPr/>
      </p:nvGrpSpPr>
      <p:grpSpPr>
        <a:xfrm>
          <a:off x="0" y="0"/>
          <a:ext cx="0" cy="0"/>
          <a:chOff x="0" y="0"/>
          <a:chExt cx="0" cy="0"/>
        </a:xfrm>
      </p:grpSpPr>
      <p:sp>
        <p:nvSpPr>
          <p:cNvPr id="388098" name="Rectangle 2">
            <a:extLst>
              <a:ext uri="{FF2B5EF4-FFF2-40B4-BE49-F238E27FC236}">
                <a16:creationId xmlns:a16="http://schemas.microsoft.com/office/drawing/2014/main" id="{F7167716-CD98-7710-7C7B-4951A3953D26}"/>
              </a:ext>
            </a:extLst>
          </p:cNvPr>
          <p:cNvSpPr>
            <a:spLocks noGrp="1" noChangeArrowheads="1"/>
          </p:cNvSpPr>
          <p:nvPr>
            <p:ph type="title"/>
          </p:nvPr>
        </p:nvSpPr>
        <p:spPr/>
        <p:txBody>
          <a:bodyPr>
            <a:normAutofit/>
          </a:bodyPr>
          <a:lstStyle/>
          <a:p>
            <a:r>
              <a:rPr lang="en-US" altLang="zh-CN" dirty="0"/>
              <a:t>SIFT</a:t>
            </a:r>
            <a:r>
              <a:rPr lang="zh-CN" altLang="en-US" dirty="0"/>
              <a:t>算法</a:t>
            </a:r>
            <a:r>
              <a:rPr lang="en-US" altLang="zh-CN" dirty="0"/>
              <a:t>——</a:t>
            </a:r>
            <a:r>
              <a:rPr lang="zh-CN" altLang="en-US" dirty="0"/>
              <a:t>关键点方向的计算</a:t>
            </a:r>
          </a:p>
        </p:txBody>
      </p:sp>
      <p:sp>
        <p:nvSpPr>
          <p:cNvPr id="13" name="灯片编号占位符 12">
            <a:extLst>
              <a:ext uri="{FF2B5EF4-FFF2-40B4-BE49-F238E27FC236}">
                <a16:creationId xmlns:a16="http://schemas.microsoft.com/office/drawing/2014/main" id="{D6495F6F-EC7F-4FCF-943B-6118F38AF895}"/>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mc:AlternateContent xmlns:mc="http://schemas.openxmlformats.org/markup-compatibility/2006" xmlns:a14="http://schemas.microsoft.com/office/drawing/2010/main">
        <mc:Choice Requires="a14">
          <p:sp>
            <p:nvSpPr>
              <p:cNvPr id="3" name="TextBox 1">
                <a:extLst>
                  <a:ext uri="{FF2B5EF4-FFF2-40B4-BE49-F238E27FC236}">
                    <a16:creationId xmlns:a16="http://schemas.microsoft.com/office/drawing/2014/main" id="{C0385F6A-8EB2-33D9-494A-99F9DF3F885E}"/>
                  </a:ext>
                </a:extLst>
              </p:cNvPr>
              <p:cNvSpPr txBox="1"/>
              <p:nvPr/>
            </p:nvSpPr>
            <p:spPr>
              <a:xfrm>
                <a:off x="488064" y="1038758"/>
                <a:ext cx="11209949" cy="581057"/>
              </a:xfrm>
              <a:prstGeom prst="rect">
                <a:avLst/>
              </a:prstGeom>
              <a:noFill/>
            </p:spPr>
            <p:txBody>
              <a:bodyPr wrap="square" rtlCol="0">
                <a:spAutoFit/>
              </a:bodyPr>
              <a:lstStyle/>
              <a:p>
                <a:pPr>
                  <a:lnSpc>
                    <a:spcPct val="150000"/>
                  </a:lnSpc>
                </a:pPr>
                <a:r>
                  <a:rPr lang="zh-CN" altLang="en-US" sz="2400" b="1" spc="300" dirty="0">
                    <a:solidFill>
                      <a:srgbClr val="004098"/>
                    </a:solidFill>
                    <a:latin typeface="微软雅黑" panose="020B0503020204020204" pitchFamily="34" charset="-122"/>
                    <a:ea typeface="微软雅黑" panose="020B0503020204020204" pitchFamily="34" charset="-122"/>
                  </a:rPr>
                  <a:t>若像素点相对于关键点的偏移为</a:t>
                </a:r>
                <a14:m>
                  <m:oMath xmlns:m="http://schemas.openxmlformats.org/officeDocument/2006/math">
                    <m:r>
                      <a:rPr lang="en-US" altLang="zh-CN" sz="2400" b="1" i="1" spc="300" smtClean="0">
                        <a:solidFill>
                          <a:srgbClr val="004098"/>
                        </a:solidFill>
                        <a:latin typeface="Cambria Math" panose="02040503050406030204" pitchFamily="18" charset="0"/>
                        <a:ea typeface="微软雅黑" panose="020B0503020204020204" pitchFamily="34" charset="-122"/>
                      </a:rPr>
                      <m:t>(</m:t>
                    </m:r>
                    <m:r>
                      <a:rPr lang="en-US" altLang="zh-CN" sz="2400" b="1" i="1" spc="300" smtClean="0">
                        <a:solidFill>
                          <a:srgbClr val="004098"/>
                        </a:solidFill>
                        <a:latin typeface="Cambria Math" panose="02040503050406030204" pitchFamily="18" charset="0"/>
                        <a:ea typeface="微软雅黑" panose="020B0503020204020204" pitchFamily="34" charset="-122"/>
                      </a:rPr>
                      <m:t>𝒊</m:t>
                    </m:r>
                    <m:r>
                      <a:rPr lang="en-US" altLang="zh-CN" sz="2400" b="1" i="1" spc="300" smtClean="0">
                        <a:solidFill>
                          <a:srgbClr val="004098"/>
                        </a:solidFill>
                        <a:latin typeface="Cambria Math" panose="02040503050406030204" pitchFamily="18" charset="0"/>
                        <a:ea typeface="微软雅黑" panose="020B0503020204020204" pitchFamily="34" charset="-122"/>
                      </a:rPr>
                      <m:t>,</m:t>
                    </m:r>
                    <m:r>
                      <a:rPr lang="en-US" altLang="zh-CN" sz="2400" b="1" i="1" spc="300" smtClean="0">
                        <a:solidFill>
                          <a:srgbClr val="004098"/>
                        </a:solidFill>
                        <a:latin typeface="Cambria Math" panose="02040503050406030204" pitchFamily="18" charset="0"/>
                        <a:ea typeface="微软雅黑" panose="020B0503020204020204" pitchFamily="34" charset="-122"/>
                      </a:rPr>
                      <m:t>𝒋</m:t>
                    </m:r>
                    <m:r>
                      <a:rPr lang="en-US" altLang="zh-CN" sz="2400" b="1" i="1" spc="300" smtClean="0">
                        <a:solidFill>
                          <a:srgbClr val="004098"/>
                        </a:solidFill>
                        <a:latin typeface="Cambria Math" panose="02040503050406030204" pitchFamily="18" charset="0"/>
                        <a:ea typeface="微软雅黑" panose="020B0503020204020204" pitchFamily="34" charset="-122"/>
                      </a:rPr>
                      <m:t>)</m:t>
                    </m:r>
                  </m:oMath>
                </a14:m>
                <a:r>
                  <a:rPr lang="zh-CN" altLang="en-US" sz="2400" b="1" spc="300" dirty="0">
                    <a:solidFill>
                      <a:srgbClr val="004098"/>
                    </a:solidFill>
                    <a:latin typeface="微软雅黑" panose="020B0503020204020204" pitchFamily="34" charset="-122"/>
                    <a:ea typeface="微软雅黑" panose="020B0503020204020204" pitchFamily="34" charset="-122"/>
                  </a:rPr>
                  <a:t>，则对应的高斯权重为</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Choice>
        <mc:Fallback xmlns="">
          <p:sp>
            <p:nvSpPr>
              <p:cNvPr id="3" name="TextBox 1">
                <a:extLst>
                  <a:ext uri="{FF2B5EF4-FFF2-40B4-BE49-F238E27FC236}">
                    <a16:creationId xmlns:a16="http://schemas.microsoft.com/office/drawing/2014/main" id="{C0385F6A-8EB2-33D9-494A-99F9DF3F885E}"/>
                  </a:ext>
                </a:extLst>
              </p:cNvPr>
              <p:cNvSpPr txBox="1">
                <a:spLocks noRot="1" noChangeAspect="1" noMove="1" noResize="1" noEditPoints="1" noAdjustHandles="1" noChangeArrowheads="1" noChangeShapeType="1" noTextEdit="1"/>
              </p:cNvSpPr>
              <p:nvPr/>
            </p:nvSpPr>
            <p:spPr>
              <a:xfrm>
                <a:off x="488064" y="1038758"/>
                <a:ext cx="11209949" cy="581057"/>
              </a:xfrm>
              <a:prstGeom prst="rect">
                <a:avLst/>
              </a:prstGeom>
              <a:blipFill>
                <a:blip r:embed="rId5"/>
                <a:stretch>
                  <a:fillRect l="-905" b="-2340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23D6C73A-BBA5-73CB-C991-F81A64EBE92B}"/>
                  </a:ext>
                </a:extLst>
              </p:cNvPr>
              <p:cNvSpPr txBox="1"/>
              <p:nvPr/>
            </p:nvSpPr>
            <p:spPr>
              <a:xfrm>
                <a:off x="5036046" y="1626088"/>
                <a:ext cx="2113977" cy="6610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𝑤</m:t>
                      </m:r>
                      <m:r>
                        <a:rPr kumimoji="1" lang="en-US" altLang="zh-CN" sz="2400" b="0" i="1" smtClean="0">
                          <a:latin typeface="Cambria Math" panose="02040503050406030204" pitchFamily="18" charset="0"/>
                        </a:rPr>
                        <m:t>=</m:t>
                      </m:r>
                      <m:sSup>
                        <m:sSupPr>
                          <m:ctrlPr>
                            <a:rPr kumimoji="1" lang="en-US" altLang="zh-CN" sz="2400" b="0" i="1" smtClean="0">
                              <a:latin typeface="Cambria Math" panose="02040503050406030204" pitchFamily="18" charset="0"/>
                            </a:rPr>
                          </m:ctrlPr>
                        </m:sSupPr>
                        <m:e>
                          <m:r>
                            <a:rPr kumimoji="1" lang="en-US" altLang="zh-CN" sz="2400" b="0" i="1" smtClean="0">
                              <a:latin typeface="Cambria Math" panose="02040503050406030204" pitchFamily="18" charset="0"/>
                            </a:rPr>
                            <m:t>𝑒</m:t>
                          </m:r>
                        </m:e>
                        <m:sup>
                          <m:r>
                            <a:rPr kumimoji="1" lang="en-US" altLang="zh-CN" sz="2400" b="0" i="1" smtClean="0">
                              <a:latin typeface="Cambria Math" panose="02040503050406030204" pitchFamily="18" charset="0"/>
                            </a:rPr>
                            <m:t>−</m:t>
                          </m:r>
                          <m:f>
                            <m:fPr>
                              <m:ctrlPr>
                                <a:rPr kumimoji="1" lang="en-US" altLang="zh-CN" sz="2400" b="0" i="1" smtClean="0">
                                  <a:latin typeface="Cambria Math" panose="02040503050406030204" pitchFamily="18" charset="0"/>
                                </a:rPr>
                              </m:ctrlPr>
                            </m:fPr>
                            <m:num>
                              <m:sSup>
                                <m:sSupPr>
                                  <m:ctrlPr>
                                    <a:rPr kumimoji="1" lang="en-US" altLang="zh-CN" sz="2400" b="0" i="1" smtClean="0">
                                      <a:latin typeface="Cambria Math" panose="02040503050406030204" pitchFamily="18" charset="0"/>
                                    </a:rPr>
                                  </m:ctrlPr>
                                </m:sSupPr>
                                <m:e>
                                  <m:r>
                                    <a:rPr kumimoji="1" lang="en-US" altLang="zh-CN" sz="2400" b="0" i="1" smtClean="0">
                                      <a:latin typeface="Cambria Math" panose="02040503050406030204" pitchFamily="18" charset="0"/>
                                    </a:rPr>
                                    <m:t>𝑖</m:t>
                                  </m:r>
                                </m:e>
                                <m:sup>
                                  <m:r>
                                    <a:rPr kumimoji="1" lang="en-US" altLang="zh-CN" sz="2400" b="0" i="1" smtClean="0">
                                      <a:latin typeface="Cambria Math" panose="02040503050406030204" pitchFamily="18" charset="0"/>
                                    </a:rPr>
                                    <m:t>2</m:t>
                                  </m:r>
                                </m:sup>
                              </m:sSup>
                              <m:r>
                                <a:rPr kumimoji="1" lang="en-US" altLang="zh-CN" sz="2400" b="0" i="1" smtClean="0">
                                  <a:latin typeface="Cambria Math" panose="02040503050406030204" pitchFamily="18" charset="0"/>
                                </a:rPr>
                                <m:t>+</m:t>
                              </m:r>
                              <m:sSup>
                                <m:sSupPr>
                                  <m:ctrlPr>
                                    <a:rPr kumimoji="1" lang="en-US" altLang="zh-CN" sz="2400" i="1">
                                      <a:latin typeface="Cambria Math" panose="02040503050406030204" pitchFamily="18" charset="0"/>
                                    </a:rPr>
                                  </m:ctrlPr>
                                </m:sSupPr>
                                <m:e>
                                  <m:r>
                                    <a:rPr kumimoji="1" lang="en-US" altLang="zh-CN" sz="2400" b="0" i="1" smtClean="0">
                                      <a:latin typeface="Cambria Math" panose="02040503050406030204" pitchFamily="18" charset="0"/>
                                    </a:rPr>
                                    <m:t>𝑗</m:t>
                                  </m:r>
                                </m:e>
                                <m:sup>
                                  <m:r>
                                    <a:rPr kumimoji="1" lang="en-US" altLang="zh-CN" sz="2400" i="1">
                                      <a:latin typeface="Cambria Math" panose="02040503050406030204" pitchFamily="18" charset="0"/>
                                    </a:rPr>
                                    <m:t>2</m:t>
                                  </m:r>
                                </m:sup>
                              </m:sSup>
                            </m:num>
                            <m:den>
                              <m:r>
                                <a:rPr kumimoji="1" lang="en-US" altLang="zh-CN" sz="2400" b="0" i="1" smtClean="0">
                                  <a:latin typeface="Cambria Math" panose="02040503050406030204" pitchFamily="18" charset="0"/>
                                </a:rPr>
                                <m:t>2</m:t>
                              </m:r>
                              <m:r>
                                <a:rPr kumimoji="1" lang="en-US" altLang="zh-CN" sz="2400" b="0" i="1" smtClean="0">
                                  <a:latin typeface="Cambria Math" panose="02040503050406030204" pitchFamily="18" charset="0"/>
                                  <a:ea typeface="Cambria Math" panose="02040503050406030204" pitchFamily="18" charset="0"/>
                                </a:rPr>
                                <m:t>×</m:t>
                              </m:r>
                              <m:sSup>
                                <m:sSupPr>
                                  <m:ctrlPr>
                                    <a:rPr kumimoji="1" lang="en-US" altLang="zh-CN" sz="2400" b="0" i="1" smtClean="0">
                                      <a:latin typeface="Cambria Math" panose="02040503050406030204" pitchFamily="18" charset="0"/>
                                      <a:ea typeface="Cambria Math" panose="02040503050406030204" pitchFamily="18" charset="0"/>
                                    </a:rPr>
                                  </m:ctrlPr>
                                </m:sSupPr>
                                <m:e>
                                  <m:r>
                                    <a:rPr kumimoji="1" lang="en-US" altLang="zh-CN" sz="2400" b="0" i="1" smtClean="0">
                                      <a:latin typeface="Cambria Math" panose="02040503050406030204" pitchFamily="18" charset="0"/>
                                      <a:ea typeface="Cambria Math" panose="02040503050406030204" pitchFamily="18" charset="0"/>
                                    </a:rPr>
                                    <m:t>(1.5</m:t>
                                  </m:r>
                                  <m:r>
                                    <a:rPr kumimoji="1" lang="en-US" altLang="zh-CN" sz="2400" b="0" i="1" smtClean="0">
                                      <a:latin typeface="Cambria Math" panose="02040503050406030204" pitchFamily="18" charset="0"/>
                                      <a:ea typeface="Cambria Math" panose="02040503050406030204" pitchFamily="18" charset="0"/>
                                    </a:rPr>
                                    <m:t>𝜎</m:t>
                                  </m:r>
                                  <m:r>
                                    <a:rPr kumimoji="1" lang="en-US" altLang="zh-CN" sz="2400" b="0" i="1" smtClean="0">
                                      <a:latin typeface="Cambria Math" panose="02040503050406030204" pitchFamily="18" charset="0"/>
                                      <a:ea typeface="Cambria Math" panose="02040503050406030204" pitchFamily="18" charset="0"/>
                                    </a:rPr>
                                    <m:t>)</m:t>
                                  </m:r>
                                </m:e>
                                <m:sup>
                                  <m:r>
                                    <a:rPr kumimoji="1" lang="en-US" altLang="zh-CN" sz="2400" b="0" i="1" smtClean="0">
                                      <a:latin typeface="Cambria Math" panose="02040503050406030204" pitchFamily="18" charset="0"/>
                                      <a:ea typeface="Cambria Math" panose="02040503050406030204" pitchFamily="18" charset="0"/>
                                    </a:rPr>
                                    <m:t>2</m:t>
                                  </m:r>
                                </m:sup>
                              </m:sSup>
                            </m:den>
                          </m:f>
                        </m:sup>
                      </m:sSup>
                    </m:oMath>
                  </m:oMathPara>
                </a14:m>
                <a:endParaRPr kumimoji="1" lang="zh-CN" altLang="en-US" sz="2400" dirty="0"/>
              </a:p>
            </p:txBody>
          </p:sp>
        </mc:Choice>
        <mc:Fallback xmlns="">
          <p:sp>
            <p:nvSpPr>
              <p:cNvPr id="2" name="文本框 1">
                <a:extLst>
                  <a:ext uri="{FF2B5EF4-FFF2-40B4-BE49-F238E27FC236}">
                    <a16:creationId xmlns:a16="http://schemas.microsoft.com/office/drawing/2014/main" id="{23D6C73A-BBA5-73CB-C991-F81A64EBE92B}"/>
                  </a:ext>
                </a:extLst>
              </p:cNvPr>
              <p:cNvSpPr txBox="1">
                <a:spLocks noRot="1" noChangeAspect="1" noMove="1" noResize="1" noEditPoints="1" noAdjustHandles="1" noChangeArrowheads="1" noChangeShapeType="1" noTextEdit="1"/>
              </p:cNvSpPr>
              <p:nvPr/>
            </p:nvSpPr>
            <p:spPr>
              <a:xfrm>
                <a:off x="5036046" y="1626088"/>
                <a:ext cx="2113977" cy="661078"/>
              </a:xfrm>
              <a:prstGeom prst="rect">
                <a:avLst/>
              </a:prstGeom>
              <a:blipFill>
                <a:blip r:embed="rId6"/>
                <a:stretch>
                  <a:fillRect l="-11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TextBox 1">
                <a:extLst>
                  <a:ext uri="{FF2B5EF4-FFF2-40B4-BE49-F238E27FC236}">
                    <a16:creationId xmlns:a16="http://schemas.microsoft.com/office/drawing/2014/main" id="{9F5C4C90-18C8-25AF-8660-E5BD2A4F9B6A}"/>
                  </a:ext>
                </a:extLst>
              </p:cNvPr>
              <p:cNvSpPr txBox="1"/>
              <p:nvPr/>
            </p:nvSpPr>
            <p:spPr>
              <a:xfrm>
                <a:off x="488059" y="2261039"/>
                <a:ext cx="11209949" cy="581057"/>
              </a:xfrm>
              <a:prstGeom prst="rect">
                <a:avLst/>
              </a:prstGeom>
              <a:noFill/>
            </p:spPr>
            <p:txBody>
              <a:bodyPr wrap="square" rtlCol="0">
                <a:spAutoFit/>
              </a:bodyPr>
              <a:lstStyle/>
              <a:p>
                <a:pPr>
                  <a:lnSpc>
                    <a:spcPct val="150000"/>
                  </a:lnSpc>
                </a:pPr>
                <a:r>
                  <a:rPr lang="zh-CN" altLang="en-US" sz="2400" b="1" spc="300" dirty="0">
                    <a:solidFill>
                      <a:srgbClr val="004098"/>
                    </a:solidFill>
                    <a:latin typeface="微软雅黑" panose="020B0503020204020204" pitchFamily="34" charset="-122"/>
                    <a:ea typeface="微软雅黑" panose="020B0503020204020204" pitchFamily="34" charset="-122"/>
                  </a:rPr>
                  <a:t>得到直方图</a:t>
                </a:r>
                <a14:m>
                  <m:oMath xmlns:m="http://schemas.openxmlformats.org/officeDocument/2006/math">
                    <m:r>
                      <a:rPr lang="en-US" altLang="zh-CN" sz="2400" b="1" i="1" spc="300" smtClean="0">
                        <a:solidFill>
                          <a:srgbClr val="004098"/>
                        </a:solidFill>
                        <a:latin typeface="Cambria Math" panose="02040503050406030204" pitchFamily="18" charset="0"/>
                        <a:ea typeface="微软雅黑" panose="020B0503020204020204" pitchFamily="34" charset="-122"/>
                      </a:rPr>
                      <m:t>𝑯</m:t>
                    </m:r>
                  </m:oMath>
                </a14:m>
                <a:r>
                  <a:rPr lang="zh-CN" altLang="en-US" sz="2400" b="1" spc="300" dirty="0">
                    <a:solidFill>
                      <a:srgbClr val="004098"/>
                    </a:solidFill>
                    <a:latin typeface="微软雅黑" panose="020B0503020204020204" pitchFamily="34" charset="-122"/>
                    <a:ea typeface="微软雅黑" panose="020B0503020204020204" pitchFamily="34" charset="-122"/>
                  </a:rPr>
                  <a:t>后还需做平滑处理</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Choice>
        <mc:Fallback xmlns="">
          <p:sp>
            <p:nvSpPr>
              <p:cNvPr id="4" name="TextBox 1">
                <a:extLst>
                  <a:ext uri="{FF2B5EF4-FFF2-40B4-BE49-F238E27FC236}">
                    <a16:creationId xmlns:a16="http://schemas.microsoft.com/office/drawing/2014/main" id="{9F5C4C90-18C8-25AF-8660-E5BD2A4F9B6A}"/>
                  </a:ext>
                </a:extLst>
              </p:cNvPr>
              <p:cNvSpPr txBox="1">
                <a:spLocks noRot="1" noChangeAspect="1" noMove="1" noResize="1" noEditPoints="1" noAdjustHandles="1" noChangeArrowheads="1" noChangeShapeType="1" noTextEdit="1"/>
              </p:cNvSpPr>
              <p:nvPr/>
            </p:nvSpPr>
            <p:spPr>
              <a:xfrm>
                <a:off x="488059" y="2261039"/>
                <a:ext cx="11209949" cy="581057"/>
              </a:xfrm>
              <a:prstGeom prst="rect">
                <a:avLst/>
              </a:prstGeom>
              <a:blipFill>
                <a:blip r:embed="rId7"/>
                <a:stretch>
                  <a:fillRect l="-905" b="-239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4DF320DE-A1F6-521A-B3C9-E4A1EA9637BB}"/>
                  </a:ext>
                </a:extLst>
              </p:cNvPr>
              <p:cNvSpPr txBox="1"/>
              <p:nvPr/>
            </p:nvSpPr>
            <p:spPr>
              <a:xfrm>
                <a:off x="1374209" y="2922117"/>
                <a:ext cx="9437648"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𝐻</m:t>
                      </m:r>
                      <m:d>
                        <m:dPr>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𝑖</m:t>
                          </m:r>
                        </m:e>
                      </m:d>
                      <m:r>
                        <a:rPr kumimoji="1" lang="en-US" altLang="zh-CN" sz="2400" b="0" i="1" smtClean="0">
                          <a:latin typeface="Cambria Math" panose="02040503050406030204" pitchFamily="18" charset="0"/>
                        </a:rPr>
                        <m:t>= </m:t>
                      </m:r>
                      <m:f>
                        <m:fPr>
                          <m:ctrlPr>
                            <a:rPr kumimoji="1" lang="en-US" altLang="zh-CN" sz="2400" b="0" i="1" smtClean="0">
                              <a:latin typeface="Cambria Math" panose="02040503050406030204" pitchFamily="18" charset="0"/>
                            </a:rPr>
                          </m:ctrlPr>
                        </m:fPr>
                        <m:num>
                          <m:r>
                            <a:rPr kumimoji="1" lang="en-US" altLang="zh-CN" sz="2400" b="0" i="1" smtClean="0">
                              <a:latin typeface="Cambria Math" panose="02040503050406030204" pitchFamily="18" charset="0"/>
                            </a:rPr>
                            <m:t>6</m:t>
                          </m:r>
                        </m:num>
                        <m:den>
                          <m:r>
                            <a:rPr kumimoji="1" lang="en-US" altLang="zh-CN" sz="2400" b="0" i="1" smtClean="0">
                              <a:latin typeface="Cambria Math" panose="02040503050406030204" pitchFamily="18" charset="0"/>
                            </a:rPr>
                            <m:t>16</m:t>
                          </m:r>
                        </m:den>
                      </m:f>
                      <m:r>
                        <a:rPr kumimoji="1" lang="en-US" altLang="zh-CN" sz="2400" b="0" i="1" smtClean="0">
                          <a:latin typeface="Cambria Math" panose="02040503050406030204" pitchFamily="18" charset="0"/>
                        </a:rPr>
                        <m:t>𝐻</m:t>
                      </m:r>
                      <m:d>
                        <m:dPr>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𝑖</m:t>
                          </m:r>
                        </m:e>
                      </m:d>
                      <m:r>
                        <a:rPr kumimoji="1" lang="en-US" altLang="zh-CN" sz="2400" b="0" i="1" smtClean="0">
                          <a:latin typeface="Cambria Math" panose="02040503050406030204" pitchFamily="18" charset="0"/>
                        </a:rPr>
                        <m:t>+</m:t>
                      </m:r>
                      <m:f>
                        <m:fPr>
                          <m:ctrlPr>
                            <a:rPr kumimoji="1" lang="en-US" altLang="zh-CN" sz="2400" i="1">
                              <a:latin typeface="Cambria Math" panose="02040503050406030204" pitchFamily="18" charset="0"/>
                            </a:rPr>
                          </m:ctrlPr>
                        </m:fPr>
                        <m:num>
                          <m:r>
                            <a:rPr kumimoji="1" lang="en-US" altLang="zh-CN" sz="2400" b="0" i="1" smtClean="0">
                              <a:latin typeface="Cambria Math" panose="02040503050406030204" pitchFamily="18" charset="0"/>
                            </a:rPr>
                            <m:t>4</m:t>
                          </m:r>
                        </m:num>
                        <m:den>
                          <m:r>
                            <a:rPr kumimoji="1" lang="en-US" altLang="zh-CN" sz="2400" i="1">
                              <a:latin typeface="Cambria Math" panose="02040503050406030204" pitchFamily="18" charset="0"/>
                            </a:rPr>
                            <m:t>16</m:t>
                          </m:r>
                        </m:den>
                      </m:f>
                      <m:d>
                        <m:dPr>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𝐻</m:t>
                          </m:r>
                          <m:d>
                            <m:dPr>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𝑖</m:t>
                              </m:r>
                              <m:r>
                                <a:rPr kumimoji="1" lang="en-US" altLang="zh-CN" sz="2400" b="0" i="1" smtClean="0">
                                  <a:latin typeface="Cambria Math" panose="02040503050406030204" pitchFamily="18" charset="0"/>
                                </a:rPr>
                                <m:t>−1</m:t>
                              </m:r>
                            </m:e>
                          </m:d>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𝐻</m:t>
                          </m:r>
                          <m:d>
                            <m:dPr>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𝑖</m:t>
                              </m:r>
                              <m:r>
                                <a:rPr kumimoji="1" lang="en-US" altLang="zh-CN" sz="2400" b="0" i="1" smtClean="0">
                                  <a:latin typeface="Cambria Math" panose="02040503050406030204" pitchFamily="18" charset="0"/>
                                </a:rPr>
                                <m:t>+1</m:t>
                              </m:r>
                            </m:e>
                          </m:d>
                        </m:e>
                      </m:d>
                      <m:r>
                        <a:rPr kumimoji="1" lang="en-US" altLang="zh-CN" sz="2400" b="0" i="1" smtClean="0">
                          <a:latin typeface="Cambria Math" panose="02040503050406030204" pitchFamily="18" charset="0"/>
                        </a:rPr>
                        <m:t>+</m:t>
                      </m:r>
                      <m:f>
                        <m:fPr>
                          <m:ctrlPr>
                            <a:rPr kumimoji="1" lang="en-US" altLang="zh-CN" sz="2400" i="1">
                              <a:latin typeface="Cambria Math" panose="02040503050406030204" pitchFamily="18" charset="0"/>
                            </a:rPr>
                          </m:ctrlPr>
                        </m:fPr>
                        <m:num>
                          <m:r>
                            <a:rPr kumimoji="1" lang="en-US" altLang="zh-CN" sz="2400" b="0" i="1" smtClean="0">
                              <a:latin typeface="Cambria Math" panose="02040503050406030204" pitchFamily="18" charset="0"/>
                            </a:rPr>
                            <m:t>1</m:t>
                          </m:r>
                        </m:num>
                        <m:den>
                          <m:r>
                            <a:rPr kumimoji="1" lang="en-US" altLang="zh-CN" sz="2400" i="1">
                              <a:latin typeface="Cambria Math" panose="02040503050406030204" pitchFamily="18" charset="0"/>
                            </a:rPr>
                            <m:t>16</m:t>
                          </m:r>
                        </m:den>
                      </m:f>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𝐻</m:t>
                      </m:r>
                      <m:d>
                        <m:dPr>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𝑖</m:t>
                          </m:r>
                          <m:r>
                            <a:rPr kumimoji="1" lang="en-US" altLang="zh-CN" sz="2400" b="0" i="1" smtClean="0">
                              <a:latin typeface="Cambria Math" panose="02040503050406030204" pitchFamily="18" charset="0"/>
                            </a:rPr>
                            <m:t>−2</m:t>
                          </m:r>
                        </m:e>
                      </m:d>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𝐻</m:t>
                      </m:r>
                      <m:d>
                        <m:dPr>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𝑖</m:t>
                          </m:r>
                          <m:r>
                            <a:rPr kumimoji="1" lang="en-US" altLang="zh-CN" sz="2400" b="0" i="1" smtClean="0">
                              <a:latin typeface="Cambria Math" panose="02040503050406030204" pitchFamily="18" charset="0"/>
                            </a:rPr>
                            <m:t>+2</m:t>
                          </m:r>
                        </m:e>
                      </m:d>
                      <m:r>
                        <a:rPr kumimoji="1" lang="en-US" altLang="zh-CN" sz="2400" b="0" i="1" smtClean="0">
                          <a:latin typeface="Cambria Math" panose="02040503050406030204" pitchFamily="18" charset="0"/>
                        </a:rPr>
                        <m:t>)</m:t>
                      </m:r>
                    </m:oMath>
                  </m:oMathPara>
                </a14:m>
                <a:endParaRPr kumimoji="1" lang="zh-CN" altLang="en-US" sz="2400" dirty="0"/>
              </a:p>
            </p:txBody>
          </p:sp>
        </mc:Choice>
        <mc:Fallback xmlns="">
          <p:sp>
            <p:nvSpPr>
              <p:cNvPr id="5" name="文本框 4">
                <a:extLst>
                  <a:ext uri="{FF2B5EF4-FFF2-40B4-BE49-F238E27FC236}">
                    <a16:creationId xmlns:a16="http://schemas.microsoft.com/office/drawing/2014/main" id="{4DF320DE-A1F6-521A-B3C9-E4A1EA9637BB}"/>
                  </a:ext>
                </a:extLst>
              </p:cNvPr>
              <p:cNvSpPr txBox="1">
                <a:spLocks noRot="1" noChangeAspect="1" noMove="1" noResize="1" noEditPoints="1" noAdjustHandles="1" noChangeArrowheads="1" noChangeShapeType="1" noTextEdit="1"/>
              </p:cNvSpPr>
              <p:nvPr/>
            </p:nvSpPr>
            <p:spPr>
              <a:xfrm>
                <a:off x="1374209" y="2922117"/>
                <a:ext cx="9437648" cy="693844"/>
              </a:xfrm>
              <a:prstGeom prst="rect">
                <a:avLst/>
              </a:prstGeom>
              <a:blipFill>
                <a:blip r:embed="rId8"/>
                <a:stretch>
                  <a:fillRect l="-269" r="-538" b="-14286"/>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0614A411-C30E-1426-4C9F-2C1449863D2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06833" y="3693375"/>
            <a:ext cx="7772400" cy="3028100"/>
          </a:xfrm>
          <a:prstGeom prst="rect">
            <a:avLst/>
          </a:prstGeom>
        </p:spPr>
      </p:pic>
    </p:spTree>
    <p:extLst>
      <p:ext uri="{BB962C8B-B14F-4D97-AF65-F5344CB8AC3E}">
        <p14:creationId xmlns:p14="http://schemas.microsoft.com/office/powerpoint/2010/main" val="39933245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F285A-8809-206E-59E1-9C11CE590A18}"/>
            </a:ext>
          </a:extLst>
        </p:cNvPr>
        <p:cNvGrpSpPr/>
        <p:nvPr/>
      </p:nvGrpSpPr>
      <p:grpSpPr>
        <a:xfrm>
          <a:off x="0" y="0"/>
          <a:ext cx="0" cy="0"/>
          <a:chOff x="0" y="0"/>
          <a:chExt cx="0" cy="0"/>
        </a:xfrm>
      </p:grpSpPr>
      <p:sp>
        <p:nvSpPr>
          <p:cNvPr id="388098" name="Rectangle 2">
            <a:extLst>
              <a:ext uri="{FF2B5EF4-FFF2-40B4-BE49-F238E27FC236}">
                <a16:creationId xmlns:a16="http://schemas.microsoft.com/office/drawing/2014/main" id="{574ED7B4-935F-17E8-AA25-C39BB366F0E0}"/>
              </a:ext>
            </a:extLst>
          </p:cNvPr>
          <p:cNvSpPr>
            <a:spLocks noGrp="1" noChangeArrowheads="1"/>
          </p:cNvSpPr>
          <p:nvPr>
            <p:ph type="title"/>
          </p:nvPr>
        </p:nvSpPr>
        <p:spPr/>
        <p:txBody>
          <a:bodyPr>
            <a:normAutofit/>
          </a:bodyPr>
          <a:lstStyle/>
          <a:p>
            <a:r>
              <a:rPr lang="en-US" altLang="zh-CN" dirty="0"/>
              <a:t>SIFT</a:t>
            </a:r>
            <a:r>
              <a:rPr lang="zh-CN" altLang="en-US" dirty="0"/>
              <a:t>算法</a:t>
            </a:r>
            <a:r>
              <a:rPr lang="en-US" altLang="zh-CN" dirty="0"/>
              <a:t>——</a:t>
            </a:r>
            <a:r>
              <a:rPr lang="zh-CN" altLang="en-US" dirty="0"/>
              <a:t>关键点描述</a:t>
            </a:r>
          </a:p>
        </p:txBody>
      </p:sp>
      <p:sp>
        <p:nvSpPr>
          <p:cNvPr id="13" name="灯片编号占位符 12">
            <a:extLst>
              <a:ext uri="{FF2B5EF4-FFF2-40B4-BE49-F238E27FC236}">
                <a16:creationId xmlns:a16="http://schemas.microsoft.com/office/drawing/2014/main" id="{F9F86A5A-B366-FA27-C6BF-38F6E1CDD15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mc:AlternateContent xmlns:mc="http://schemas.openxmlformats.org/markup-compatibility/2006" xmlns:a14="http://schemas.microsoft.com/office/drawing/2010/main">
        <mc:Choice Requires="a14">
          <p:sp>
            <p:nvSpPr>
              <p:cNvPr id="3" name="TextBox 1">
                <a:extLst>
                  <a:ext uri="{FF2B5EF4-FFF2-40B4-BE49-F238E27FC236}">
                    <a16:creationId xmlns:a16="http://schemas.microsoft.com/office/drawing/2014/main" id="{E54D7B44-172B-74F7-2F6E-01172F5D1A63}"/>
                  </a:ext>
                </a:extLst>
              </p:cNvPr>
              <p:cNvSpPr txBox="1"/>
              <p:nvPr/>
            </p:nvSpPr>
            <p:spPr>
              <a:xfrm>
                <a:off x="488064" y="1038758"/>
                <a:ext cx="11209949" cy="581057"/>
              </a:xfrm>
              <a:prstGeom prst="rect">
                <a:avLst/>
              </a:prstGeom>
              <a:noFill/>
            </p:spPr>
            <p:txBody>
              <a:bodyPr wrap="square" rtlCol="0">
                <a:spAutoFit/>
              </a:bodyPr>
              <a:lstStyle/>
              <a:p>
                <a:pPr>
                  <a:lnSpc>
                    <a:spcPct val="150000"/>
                  </a:lnSpc>
                </a:pPr>
                <a:r>
                  <a:rPr lang="zh-CN" altLang="en-US" sz="2400" b="1" spc="300" dirty="0">
                    <a:solidFill>
                      <a:srgbClr val="004098"/>
                    </a:solidFill>
                    <a:latin typeface="微软雅黑" panose="020B0503020204020204" pitchFamily="34" charset="-122"/>
                    <a:ea typeface="微软雅黑" panose="020B0503020204020204" pitchFamily="34" charset="-122"/>
                  </a:rPr>
                  <a:t>将块状区域划为</a:t>
                </a:r>
                <a14:m>
                  <m:oMath xmlns:m="http://schemas.openxmlformats.org/officeDocument/2006/math">
                    <m:r>
                      <a:rPr lang="en-US" altLang="zh-CN" sz="2400" b="1" i="1" spc="300" smtClean="0">
                        <a:solidFill>
                          <a:srgbClr val="004098"/>
                        </a:solidFill>
                        <a:latin typeface="Cambria Math" panose="02040503050406030204" pitchFamily="18" charset="0"/>
                        <a:ea typeface="微软雅黑" panose="020B0503020204020204" pitchFamily="34" charset="-122"/>
                      </a:rPr>
                      <m:t>𝟒</m:t>
                    </m:r>
                    <m:r>
                      <a:rPr lang="en-US" altLang="zh-CN" sz="2400" b="1" i="1" spc="300" smtClean="0">
                        <a:solidFill>
                          <a:srgbClr val="004098"/>
                        </a:solidFill>
                        <a:latin typeface="Cambria Math" panose="02040503050406030204" pitchFamily="18" charset="0"/>
                        <a:ea typeface="Cambria Math" panose="02040503050406030204" pitchFamily="18" charset="0"/>
                      </a:rPr>
                      <m:t>×</m:t>
                    </m:r>
                    <m:r>
                      <a:rPr lang="en-US" altLang="zh-CN" sz="2400" b="1" i="1" spc="300" smtClean="0">
                        <a:solidFill>
                          <a:srgbClr val="004098"/>
                        </a:solidFill>
                        <a:latin typeface="Cambria Math" panose="02040503050406030204" pitchFamily="18" charset="0"/>
                        <a:ea typeface="Cambria Math" panose="02040503050406030204" pitchFamily="18" charset="0"/>
                      </a:rPr>
                      <m:t>𝟒</m:t>
                    </m:r>
                  </m:oMath>
                </a14:m>
                <a:r>
                  <a:rPr lang="zh-CN" altLang="en-US" sz="2400" b="1" spc="300" dirty="0">
                    <a:solidFill>
                      <a:srgbClr val="004098"/>
                    </a:solidFill>
                    <a:latin typeface="微软雅黑" panose="020B0503020204020204" pitchFamily="34" charset="-122"/>
                    <a:ea typeface="微软雅黑" panose="020B0503020204020204" pitchFamily="34" charset="-122"/>
                  </a:rPr>
                  <a:t>个子区域，在每个子区域内对</a:t>
                </a:r>
                <a:r>
                  <a:rPr lang="en-US" altLang="zh-CN" sz="2400" b="1" spc="300" dirty="0">
                    <a:solidFill>
                      <a:srgbClr val="004098"/>
                    </a:solidFill>
                    <a:latin typeface="微软雅黑" panose="020B0503020204020204" pitchFamily="34" charset="-122"/>
                    <a:ea typeface="微软雅黑" panose="020B0503020204020204" pitchFamily="34" charset="-122"/>
                  </a:rPr>
                  <a:t>8</a:t>
                </a:r>
                <a:r>
                  <a:rPr lang="zh-CN" altLang="en-US" sz="2400" b="1" spc="300" dirty="0">
                    <a:solidFill>
                      <a:srgbClr val="004098"/>
                    </a:solidFill>
                    <a:latin typeface="微软雅黑" panose="020B0503020204020204" pitchFamily="34" charset="-122"/>
                    <a:ea typeface="微软雅黑" panose="020B0503020204020204" pitchFamily="34" charset="-122"/>
                  </a:rPr>
                  <a:t>个方向做直方图统计</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Choice>
        <mc:Fallback xmlns="">
          <p:sp>
            <p:nvSpPr>
              <p:cNvPr id="3" name="TextBox 1">
                <a:extLst>
                  <a:ext uri="{FF2B5EF4-FFF2-40B4-BE49-F238E27FC236}">
                    <a16:creationId xmlns:a16="http://schemas.microsoft.com/office/drawing/2014/main" id="{E54D7B44-172B-74F7-2F6E-01172F5D1A63}"/>
                  </a:ext>
                </a:extLst>
              </p:cNvPr>
              <p:cNvSpPr txBox="1">
                <a:spLocks noRot="1" noChangeAspect="1" noMove="1" noResize="1" noEditPoints="1" noAdjustHandles="1" noChangeArrowheads="1" noChangeShapeType="1" noTextEdit="1"/>
              </p:cNvSpPr>
              <p:nvPr/>
            </p:nvSpPr>
            <p:spPr>
              <a:xfrm>
                <a:off x="488064" y="1038758"/>
                <a:ext cx="11209949" cy="581057"/>
              </a:xfrm>
              <a:prstGeom prst="rect">
                <a:avLst/>
              </a:prstGeom>
              <a:blipFill>
                <a:blip r:embed="rId5"/>
                <a:stretch>
                  <a:fillRect l="-905" b="-23404"/>
                </a:stretch>
              </a:blipFill>
            </p:spPr>
            <p:txBody>
              <a:bodyPr/>
              <a:lstStyle/>
              <a:p>
                <a:r>
                  <a:rPr lang="zh-CN" altLang="en-US">
                    <a:noFill/>
                  </a:rPr>
                  <a:t> </a:t>
                </a:r>
              </a:p>
            </p:txBody>
          </p:sp>
        </mc:Fallback>
      </mc:AlternateContent>
      <p:sp>
        <p:nvSpPr>
          <p:cNvPr id="8" name="TextBox 1">
            <a:extLst>
              <a:ext uri="{FF2B5EF4-FFF2-40B4-BE49-F238E27FC236}">
                <a16:creationId xmlns:a16="http://schemas.microsoft.com/office/drawing/2014/main" id="{70E198DE-7EE1-B186-C6E0-889CC118D996}"/>
              </a:ext>
            </a:extLst>
          </p:cNvPr>
          <p:cNvSpPr txBox="1"/>
          <p:nvPr/>
        </p:nvSpPr>
        <p:spPr>
          <a:xfrm>
            <a:off x="488064" y="5403858"/>
            <a:ext cx="11209949" cy="1135054"/>
          </a:xfrm>
          <a:prstGeom prst="rect">
            <a:avLst/>
          </a:prstGeom>
          <a:noFill/>
        </p:spPr>
        <p:txBody>
          <a:bodyPr wrap="square" rtlCol="0">
            <a:spAutoFit/>
          </a:bodyPr>
          <a:lstStyle/>
          <a:p>
            <a:pPr>
              <a:lnSpc>
                <a:spcPct val="150000"/>
              </a:lnSpc>
            </a:pPr>
            <a:r>
              <a:rPr lang="zh-CN" altLang="en-US" sz="2400" b="1" spc="300" dirty="0">
                <a:solidFill>
                  <a:srgbClr val="004098"/>
                </a:solidFill>
                <a:latin typeface="微软雅黑" panose="020B0503020204020204" pitchFamily="34" charset="-122"/>
                <a:ea typeface="微软雅黑" panose="020B0503020204020204" pitchFamily="34" charset="-122"/>
              </a:rPr>
              <a:t>每个子区域可以用长度为</a:t>
            </a:r>
            <a:r>
              <a:rPr lang="en-US" altLang="zh-CN" sz="2400" b="1" spc="300" dirty="0">
                <a:solidFill>
                  <a:srgbClr val="004098"/>
                </a:solidFill>
                <a:latin typeface="微软雅黑" panose="020B0503020204020204" pitchFamily="34" charset="-122"/>
                <a:ea typeface="微软雅黑" panose="020B0503020204020204" pitchFamily="34" charset="-122"/>
              </a:rPr>
              <a:t>8</a:t>
            </a:r>
            <a:r>
              <a:rPr lang="zh-CN" altLang="en-US" sz="2400" b="1" spc="300" dirty="0">
                <a:solidFill>
                  <a:srgbClr val="004098"/>
                </a:solidFill>
                <a:latin typeface="微软雅黑" panose="020B0503020204020204" pitchFamily="34" charset="-122"/>
                <a:ea typeface="微软雅黑" panose="020B0503020204020204" pitchFamily="34" charset="-122"/>
              </a:rPr>
              <a:t>的直方图向量表示，</a:t>
            </a:r>
            <a:r>
              <a:rPr lang="en-US" altLang="zh-CN" sz="2400" b="1" spc="300" dirty="0">
                <a:solidFill>
                  <a:srgbClr val="004098"/>
                </a:solidFill>
                <a:latin typeface="微软雅黑" panose="020B0503020204020204" pitchFamily="34" charset="-122"/>
                <a:ea typeface="微软雅黑" panose="020B0503020204020204" pitchFamily="34" charset="-122"/>
              </a:rPr>
              <a:t>16</a:t>
            </a:r>
            <a:r>
              <a:rPr lang="zh-CN" altLang="en-US" sz="2400" b="1" spc="300" dirty="0">
                <a:solidFill>
                  <a:srgbClr val="004098"/>
                </a:solidFill>
                <a:latin typeface="微软雅黑" panose="020B0503020204020204" pitchFamily="34" charset="-122"/>
                <a:ea typeface="微软雅黑" panose="020B0503020204020204" pitchFamily="34" charset="-122"/>
              </a:rPr>
              <a:t>个子区域的向量构成</a:t>
            </a:r>
            <a:r>
              <a:rPr lang="en-US" altLang="zh-CN" sz="2400" b="1" spc="300" dirty="0">
                <a:solidFill>
                  <a:srgbClr val="004098"/>
                </a:solidFill>
                <a:latin typeface="微软雅黑" panose="020B0503020204020204" pitchFamily="34" charset="-122"/>
                <a:ea typeface="微软雅黑" panose="020B0503020204020204" pitchFamily="34" charset="-122"/>
              </a:rPr>
              <a:t>128</a:t>
            </a:r>
            <a:r>
              <a:rPr lang="zh-CN" altLang="en-US" sz="2400" b="1" spc="300" dirty="0">
                <a:solidFill>
                  <a:srgbClr val="004098"/>
                </a:solidFill>
                <a:latin typeface="微软雅黑" panose="020B0503020204020204" pitchFamily="34" charset="-122"/>
                <a:ea typeface="微软雅黑" panose="020B0503020204020204" pitchFamily="34" charset="-122"/>
              </a:rPr>
              <a:t>维的向量即为该关键点的描述符，称为</a:t>
            </a:r>
            <a:r>
              <a:rPr lang="en-US" altLang="zh-CN" sz="2400" b="1" spc="300" dirty="0">
                <a:solidFill>
                  <a:srgbClr val="C00000"/>
                </a:solidFill>
                <a:latin typeface="微软雅黑" panose="020B0503020204020204" pitchFamily="34" charset="-122"/>
                <a:ea typeface="微软雅黑" panose="020B0503020204020204" pitchFamily="34" charset="-122"/>
              </a:rPr>
              <a:t>SIFT</a:t>
            </a:r>
            <a:r>
              <a:rPr lang="zh-CN" altLang="en-US" sz="2400" b="1" spc="300" dirty="0">
                <a:solidFill>
                  <a:srgbClr val="C00000"/>
                </a:solidFill>
                <a:latin typeface="微软雅黑" panose="020B0503020204020204" pitchFamily="34" charset="-122"/>
                <a:ea typeface="微软雅黑" panose="020B0503020204020204" pitchFamily="34" charset="-122"/>
              </a:rPr>
              <a:t>特征向量</a:t>
            </a:r>
            <a:endParaRPr lang="en-US" altLang="zh-CN" sz="2400" b="1" spc="300" dirty="0">
              <a:solidFill>
                <a:srgbClr val="C00000"/>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551D38D1-B24C-FE4D-688C-623D3A585E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58682" y="1552788"/>
            <a:ext cx="6068711" cy="3918098"/>
          </a:xfrm>
          <a:prstGeom prst="rect">
            <a:avLst/>
          </a:prstGeom>
        </p:spPr>
      </p:pic>
    </p:spTree>
    <p:extLst>
      <p:ext uri="{BB962C8B-B14F-4D97-AF65-F5344CB8AC3E}">
        <p14:creationId xmlns:p14="http://schemas.microsoft.com/office/powerpoint/2010/main" val="2306945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28CD7-AAD9-DDFF-462A-87D11F7BF3A0}"/>
            </a:ext>
          </a:extLst>
        </p:cNvPr>
        <p:cNvGrpSpPr/>
        <p:nvPr/>
      </p:nvGrpSpPr>
      <p:grpSpPr>
        <a:xfrm>
          <a:off x="0" y="0"/>
          <a:ext cx="0" cy="0"/>
          <a:chOff x="0" y="0"/>
          <a:chExt cx="0" cy="0"/>
        </a:xfrm>
      </p:grpSpPr>
      <p:sp>
        <p:nvSpPr>
          <p:cNvPr id="388098" name="Rectangle 2">
            <a:extLst>
              <a:ext uri="{FF2B5EF4-FFF2-40B4-BE49-F238E27FC236}">
                <a16:creationId xmlns:a16="http://schemas.microsoft.com/office/drawing/2014/main" id="{BA60571D-394B-F579-1ACB-F0DA00F269EF}"/>
              </a:ext>
            </a:extLst>
          </p:cNvPr>
          <p:cNvSpPr>
            <a:spLocks noGrp="1" noChangeArrowheads="1"/>
          </p:cNvSpPr>
          <p:nvPr>
            <p:ph type="title"/>
          </p:nvPr>
        </p:nvSpPr>
        <p:spPr/>
        <p:txBody>
          <a:bodyPr>
            <a:normAutofit/>
          </a:bodyPr>
          <a:lstStyle/>
          <a:p>
            <a:r>
              <a:rPr lang="en-US" altLang="zh-CN" dirty="0"/>
              <a:t>SIFT</a:t>
            </a:r>
            <a:r>
              <a:rPr lang="zh-CN" altLang="en-US" dirty="0"/>
              <a:t>算法</a:t>
            </a:r>
            <a:r>
              <a:rPr lang="en-US" altLang="zh-CN" dirty="0"/>
              <a:t>——</a:t>
            </a:r>
            <a:r>
              <a:rPr lang="zh-CN" altLang="en-US" dirty="0"/>
              <a:t>关键点描述</a:t>
            </a:r>
          </a:p>
        </p:txBody>
      </p:sp>
      <p:sp>
        <p:nvSpPr>
          <p:cNvPr id="13" name="灯片编号占位符 12">
            <a:extLst>
              <a:ext uri="{FF2B5EF4-FFF2-40B4-BE49-F238E27FC236}">
                <a16:creationId xmlns:a16="http://schemas.microsoft.com/office/drawing/2014/main" id="{C3CC3F8B-29F7-ADFE-7532-4E1C321D391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2" name="TextBox 1">
            <a:extLst>
              <a:ext uri="{FF2B5EF4-FFF2-40B4-BE49-F238E27FC236}">
                <a16:creationId xmlns:a16="http://schemas.microsoft.com/office/drawing/2014/main" id="{91F46CDA-C6F7-C25F-F397-EAB5B5505D9C}"/>
              </a:ext>
            </a:extLst>
          </p:cNvPr>
          <p:cNvSpPr txBox="1"/>
          <p:nvPr/>
        </p:nvSpPr>
        <p:spPr>
          <a:xfrm>
            <a:off x="488064" y="1038758"/>
            <a:ext cx="11209949" cy="581057"/>
          </a:xfrm>
          <a:prstGeom prst="rect">
            <a:avLst/>
          </a:prstGeom>
          <a:noFill/>
        </p:spPr>
        <p:txBody>
          <a:bodyPr wrap="square" rtlCol="0">
            <a:spAutoFit/>
          </a:bodyPr>
          <a:lstStyle/>
          <a:p>
            <a:pPr>
              <a:lnSpc>
                <a:spcPct val="150000"/>
              </a:lnSpc>
            </a:pPr>
            <a:r>
              <a:rPr lang="zh-CN" altLang="en-US" sz="2400" b="1" spc="300" dirty="0">
                <a:solidFill>
                  <a:srgbClr val="004098"/>
                </a:solidFill>
                <a:latin typeface="微软雅黑" panose="020B0503020204020204" pitchFamily="34" charset="-122"/>
                <a:ea typeface="微软雅黑" panose="020B0503020204020204" pitchFamily="34" charset="-122"/>
              </a:rPr>
              <a:t>将</a:t>
            </a:r>
            <a:r>
              <a:rPr lang="en-US" altLang="zh-CN" sz="2400" b="1" spc="300" dirty="0">
                <a:solidFill>
                  <a:srgbClr val="004098"/>
                </a:solidFill>
                <a:latin typeface="微软雅黑" panose="020B0503020204020204" pitchFamily="34" charset="-122"/>
                <a:ea typeface="微软雅黑" panose="020B0503020204020204" pitchFamily="34" charset="-122"/>
              </a:rPr>
              <a:t>SIFT</a:t>
            </a:r>
            <a:r>
              <a:rPr lang="zh-CN" altLang="en-US" sz="2400" b="1" spc="300" dirty="0">
                <a:solidFill>
                  <a:srgbClr val="004098"/>
                </a:solidFill>
                <a:latin typeface="微软雅黑" panose="020B0503020204020204" pitchFamily="34" charset="-122"/>
                <a:ea typeface="微软雅黑" panose="020B0503020204020204" pitchFamily="34" charset="-122"/>
              </a:rPr>
              <a:t>特征向量旋转到关键点的主方向上</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3A5687B2-98A8-94B1-4D1D-401E7E9A6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6838" y="2267754"/>
            <a:ext cx="7772400" cy="3078677"/>
          </a:xfrm>
          <a:prstGeom prst="rect">
            <a:avLst/>
          </a:prstGeom>
        </p:spPr>
      </p:pic>
    </p:spTree>
    <p:extLst>
      <p:ext uri="{BB962C8B-B14F-4D97-AF65-F5344CB8AC3E}">
        <p14:creationId xmlns:p14="http://schemas.microsoft.com/office/powerpoint/2010/main" val="16445097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18E78-AB15-5BDA-188D-04C15104893B}"/>
            </a:ext>
          </a:extLst>
        </p:cNvPr>
        <p:cNvGrpSpPr/>
        <p:nvPr/>
      </p:nvGrpSpPr>
      <p:grpSpPr>
        <a:xfrm>
          <a:off x="0" y="0"/>
          <a:ext cx="0" cy="0"/>
          <a:chOff x="0" y="0"/>
          <a:chExt cx="0" cy="0"/>
        </a:xfrm>
      </p:grpSpPr>
      <p:sp>
        <p:nvSpPr>
          <p:cNvPr id="388098" name="Rectangle 2">
            <a:extLst>
              <a:ext uri="{FF2B5EF4-FFF2-40B4-BE49-F238E27FC236}">
                <a16:creationId xmlns:a16="http://schemas.microsoft.com/office/drawing/2014/main" id="{AC55C737-DA34-1C86-6D58-03630DBF071F}"/>
              </a:ext>
            </a:extLst>
          </p:cNvPr>
          <p:cNvSpPr>
            <a:spLocks noGrp="1" noChangeArrowheads="1"/>
          </p:cNvSpPr>
          <p:nvPr>
            <p:ph type="title"/>
          </p:nvPr>
        </p:nvSpPr>
        <p:spPr/>
        <p:txBody>
          <a:bodyPr>
            <a:normAutofit/>
          </a:bodyPr>
          <a:lstStyle/>
          <a:p>
            <a:r>
              <a:rPr lang="en-US" altLang="zh-CN" dirty="0"/>
              <a:t>SIFT</a:t>
            </a:r>
            <a:r>
              <a:rPr lang="zh-CN" altLang="en-US" dirty="0"/>
              <a:t>算法</a:t>
            </a:r>
            <a:r>
              <a:rPr lang="en-US" altLang="zh-CN" dirty="0"/>
              <a:t>——</a:t>
            </a:r>
            <a:r>
              <a:rPr lang="zh-CN" altLang="en-US" dirty="0"/>
              <a:t>算法效果</a:t>
            </a:r>
          </a:p>
        </p:txBody>
      </p:sp>
      <p:sp>
        <p:nvSpPr>
          <p:cNvPr id="13" name="灯片编号占位符 12">
            <a:extLst>
              <a:ext uri="{FF2B5EF4-FFF2-40B4-BE49-F238E27FC236}">
                <a16:creationId xmlns:a16="http://schemas.microsoft.com/office/drawing/2014/main" id="{BAA8AF6B-0CB7-91AC-6FC6-7C2428F52B22}"/>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2" name="TextBox 1">
            <a:extLst>
              <a:ext uri="{FF2B5EF4-FFF2-40B4-BE49-F238E27FC236}">
                <a16:creationId xmlns:a16="http://schemas.microsoft.com/office/drawing/2014/main" id="{8F9F1BEF-6E33-32C4-1AE1-91F409C4B375}"/>
              </a:ext>
            </a:extLst>
          </p:cNvPr>
          <p:cNvSpPr txBox="1"/>
          <p:nvPr/>
        </p:nvSpPr>
        <p:spPr>
          <a:xfrm>
            <a:off x="488064" y="1038758"/>
            <a:ext cx="11209949" cy="581057"/>
          </a:xfrm>
          <a:prstGeom prst="rect">
            <a:avLst/>
          </a:prstGeom>
          <a:noFill/>
        </p:spPr>
        <p:txBody>
          <a:bodyPr wrap="square" rtlCol="0">
            <a:spAutoFit/>
          </a:bodyPr>
          <a:lstStyle/>
          <a:p>
            <a:pPr>
              <a:lnSpc>
                <a:spcPct val="150000"/>
              </a:lnSpc>
            </a:pPr>
            <a:r>
              <a:rPr lang="zh-CN" altLang="en-US" sz="2400" b="1" spc="300" dirty="0">
                <a:solidFill>
                  <a:srgbClr val="004098"/>
                </a:solidFill>
                <a:latin typeface="微软雅黑" panose="020B0503020204020204" pitchFamily="34" charset="-122"/>
                <a:ea typeface="微软雅黑" panose="020B0503020204020204" pitchFamily="34" charset="-122"/>
              </a:rPr>
              <a:t>对两副图像，分别检测每张图像的</a:t>
            </a:r>
            <a:r>
              <a:rPr lang="en-US" altLang="zh-CN" sz="2400" b="1" spc="300" dirty="0">
                <a:solidFill>
                  <a:srgbClr val="004098"/>
                </a:solidFill>
                <a:latin typeface="微软雅黑" panose="020B0503020204020204" pitchFamily="34" charset="-122"/>
                <a:ea typeface="微软雅黑" panose="020B0503020204020204" pitchFamily="34" charset="-122"/>
              </a:rPr>
              <a:t>SIFT</a:t>
            </a:r>
            <a:r>
              <a:rPr lang="zh-CN" altLang="en-US" sz="2400" b="1" spc="300" dirty="0">
                <a:solidFill>
                  <a:srgbClr val="004098"/>
                </a:solidFill>
                <a:latin typeface="微软雅黑" panose="020B0503020204020204" pitchFamily="34" charset="-122"/>
                <a:ea typeface="微软雅黑" panose="020B0503020204020204" pitchFamily="34" charset="-122"/>
              </a:rPr>
              <a:t>关键点</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98962784-39F0-2C6A-EF83-EE4DEC80A2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797" y="2105939"/>
            <a:ext cx="4631879" cy="3373613"/>
          </a:xfrm>
          <a:prstGeom prst="rect">
            <a:avLst/>
          </a:prstGeom>
        </p:spPr>
      </p:pic>
      <p:pic>
        <p:nvPicPr>
          <p:cNvPr id="7" name="图片 6">
            <a:extLst>
              <a:ext uri="{FF2B5EF4-FFF2-40B4-BE49-F238E27FC236}">
                <a16:creationId xmlns:a16="http://schemas.microsoft.com/office/drawing/2014/main" id="{F5A7860B-DBD2-A690-27E1-D77BC21F05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0313" y="2100983"/>
            <a:ext cx="4540572" cy="3376091"/>
          </a:xfrm>
          <a:prstGeom prst="rect">
            <a:avLst/>
          </a:prstGeom>
        </p:spPr>
      </p:pic>
    </p:spTree>
    <p:extLst>
      <p:ext uri="{BB962C8B-B14F-4D97-AF65-F5344CB8AC3E}">
        <p14:creationId xmlns:p14="http://schemas.microsoft.com/office/powerpoint/2010/main" val="35314521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C4C13-3005-512D-83B4-346F282EFEC3}"/>
            </a:ext>
          </a:extLst>
        </p:cNvPr>
        <p:cNvGrpSpPr/>
        <p:nvPr/>
      </p:nvGrpSpPr>
      <p:grpSpPr>
        <a:xfrm>
          <a:off x="0" y="0"/>
          <a:ext cx="0" cy="0"/>
          <a:chOff x="0" y="0"/>
          <a:chExt cx="0" cy="0"/>
        </a:xfrm>
      </p:grpSpPr>
      <p:sp>
        <p:nvSpPr>
          <p:cNvPr id="388098" name="Rectangle 2">
            <a:extLst>
              <a:ext uri="{FF2B5EF4-FFF2-40B4-BE49-F238E27FC236}">
                <a16:creationId xmlns:a16="http://schemas.microsoft.com/office/drawing/2014/main" id="{F79ED01F-8428-2022-CBBC-99DCC09B84AF}"/>
              </a:ext>
            </a:extLst>
          </p:cNvPr>
          <p:cNvSpPr>
            <a:spLocks noGrp="1" noChangeArrowheads="1"/>
          </p:cNvSpPr>
          <p:nvPr>
            <p:ph type="title"/>
          </p:nvPr>
        </p:nvSpPr>
        <p:spPr/>
        <p:txBody>
          <a:bodyPr>
            <a:normAutofit/>
          </a:bodyPr>
          <a:lstStyle/>
          <a:p>
            <a:r>
              <a:rPr lang="en-US" altLang="zh-CN" dirty="0"/>
              <a:t>SIFT</a:t>
            </a:r>
            <a:r>
              <a:rPr lang="zh-CN" altLang="en-US" dirty="0"/>
              <a:t>算法</a:t>
            </a:r>
            <a:r>
              <a:rPr lang="en-US" altLang="zh-CN" dirty="0"/>
              <a:t>——</a:t>
            </a:r>
            <a:r>
              <a:rPr lang="zh-CN" altLang="en-US" dirty="0"/>
              <a:t>算法效果</a:t>
            </a:r>
          </a:p>
        </p:txBody>
      </p:sp>
      <p:sp>
        <p:nvSpPr>
          <p:cNvPr id="13" name="灯片编号占位符 12">
            <a:extLst>
              <a:ext uri="{FF2B5EF4-FFF2-40B4-BE49-F238E27FC236}">
                <a16:creationId xmlns:a16="http://schemas.microsoft.com/office/drawing/2014/main" id="{0A69A948-B442-8A30-5A6E-0A04ED6F098A}"/>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2" name="TextBox 1">
            <a:extLst>
              <a:ext uri="{FF2B5EF4-FFF2-40B4-BE49-F238E27FC236}">
                <a16:creationId xmlns:a16="http://schemas.microsoft.com/office/drawing/2014/main" id="{B71D9C71-97BF-26FC-8ED2-637D2598F5FA}"/>
              </a:ext>
            </a:extLst>
          </p:cNvPr>
          <p:cNvSpPr txBox="1"/>
          <p:nvPr/>
        </p:nvSpPr>
        <p:spPr>
          <a:xfrm>
            <a:off x="488064" y="1038758"/>
            <a:ext cx="11209949" cy="1048172"/>
          </a:xfrm>
          <a:prstGeom prst="rect">
            <a:avLst/>
          </a:prstGeom>
          <a:noFill/>
        </p:spPr>
        <p:txBody>
          <a:bodyPr wrap="square" rtlCol="0">
            <a:spAutoFit/>
          </a:bodyPr>
          <a:lstStyle/>
          <a:p>
            <a:pPr>
              <a:lnSpc>
                <a:spcPct val="150000"/>
              </a:lnSpc>
            </a:pPr>
            <a:r>
              <a:rPr lang="zh-CN" altLang="en-US" sz="2200" b="1" spc="300" dirty="0">
                <a:solidFill>
                  <a:srgbClr val="004098"/>
                </a:solidFill>
                <a:latin typeface="微软雅黑" panose="020B0503020204020204" pitchFamily="34" charset="-122"/>
                <a:ea typeface="微软雅黑" panose="020B0503020204020204" pitchFamily="34" charset="-122"/>
              </a:rPr>
              <a:t>遍历计算一幅图像的关键点与另一幅图像所有关键点的描述符的欧氏距离，如果</a:t>
            </a:r>
            <a:r>
              <a:rPr lang="zh-CN" altLang="en-US" sz="2200" b="1" spc="300" dirty="0">
                <a:solidFill>
                  <a:srgbClr val="C00000"/>
                </a:solidFill>
                <a:latin typeface="微软雅黑" panose="020B0503020204020204" pitchFamily="34" charset="-122"/>
                <a:ea typeface="微软雅黑" panose="020B0503020204020204" pitchFamily="34" charset="-122"/>
              </a:rPr>
              <a:t>最近关键点对</a:t>
            </a:r>
            <a:r>
              <a:rPr lang="zh-CN" altLang="en-US" sz="2200" b="1" spc="300" dirty="0">
                <a:solidFill>
                  <a:srgbClr val="004098"/>
                </a:solidFill>
                <a:latin typeface="微软雅黑" panose="020B0503020204020204" pitchFamily="34" charset="-122"/>
                <a:ea typeface="微软雅黑" panose="020B0503020204020204" pitchFamily="34" charset="-122"/>
              </a:rPr>
              <a:t>与</a:t>
            </a:r>
            <a:r>
              <a:rPr lang="zh-CN" altLang="en-US" sz="2200" b="1" spc="300" dirty="0">
                <a:solidFill>
                  <a:srgbClr val="C00000"/>
                </a:solidFill>
                <a:latin typeface="微软雅黑" panose="020B0503020204020204" pitchFamily="34" charset="-122"/>
                <a:ea typeface="微软雅黑" panose="020B0503020204020204" pitchFamily="34" charset="-122"/>
              </a:rPr>
              <a:t>第二近关键点对</a:t>
            </a:r>
            <a:r>
              <a:rPr lang="zh-CN" altLang="en-US" sz="2200" b="1" spc="300" dirty="0">
                <a:solidFill>
                  <a:srgbClr val="004098"/>
                </a:solidFill>
                <a:latin typeface="微软雅黑" panose="020B0503020204020204" pitchFamily="34" charset="-122"/>
                <a:ea typeface="微软雅黑" panose="020B0503020204020204" pitchFamily="34" charset="-122"/>
              </a:rPr>
              <a:t>的</a:t>
            </a:r>
            <a:r>
              <a:rPr lang="zh-CN" altLang="en-US" sz="2200" b="1" spc="300" dirty="0">
                <a:solidFill>
                  <a:srgbClr val="C00000"/>
                </a:solidFill>
                <a:latin typeface="微软雅黑" panose="020B0503020204020204" pitchFamily="34" charset="-122"/>
                <a:ea typeface="微软雅黑" panose="020B0503020204020204" pitchFamily="34" charset="-122"/>
              </a:rPr>
              <a:t>距离比</a:t>
            </a:r>
            <a:r>
              <a:rPr lang="zh-CN" altLang="en-US" sz="2200" b="1" spc="300" dirty="0">
                <a:solidFill>
                  <a:srgbClr val="004098"/>
                </a:solidFill>
                <a:latin typeface="微软雅黑" panose="020B0503020204020204" pitchFamily="34" charset="-122"/>
                <a:ea typeface="微软雅黑" panose="020B0503020204020204" pitchFamily="34" charset="-122"/>
              </a:rPr>
              <a:t>小于阈值，便认为该关键点对匹配</a:t>
            </a:r>
            <a:endParaRPr lang="en-US" altLang="zh-CN" sz="2200" b="1" spc="300" dirty="0">
              <a:solidFill>
                <a:srgbClr val="004098"/>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44652E7F-7DCA-5A6D-8A88-170907D606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310" y="2625480"/>
            <a:ext cx="9116353" cy="3403203"/>
          </a:xfrm>
          <a:prstGeom prst="rect">
            <a:avLst/>
          </a:prstGeom>
        </p:spPr>
      </p:pic>
    </p:spTree>
    <p:extLst>
      <p:ext uri="{BB962C8B-B14F-4D97-AF65-F5344CB8AC3E}">
        <p14:creationId xmlns:p14="http://schemas.microsoft.com/office/powerpoint/2010/main" val="17776468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normAutofit/>
          </a:bodyPr>
          <a:lstStyle/>
          <a:p>
            <a:r>
              <a:rPr lang="zh-CN" altLang="en-US" dirty="0"/>
              <a:t>块状区域检测与尺度空间</a:t>
            </a:r>
          </a:p>
        </p:txBody>
      </p:sp>
      <p:sp>
        <p:nvSpPr>
          <p:cNvPr id="13" name="灯片编号占位符 1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6" name="TextBox 5">
            <a:extLst>
              <a:ext uri="{FF2B5EF4-FFF2-40B4-BE49-F238E27FC236}">
                <a16:creationId xmlns:a16="http://schemas.microsoft.com/office/drawing/2014/main" id="{B38BD0F4-2433-9FD3-6C1C-3D886E6912C4}"/>
              </a:ext>
            </a:extLst>
          </p:cNvPr>
          <p:cNvSpPr txBox="1"/>
          <p:nvPr/>
        </p:nvSpPr>
        <p:spPr>
          <a:xfrm>
            <a:off x="-1628013" y="1614184"/>
            <a:ext cx="10578842" cy="523220"/>
          </a:xfrm>
          <a:prstGeom prst="rect">
            <a:avLst/>
          </a:prstGeom>
          <a:noFill/>
        </p:spPr>
        <p:txBody>
          <a:bodyPr wrap="square" rtlCol="0">
            <a:spAutoFit/>
          </a:bodyPr>
          <a:lstStyle/>
          <a:p>
            <a:pPr algn="ctr"/>
            <a:r>
              <a:rPr lang="zh-CN" altLang="en-US" sz="2800" b="1" spc="300" dirty="0">
                <a:solidFill>
                  <a:srgbClr val="004098"/>
                </a:solidFill>
                <a:latin typeface="微软雅黑" panose="020B0503020204020204" pitchFamily="34" charset="-122"/>
                <a:ea typeface="微软雅黑" panose="020B0503020204020204" pitchFamily="34" charset="-122"/>
              </a:rPr>
              <a:t>如何进行图像匹配？</a:t>
            </a:r>
          </a:p>
        </p:txBody>
      </p:sp>
      <p:pic>
        <p:nvPicPr>
          <p:cNvPr id="4" name="图片 3">
            <a:extLst>
              <a:ext uri="{FF2B5EF4-FFF2-40B4-BE49-F238E27FC236}">
                <a16:creationId xmlns:a16="http://schemas.microsoft.com/office/drawing/2014/main" id="{51C30AC1-D65A-629A-88AD-28E8F2C373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5282" y="1454480"/>
            <a:ext cx="5054600" cy="4495800"/>
          </a:xfrm>
          <a:prstGeom prst="rect">
            <a:avLst/>
          </a:prstGeom>
        </p:spPr>
      </p:pic>
      <p:sp>
        <p:nvSpPr>
          <p:cNvPr id="5" name="TextBox 5">
            <a:extLst>
              <a:ext uri="{FF2B5EF4-FFF2-40B4-BE49-F238E27FC236}">
                <a16:creationId xmlns:a16="http://schemas.microsoft.com/office/drawing/2014/main" id="{18C5CC1C-BEDD-B344-17DE-F1F02BF8F419}"/>
              </a:ext>
            </a:extLst>
          </p:cNvPr>
          <p:cNvSpPr txBox="1"/>
          <p:nvPr/>
        </p:nvSpPr>
        <p:spPr>
          <a:xfrm>
            <a:off x="340381" y="2987231"/>
            <a:ext cx="6131433" cy="1169551"/>
          </a:xfrm>
          <a:prstGeom prst="rect">
            <a:avLst/>
          </a:prstGeom>
          <a:noFill/>
        </p:spPr>
        <p:txBody>
          <a:bodyPr wrap="square" rtlCol="0">
            <a:spAutoFit/>
          </a:bodyPr>
          <a:lstStyle/>
          <a:p>
            <a:pPr algn="ctr">
              <a:lnSpc>
                <a:spcPct val="150000"/>
              </a:lnSpc>
            </a:pPr>
            <a:r>
              <a:rPr lang="zh-CN" altLang="en-US" sz="2800" b="1" spc="300" dirty="0">
                <a:solidFill>
                  <a:srgbClr val="004098"/>
                </a:solidFill>
                <a:latin typeface="微软雅黑" panose="020B0503020204020204" pitchFamily="34" charset="-122"/>
                <a:ea typeface="微软雅黑" panose="020B0503020204020204" pitchFamily="34" charset="-122"/>
              </a:rPr>
              <a:t>待匹配的图像有旋转和尺度的变化</a:t>
            </a:r>
            <a:endParaRPr lang="en-US" altLang="zh-CN" sz="2800" b="1" spc="300" dirty="0">
              <a:solidFill>
                <a:srgbClr val="004098"/>
              </a:solidFill>
              <a:latin typeface="微软雅黑" panose="020B0503020204020204" pitchFamily="34" charset="-122"/>
              <a:ea typeface="微软雅黑" panose="020B0503020204020204" pitchFamily="34" charset="-122"/>
            </a:endParaRPr>
          </a:p>
          <a:p>
            <a:pPr algn="ctr"/>
            <a:r>
              <a:rPr lang="zh-CN" altLang="en-US" sz="2800" b="1" spc="300" dirty="0">
                <a:solidFill>
                  <a:srgbClr val="004098"/>
                </a:solidFill>
                <a:latin typeface="微软雅黑" panose="020B0503020204020204" pitchFamily="34" charset="-122"/>
                <a:ea typeface="微软雅黑" panose="020B0503020204020204" pitchFamily="34" charset="-122"/>
              </a:rPr>
              <a:t>而角点对于尺度变换会改变</a:t>
            </a:r>
          </a:p>
        </p:txBody>
      </p:sp>
      <p:sp>
        <p:nvSpPr>
          <p:cNvPr id="7" name="TextBox 5">
            <a:extLst>
              <a:ext uri="{FF2B5EF4-FFF2-40B4-BE49-F238E27FC236}">
                <a16:creationId xmlns:a16="http://schemas.microsoft.com/office/drawing/2014/main" id="{F9E692F9-33EE-1860-04BD-4B8EE4FEC84E}"/>
              </a:ext>
            </a:extLst>
          </p:cNvPr>
          <p:cNvSpPr txBox="1"/>
          <p:nvPr/>
        </p:nvSpPr>
        <p:spPr>
          <a:xfrm>
            <a:off x="340381" y="4736257"/>
            <a:ext cx="6131433" cy="662489"/>
          </a:xfrm>
          <a:prstGeom prst="rect">
            <a:avLst/>
          </a:prstGeom>
          <a:noFill/>
        </p:spPr>
        <p:txBody>
          <a:bodyPr wrap="square" rtlCol="0">
            <a:spAutoFit/>
          </a:bodyPr>
          <a:lstStyle/>
          <a:p>
            <a:pPr algn="ctr">
              <a:lnSpc>
                <a:spcPct val="150000"/>
              </a:lnSpc>
            </a:pPr>
            <a:r>
              <a:rPr lang="zh-CN" altLang="en-US" sz="2800" b="1" spc="300" dirty="0">
                <a:solidFill>
                  <a:srgbClr val="004098"/>
                </a:solidFill>
                <a:latin typeface="微软雅黑" panose="020B0503020204020204" pitchFamily="34" charset="-122"/>
                <a:ea typeface="微软雅黑" panose="020B0503020204020204" pitchFamily="34" charset="-122"/>
              </a:rPr>
              <a:t>需要寻找一种新的</a:t>
            </a:r>
            <a:r>
              <a:rPr lang="zh-CN" altLang="en-US" sz="2800" b="1" spc="300" dirty="0">
                <a:solidFill>
                  <a:srgbClr val="C00000"/>
                </a:solidFill>
                <a:latin typeface="微软雅黑" panose="020B0503020204020204" pitchFamily="34" charset="-122"/>
                <a:ea typeface="微软雅黑" panose="020B0503020204020204" pitchFamily="34" charset="-122"/>
              </a:rPr>
              <a:t>关键点</a:t>
            </a:r>
          </a:p>
        </p:txBody>
      </p:sp>
    </p:spTree>
    <p:extLst>
      <p:ext uri="{BB962C8B-B14F-4D97-AF65-F5344CB8AC3E}">
        <p14:creationId xmlns:p14="http://schemas.microsoft.com/office/powerpoint/2010/main" val="2343181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91320-B7D8-8885-E77E-0E8AEF7CDF95}"/>
            </a:ext>
          </a:extLst>
        </p:cNvPr>
        <p:cNvGrpSpPr/>
        <p:nvPr/>
      </p:nvGrpSpPr>
      <p:grpSpPr>
        <a:xfrm>
          <a:off x="0" y="0"/>
          <a:ext cx="0" cy="0"/>
          <a:chOff x="0" y="0"/>
          <a:chExt cx="0" cy="0"/>
        </a:xfrm>
      </p:grpSpPr>
      <p:sp>
        <p:nvSpPr>
          <p:cNvPr id="388098" name="Rectangle 2">
            <a:extLst>
              <a:ext uri="{FF2B5EF4-FFF2-40B4-BE49-F238E27FC236}">
                <a16:creationId xmlns:a16="http://schemas.microsoft.com/office/drawing/2014/main" id="{C38DDA84-3E36-3B4F-61BC-185BB7158267}"/>
              </a:ext>
            </a:extLst>
          </p:cNvPr>
          <p:cNvSpPr>
            <a:spLocks noGrp="1" noChangeArrowheads="1"/>
          </p:cNvSpPr>
          <p:nvPr>
            <p:ph type="title"/>
          </p:nvPr>
        </p:nvSpPr>
        <p:spPr/>
        <p:txBody>
          <a:bodyPr>
            <a:normAutofit/>
          </a:bodyPr>
          <a:lstStyle/>
          <a:p>
            <a:r>
              <a:rPr lang="zh-CN" altLang="en-US" dirty="0"/>
              <a:t>块状区域检测与尺度空间</a:t>
            </a:r>
          </a:p>
        </p:txBody>
      </p:sp>
      <p:sp>
        <p:nvSpPr>
          <p:cNvPr id="13" name="灯片编号占位符 12">
            <a:extLst>
              <a:ext uri="{FF2B5EF4-FFF2-40B4-BE49-F238E27FC236}">
                <a16:creationId xmlns:a16="http://schemas.microsoft.com/office/drawing/2014/main" id="{025A1DB3-48BD-380A-C44F-2A46D447C34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6" name="TextBox 5">
            <a:extLst>
              <a:ext uri="{FF2B5EF4-FFF2-40B4-BE49-F238E27FC236}">
                <a16:creationId xmlns:a16="http://schemas.microsoft.com/office/drawing/2014/main" id="{C2034345-52FF-A32F-D86D-C8A4EBC80C7A}"/>
              </a:ext>
            </a:extLst>
          </p:cNvPr>
          <p:cNvSpPr txBox="1"/>
          <p:nvPr/>
        </p:nvSpPr>
        <p:spPr>
          <a:xfrm>
            <a:off x="806579" y="1155431"/>
            <a:ext cx="10578842" cy="523220"/>
          </a:xfrm>
          <a:prstGeom prst="rect">
            <a:avLst/>
          </a:prstGeom>
          <a:noFill/>
        </p:spPr>
        <p:txBody>
          <a:bodyPr wrap="square" rtlCol="0">
            <a:spAutoFit/>
          </a:bodyPr>
          <a:lstStyle/>
          <a:p>
            <a:pPr algn="ctr"/>
            <a:r>
              <a:rPr lang="zh-CN" altLang="en-US" sz="2800" b="1" spc="300" dirty="0">
                <a:solidFill>
                  <a:srgbClr val="004098"/>
                </a:solidFill>
                <a:latin typeface="微软雅黑" panose="020B0503020204020204" pitchFamily="34" charset="-122"/>
                <a:ea typeface="微软雅黑" panose="020B0503020204020204" pitchFamily="34" charset="-122"/>
              </a:rPr>
              <a:t>关键点所具有的性质</a:t>
            </a:r>
          </a:p>
        </p:txBody>
      </p:sp>
      <p:pic>
        <p:nvPicPr>
          <p:cNvPr id="3" name="图片 2">
            <a:extLst>
              <a:ext uri="{FF2B5EF4-FFF2-40B4-BE49-F238E27FC236}">
                <a16:creationId xmlns:a16="http://schemas.microsoft.com/office/drawing/2014/main" id="{15FF87A0-4041-826E-8A0E-A8546FE658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686566"/>
            <a:ext cx="7772400" cy="3925912"/>
          </a:xfrm>
          <a:prstGeom prst="rect">
            <a:avLst/>
          </a:prstGeom>
        </p:spPr>
      </p:pic>
      <p:sp>
        <p:nvSpPr>
          <p:cNvPr id="8" name="TextBox 5">
            <a:extLst>
              <a:ext uri="{FF2B5EF4-FFF2-40B4-BE49-F238E27FC236}">
                <a16:creationId xmlns:a16="http://schemas.microsoft.com/office/drawing/2014/main" id="{BEBA2E8A-B292-A05A-7D77-0E7BDA536319}"/>
              </a:ext>
            </a:extLst>
          </p:cNvPr>
          <p:cNvSpPr txBox="1"/>
          <p:nvPr/>
        </p:nvSpPr>
        <p:spPr>
          <a:xfrm>
            <a:off x="806579" y="1678651"/>
            <a:ext cx="10891955" cy="1048172"/>
          </a:xfrm>
          <a:prstGeom prst="rect">
            <a:avLst/>
          </a:prstGeom>
          <a:noFill/>
        </p:spPr>
        <p:txBody>
          <a:bodyPr wrap="square">
            <a:spAutoFit/>
          </a:bodyPr>
          <a:lstStyle/>
          <a:p>
            <a:pPr algn="ctr">
              <a:lnSpc>
                <a:spcPct val="150000"/>
              </a:lnSpc>
            </a:pPr>
            <a:r>
              <a:rPr lang="zh-CN" altLang="en-US" sz="2200" b="1" spc="300" dirty="0">
                <a:solidFill>
                  <a:schemeClr val="tx1"/>
                </a:solidFill>
                <a:latin typeface="微软雅黑" panose="020B0503020204020204" pitchFamily="34" charset="-122"/>
                <a:ea typeface="微软雅黑" panose="020B0503020204020204" pitchFamily="34" charset="-122"/>
              </a:rPr>
              <a:t>丰富的语义信息、明确的位置、明确的特征描述</a:t>
            </a:r>
            <a:endParaRPr lang="en-US" altLang="zh-CN" sz="2200" b="1" spc="300" dirty="0">
              <a:solidFill>
                <a:schemeClr val="tx1"/>
              </a:solidFill>
              <a:latin typeface="微软雅黑" panose="020B0503020204020204" pitchFamily="34" charset="-122"/>
              <a:ea typeface="微软雅黑" panose="020B0503020204020204" pitchFamily="34" charset="-122"/>
            </a:endParaRPr>
          </a:p>
          <a:p>
            <a:pPr algn="ctr">
              <a:lnSpc>
                <a:spcPct val="150000"/>
              </a:lnSpc>
            </a:pPr>
            <a:r>
              <a:rPr lang="zh-CN" altLang="en-US" sz="2200" b="1" spc="300" dirty="0">
                <a:latin typeface="微软雅黑" panose="020B0503020204020204" pitchFamily="34" charset="-122"/>
                <a:ea typeface="微软雅黑" panose="020B0503020204020204" pitchFamily="34" charset="-122"/>
              </a:rPr>
              <a:t>对图像平移旋转和放缩具有不变形、对光照变化具有鲁棒性</a:t>
            </a:r>
            <a:endParaRPr lang="zh-CN" altLang="en-US" sz="2200" spc="3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28434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5FDAA-7CAB-2C28-0300-5FD59EE0639A}"/>
            </a:ext>
          </a:extLst>
        </p:cNvPr>
        <p:cNvGrpSpPr/>
        <p:nvPr/>
      </p:nvGrpSpPr>
      <p:grpSpPr>
        <a:xfrm>
          <a:off x="0" y="0"/>
          <a:ext cx="0" cy="0"/>
          <a:chOff x="0" y="0"/>
          <a:chExt cx="0" cy="0"/>
        </a:xfrm>
      </p:grpSpPr>
      <p:sp>
        <p:nvSpPr>
          <p:cNvPr id="388098" name="Rectangle 2">
            <a:extLst>
              <a:ext uri="{FF2B5EF4-FFF2-40B4-BE49-F238E27FC236}">
                <a16:creationId xmlns:a16="http://schemas.microsoft.com/office/drawing/2014/main" id="{E728A4B7-73A6-D8FB-2288-E14E6DC77DB3}"/>
              </a:ext>
            </a:extLst>
          </p:cNvPr>
          <p:cNvSpPr>
            <a:spLocks noGrp="1" noChangeArrowheads="1"/>
          </p:cNvSpPr>
          <p:nvPr>
            <p:ph type="title"/>
          </p:nvPr>
        </p:nvSpPr>
        <p:spPr/>
        <p:txBody>
          <a:bodyPr>
            <a:normAutofit/>
          </a:bodyPr>
          <a:lstStyle/>
          <a:p>
            <a:r>
              <a:rPr lang="zh-CN" altLang="en-US" dirty="0"/>
              <a:t>块状区域检测与尺度空间</a:t>
            </a:r>
          </a:p>
        </p:txBody>
      </p:sp>
      <p:sp>
        <p:nvSpPr>
          <p:cNvPr id="13" name="灯片编号占位符 12">
            <a:extLst>
              <a:ext uri="{FF2B5EF4-FFF2-40B4-BE49-F238E27FC236}">
                <a16:creationId xmlns:a16="http://schemas.microsoft.com/office/drawing/2014/main" id="{369BBB47-8A4D-E80B-1191-52A34E71D4C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6" name="TextBox 5">
            <a:extLst>
              <a:ext uri="{FF2B5EF4-FFF2-40B4-BE49-F238E27FC236}">
                <a16:creationId xmlns:a16="http://schemas.microsoft.com/office/drawing/2014/main" id="{A7089BF7-2A17-5143-3FF9-7A30F1B499B1}"/>
              </a:ext>
            </a:extLst>
          </p:cNvPr>
          <p:cNvSpPr txBox="1"/>
          <p:nvPr/>
        </p:nvSpPr>
        <p:spPr>
          <a:xfrm>
            <a:off x="806579" y="1155431"/>
            <a:ext cx="10578842" cy="523220"/>
          </a:xfrm>
          <a:prstGeom prst="rect">
            <a:avLst/>
          </a:prstGeom>
          <a:noFill/>
        </p:spPr>
        <p:txBody>
          <a:bodyPr wrap="square" rtlCol="0">
            <a:spAutoFit/>
          </a:bodyPr>
          <a:lstStyle/>
          <a:p>
            <a:pPr algn="ctr"/>
            <a:r>
              <a:rPr lang="zh-CN" altLang="en-US" sz="2800" b="1" spc="300" dirty="0">
                <a:solidFill>
                  <a:srgbClr val="004098">
                    <a:alpha val="39477"/>
                  </a:srgbClr>
                </a:solidFill>
                <a:latin typeface="微软雅黑" panose="020B0503020204020204" pitchFamily="34" charset="-122"/>
                <a:ea typeface="微软雅黑" panose="020B0503020204020204" pitchFamily="34" charset="-122"/>
              </a:rPr>
              <a:t>关键点所具有的性质</a:t>
            </a:r>
          </a:p>
        </p:txBody>
      </p:sp>
      <p:pic>
        <p:nvPicPr>
          <p:cNvPr id="3" name="图片 2">
            <a:extLst>
              <a:ext uri="{FF2B5EF4-FFF2-40B4-BE49-F238E27FC236}">
                <a16:creationId xmlns:a16="http://schemas.microsoft.com/office/drawing/2014/main" id="{6FD99790-8CA3-AA71-08EE-B5ED61F72CD7}"/>
              </a:ext>
            </a:extLst>
          </p:cNvPr>
          <p:cNvPicPr>
            <a:picLocks noChangeAspect="1"/>
          </p:cNvPicPr>
          <p:nvPr/>
        </p:nvPicPr>
        <p:blipFill>
          <a:blip r:embed="rId3">
            <a:alphaModFix amt="41000"/>
            <a:extLst>
              <a:ext uri="{28A0092B-C50C-407E-A947-70E740481C1C}">
                <a14:useLocalDpi xmlns:a14="http://schemas.microsoft.com/office/drawing/2010/main" val="0"/>
              </a:ext>
            </a:extLst>
          </a:blip>
          <a:stretch>
            <a:fillRect/>
          </a:stretch>
        </p:blipFill>
        <p:spPr>
          <a:xfrm>
            <a:off x="2209800" y="2686566"/>
            <a:ext cx="7772400" cy="3925912"/>
          </a:xfrm>
          <a:prstGeom prst="rect">
            <a:avLst/>
          </a:prstGeom>
        </p:spPr>
      </p:pic>
      <p:sp>
        <p:nvSpPr>
          <p:cNvPr id="8" name="TextBox 5">
            <a:extLst>
              <a:ext uri="{FF2B5EF4-FFF2-40B4-BE49-F238E27FC236}">
                <a16:creationId xmlns:a16="http://schemas.microsoft.com/office/drawing/2014/main" id="{A7AB06F6-1CA3-4D33-88C5-466F89B76FE1}"/>
              </a:ext>
            </a:extLst>
          </p:cNvPr>
          <p:cNvSpPr txBox="1"/>
          <p:nvPr/>
        </p:nvSpPr>
        <p:spPr>
          <a:xfrm>
            <a:off x="806579" y="1678651"/>
            <a:ext cx="10891955" cy="1048172"/>
          </a:xfrm>
          <a:prstGeom prst="rect">
            <a:avLst/>
          </a:prstGeom>
          <a:noFill/>
        </p:spPr>
        <p:txBody>
          <a:bodyPr wrap="square">
            <a:spAutoFit/>
          </a:bodyPr>
          <a:lstStyle/>
          <a:p>
            <a:pPr algn="ctr">
              <a:lnSpc>
                <a:spcPct val="150000"/>
              </a:lnSpc>
            </a:pPr>
            <a:r>
              <a:rPr lang="zh-CN" altLang="en-US" sz="2200" b="1" spc="300" dirty="0">
                <a:solidFill>
                  <a:schemeClr val="tx1">
                    <a:alpha val="37042"/>
                  </a:schemeClr>
                </a:solidFill>
                <a:latin typeface="微软雅黑" panose="020B0503020204020204" pitchFamily="34" charset="-122"/>
                <a:ea typeface="微软雅黑" panose="020B0503020204020204" pitchFamily="34" charset="-122"/>
              </a:rPr>
              <a:t>丰富的语义信息、明确的位置、明确的特征描述</a:t>
            </a:r>
            <a:endParaRPr lang="en-US" altLang="zh-CN" sz="2200" b="1" spc="300" dirty="0">
              <a:solidFill>
                <a:schemeClr val="tx1">
                  <a:alpha val="37042"/>
                </a:schemeClr>
              </a:solidFill>
              <a:latin typeface="微软雅黑" panose="020B0503020204020204" pitchFamily="34" charset="-122"/>
              <a:ea typeface="微软雅黑" panose="020B0503020204020204" pitchFamily="34" charset="-122"/>
            </a:endParaRPr>
          </a:p>
          <a:p>
            <a:pPr algn="ctr">
              <a:lnSpc>
                <a:spcPct val="150000"/>
              </a:lnSpc>
            </a:pPr>
            <a:r>
              <a:rPr lang="zh-CN" altLang="en-US" sz="2200" b="1" spc="300" dirty="0">
                <a:solidFill>
                  <a:schemeClr val="tx1">
                    <a:alpha val="37042"/>
                  </a:schemeClr>
                </a:solidFill>
                <a:latin typeface="微软雅黑" panose="020B0503020204020204" pitchFamily="34" charset="-122"/>
                <a:ea typeface="微软雅黑" panose="020B0503020204020204" pitchFamily="34" charset="-122"/>
              </a:rPr>
              <a:t>对图像平移旋转和放缩具有不变形、对光照变化具有鲁棒性</a:t>
            </a:r>
            <a:endParaRPr lang="zh-CN" altLang="en-US" sz="2200" spc="300" dirty="0">
              <a:solidFill>
                <a:schemeClr val="tx1">
                  <a:alpha val="37042"/>
                </a:schemeClr>
              </a:solidFill>
              <a:latin typeface="微软雅黑" panose="020B0503020204020204" pitchFamily="34" charset="-122"/>
              <a:ea typeface="微软雅黑" panose="020B0503020204020204" pitchFamily="34" charset="-122"/>
            </a:endParaRPr>
          </a:p>
        </p:txBody>
      </p:sp>
      <p:sp>
        <p:nvSpPr>
          <p:cNvPr id="2" name="TextBox 5">
            <a:extLst>
              <a:ext uri="{FF2B5EF4-FFF2-40B4-BE49-F238E27FC236}">
                <a16:creationId xmlns:a16="http://schemas.microsoft.com/office/drawing/2014/main" id="{78848081-46E5-E284-5447-5BE9A7CBBE51}"/>
              </a:ext>
            </a:extLst>
          </p:cNvPr>
          <p:cNvSpPr txBox="1"/>
          <p:nvPr/>
        </p:nvSpPr>
        <p:spPr>
          <a:xfrm>
            <a:off x="806579" y="3246102"/>
            <a:ext cx="10578842" cy="86177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sz="5000" b="1" spc="300" dirty="0">
                <a:solidFill>
                  <a:srgbClr val="C00000"/>
                </a:solidFill>
                <a:latin typeface="微软雅黑" panose="020B0503020204020204" pitchFamily="34" charset="-122"/>
                <a:ea typeface="微软雅黑" panose="020B0503020204020204" pitchFamily="34" charset="-122"/>
              </a:rPr>
              <a:t>块状区域</a:t>
            </a:r>
          </a:p>
        </p:txBody>
      </p:sp>
    </p:spTree>
    <p:extLst>
      <p:ext uri="{BB962C8B-B14F-4D97-AF65-F5344CB8AC3E}">
        <p14:creationId xmlns:p14="http://schemas.microsoft.com/office/powerpoint/2010/main" val="31423161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40258-423F-EA75-6EDF-2F8D232D9D17}"/>
            </a:ext>
          </a:extLst>
        </p:cNvPr>
        <p:cNvGrpSpPr/>
        <p:nvPr/>
      </p:nvGrpSpPr>
      <p:grpSpPr>
        <a:xfrm>
          <a:off x="0" y="0"/>
          <a:ext cx="0" cy="0"/>
          <a:chOff x="0" y="0"/>
          <a:chExt cx="0" cy="0"/>
        </a:xfrm>
      </p:grpSpPr>
      <p:sp>
        <p:nvSpPr>
          <p:cNvPr id="388098" name="Rectangle 2">
            <a:extLst>
              <a:ext uri="{FF2B5EF4-FFF2-40B4-BE49-F238E27FC236}">
                <a16:creationId xmlns:a16="http://schemas.microsoft.com/office/drawing/2014/main" id="{40964496-930A-1A61-62D2-565BA3C0144C}"/>
              </a:ext>
            </a:extLst>
          </p:cNvPr>
          <p:cNvSpPr>
            <a:spLocks noGrp="1" noChangeArrowheads="1"/>
          </p:cNvSpPr>
          <p:nvPr>
            <p:ph type="title"/>
          </p:nvPr>
        </p:nvSpPr>
        <p:spPr/>
        <p:txBody>
          <a:bodyPr>
            <a:normAutofit/>
          </a:bodyPr>
          <a:lstStyle/>
          <a:p>
            <a:r>
              <a:rPr lang="zh-CN" altLang="en-US" dirty="0"/>
              <a:t>块状区域检测与尺度空间</a:t>
            </a:r>
          </a:p>
        </p:txBody>
      </p:sp>
      <p:sp>
        <p:nvSpPr>
          <p:cNvPr id="13" name="灯片编号占位符 12">
            <a:extLst>
              <a:ext uri="{FF2B5EF4-FFF2-40B4-BE49-F238E27FC236}">
                <a16:creationId xmlns:a16="http://schemas.microsoft.com/office/drawing/2014/main" id="{52D1126A-5468-540E-BE97-2C22B0C140F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2" name="TextBox 1">
            <a:extLst>
              <a:ext uri="{FF2B5EF4-FFF2-40B4-BE49-F238E27FC236}">
                <a16:creationId xmlns:a16="http://schemas.microsoft.com/office/drawing/2014/main" id="{E0AB1FC0-7C72-7791-1C22-042818EC9A06}"/>
              </a:ext>
            </a:extLst>
          </p:cNvPr>
          <p:cNvSpPr txBox="1"/>
          <p:nvPr/>
        </p:nvSpPr>
        <p:spPr>
          <a:xfrm>
            <a:off x="488065" y="1038758"/>
            <a:ext cx="9296015" cy="461665"/>
          </a:xfrm>
          <a:prstGeom prst="rect">
            <a:avLst/>
          </a:prstGeom>
          <a:noFill/>
        </p:spPr>
        <p:txBody>
          <a:bodyPr wrap="square" rtlCol="0">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如何确定块状区域的位置、大小和方向</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p:pic>
        <p:nvPicPr>
          <p:cNvPr id="5" name="Picture 4" descr="A graph of a heart rate&#10;&#10;Description automatically generated with medium confidence">
            <a:extLst>
              <a:ext uri="{FF2B5EF4-FFF2-40B4-BE49-F238E27FC236}">
                <a16:creationId xmlns:a16="http://schemas.microsoft.com/office/drawing/2014/main" id="{6EE589D5-626F-B203-8029-ACBEDAC19F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603" y="1491653"/>
            <a:ext cx="9660943" cy="5047259"/>
          </a:xfrm>
          <a:prstGeom prst="rect">
            <a:avLst/>
          </a:prstGeom>
        </p:spPr>
      </p:pic>
    </p:spTree>
    <p:extLst>
      <p:ext uri="{BB962C8B-B14F-4D97-AF65-F5344CB8AC3E}">
        <p14:creationId xmlns:p14="http://schemas.microsoft.com/office/powerpoint/2010/main" val="38268540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201B2-5945-AA56-4F29-DFF8F1A9DB46}"/>
            </a:ext>
          </a:extLst>
        </p:cNvPr>
        <p:cNvGrpSpPr/>
        <p:nvPr/>
      </p:nvGrpSpPr>
      <p:grpSpPr>
        <a:xfrm>
          <a:off x="0" y="0"/>
          <a:ext cx="0" cy="0"/>
          <a:chOff x="0" y="0"/>
          <a:chExt cx="0" cy="0"/>
        </a:xfrm>
      </p:grpSpPr>
      <p:sp>
        <p:nvSpPr>
          <p:cNvPr id="388098" name="Rectangle 2">
            <a:extLst>
              <a:ext uri="{FF2B5EF4-FFF2-40B4-BE49-F238E27FC236}">
                <a16:creationId xmlns:a16="http://schemas.microsoft.com/office/drawing/2014/main" id="{E25029B1-1574-85A1-ABFE-182A7B9517BA}"/>
              </a:ext>
            </a:extLst>
          </p:cNvPr>
          <p:cNvSpPr>
            <a:spLocks noGrp="1" noChangeArrowheads="1"/>
          </p:cNvSpPr>
          <p:nvPr>
            <p:ph type="title"/>
          </p:nvPr>
        </p:nvSpPr>
        <p:spPr/>
        <p:txBody>
          <a:bodyPr>
            <a:normAutofit/>
          </a:bodyPr>
          <a:lstStyle/>
          <a:p>
            <a:r>
              <a:rPr lang="zh-CN" altLang="en-US" dirty="0"/>
              <a:t>块状区域检测与尺度空间</a:t>
            </a:r>
          </a:p>
        </p:txBody>
      </p:sp>
      <p:sp>
        <p:nvSpPr>
          <p:cNvPr id="13" name="灯片编号占位符 12">
            <a:extLst>
              <a:ext uri="{FF2B5EF4-FFF2-40B4-BE49-F238E27FC236}">
                <a16:creationId xmlns:a16="http://schemas.microsoft.com/office/drawing/2014/main" id="{C834AB13-0752-E1E4-DE8C-A00F6094AE6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2" name="TextBox 1">
            <a:extLst>
              <a:ext uri="{FF2B5EF4-FFF2-40B4-BE49-F238E27FC236}">
                <a16:creationId xmlns:a16="http://schemas.microsoft.com/office/drawing/2014/main" id="{13C3DD9C-4BD4-CE8C-B85E-529C5BF32426}"/>
              </a:ext>
            </a:extLst>
          </p:cNvPr>
          <p:cNvSpPr txBox="1"/>
          <p:nvPr/>
        </p:nvSpPr>
        <p:spPr>
          <a:xfrm>
            <a:off x="488065" y="1038758"/>
            <a:ext cx="9296015" cy="461665"/>
          </a:xfrm>
          <a:prstGeom prst="rect">
            <a:avLst/>
          </a:prstGeom>
          <a:noFill/>
        </p:spPr>
        <p:txBody>
          <a:bodyPr wrap="square" rtlCol="0">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归一化的高斯拉普拉斯响应</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8120E024-8D2D-EEC4-F71B-A97A18068E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514528"/>
            <a:ext cx="7772400" cy="4841822"/>
          </a:xfrm>
          <a:prstGeom prst="rect">
            <a:avLst/>
          </a:prstGeom>
        </p:spPr>
      </p:pic>
    </p:spTree>
    <p:extLst>
      <p:ext uri="{BB962C8B-B14F-4D97-AF65-F5344CB8AC3E}">
        <p14:creationId xmlns:p14="http://schemas.microsoft.com/office/powerpoint/2010/main" val="2498336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6C869-DD38-AC2C-602E-B66FA6D3812B}"/>
            </a:ext>
          </a:extLst>
        </p:cNvPr>
        <p:cNvGrpSpPr/>
        <p:nvPr/>
      </p:nvGrpSpPr>
      <p:grpSpPr>
        <a:xfrm>
          <a:off x="0" y="0"/>
          <a:ext cx="0" cy="0"/>
          <a:chOff x="0" y="0"/>
          <a:chExt cx="0" cy="0"/>
        </a:xfrm>
      </p:grpSpPr>
      <p:sp>
        <p:nvSpPr>
          <p:cNvPr id="388098" name="Rectangle 2">
            <a:extLst>
              <a:ext uri="{FF2B5EF4-FFF2-40B4-BE49-F238E27FC236}">
                <a16:creationId xmlns:a16="http://schemas.microsoft.com/office/drawing/2014/main" id="{71764681-694B-D9EA-B5E7-80C749985496}"/>
              </a:ext>
            </a:extLst>
          </p:cNvPr>
          <p:cNvSpPr>
            <a:spLocks noGrp="1" noChangeArrowheads="1"/>
          </p:cNvSpPr>
          <p:nvPr>
            <p:ph type="title"/>
          </p:nvPr>
        </p:nvSpPr>
        <p:spPr/>
        <p:txBody>
          <a:bodyPr>
            <a:normAutofit/>
          </a:bodyPr>
          <a:lstStyle/>
          <a:p>
            <a:r>
              <a:rPr lang="zh-CN" altLang="en-US" dirty="0"/>
              <a:t>块状区域检测与尺度空间</a:t>
            </a:r>
          </a:p>
        </p:txBody>
      </p:sp>
      <p:sp>
        <p:nvSpPr>
          <p:cNvPr id="13" name="灯片编号占位符 12">
            <a:extLst>
              <a:ext uri="{FF2B5EF4-FFF2-40B4-BE49-F238E27FC236}">
                <a16:creationId xmlns:a16="http://schemas.microsoft.com/office/drawing/2014/main" id="{18D6E775-0093-3910-AC87-5B6AACDAB585}"/>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8FB90BE-CD13-19C7-CB76-B87FC4D7839B}"/>
                  </a:ext>
                </a:extLst>
              </p:cNvPr>
              <p:cNvSpPr txBox="1"/>
              <p:nvPr/>
            </p:nvSpPr>
            <p:spPr>
              <a:xfrm>
                <a:off x="488065" y="1038758"/>
                <a:ext cx="10378203" cy="461665"/>
              </a:xfrm>
              <a:prstGeom prst="rect">
                <a:avLst/>
              </a:prstGeom>
              <a:noFill/>
            </p:spPr>
            <p:txBody>
              <a:bodyPr wrap="square" rtlCol="0">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图像尺度空</a:t>
                </a:r>
                <a14:m>
                  <m:oMath xmlns:m="http://schemas.openxmlformats.org/officeDocument/2006/math">
                    <m:r>
                      <a:rPr lang="zh-CN" altLang="en-US" sz="2400" b="1" i="1" spc="300" smtClean="0">
                        <a:solidFill>
                          <a:srgbClr val="004098"/>
                        </a:solidFill>
                        <a:latin typeface="Cambria Math" panose="02040503050406030204" pitchFamily="18" charset="0"/>
                        <a:ea typeface="微软雅黑" panose="020B0503020204020204" pitchFamily="34" charset="-122"/>
                      </a:rPr>
                      <m:t>𝕃</m:t>
                    </m:r>
                  </m:oMath>
                </a14:m>
                <a:r>
                  <a:rPr lang="zh-CN" altLang="en-US" sz="2400" b="1" spc="300" dirty="0">
                    <a:solidFill>
                      <a:srgbClr val="004098"/>
                    </a:solidFill>
                    <a:latin typeface="微软雅黑" panose="020B0503020204020204" pitchFamily="34" charset="-122"/>
                    <a:ea typeface="微软雅黑" panose="020B0503020204020204" pitchFamily="34" charset="-122"/>
                  </a:rPr>
                  <a:t>和不同尺度的高斯函数</a:t>
                </a:r>
                <a14:m>
                  <m:oMath xmlns:m="http://schemas.openxmlformats.org/officeDocument/2006/math">
                    <m:r>
                      <a:rPr lang="en-US" altLang="zh-CN" sz="2400" b="0" i="1" spc="300" smtClean="0">
                        <a:solidFill>
                          <a:srgbClr val="004098"/>
                        </a:solidFill>
                        <a:latin typeface="Cambria Math" panose="02040503050406030204" pitchFamily="18" charset="0"/>
                        <a:ea typeface="微软雅黑" panose="020B0503020204020204" pitchFamily="34" charset="-122"/>
                      </a:rPr>
                      <m:t>𝐺</m:t>
                    </m:r>
                    <m:r>
                      <a:rPr lang="en-US" altLang="zh-CN" sz="2400" b="1" i="1" spc="300" smtClean="0">
                        <a:solidFill>
                          <a:srgbClr val="004098"/>
                        </a:solidFill>
                        <a:latin typeface="Cambria Math" panose="02040503050406030204" pitchFamily="18" charset="0"/>
                        <a:ea typeface="微软雅黑" panose="020B0503020204020204" pitchFamily="34" charset="-122"/>
                      </a:rPr>
                      <m:t>(</m:t>
                    </m:r>
                    <m:r>
                      <a:rPr lang="en-US" altLang="zh-CN" sz="2400" b="0" i="1" spc="300" smtClean="0">
                        <a:solidFill>
                          <a:srgbClr val="004098"/>
                        </a:solidFill>
                        <a:latin typeface="Cambria Math" panose="02040503050406030204" pitchFamily="18" charset="0"/>
                        <a:ea typeface="微软雅黑" panose="020B0503020204020204" pitchFamily="34" charset="-122"/>
                      </a:rPr>
                      <m:t>𝑥</m:t>
                    </m:r>
                    <m:r>
                      <a:rPr lang="en-US" altLang="zh-CN" sz="2400" b="0" i="1" spc="300" smtClean="0">
                        <a:solidFill>
                          <a:srgbClr val="004098"/>
                        </a:solidFill>
                        <a:latin typeface="Cambria Math" panose="02040503050406030204" pitchFamily="18" charset="0"/>
                        <a:ea typeface="微软雅黑" panose="020B0503020204020204" pitchFamily="34" charset="-122"/>
                      </a:rPr>
                      <m:t>,</m:t>
                    </m:r>
                    <m:r>
                      <a:rPr lang="en-US" altLang="zh-CN" sz="2400" b="0" i="1" spc="300" smtClean="0">
                        <a:solidFill>
                          <a:srgbClr val="004098"/>
                        </a:solidFill>
                        <a:latin typeface="Cambria Math" panose="02040503050406030204" pitchFamily="18" charset="0"/>
                        <a:ea typeface="微软雅黑" panose="020B0503020204020204" pitchFamily="34" charset="-122"/>
                      </a:rPr>
                      <m:t>𝑦</m:t>
                    </m:r>
                    <m:r>
                      <a:rPr lang="en-US" altLang="zh-CN" sz="2400" b="0" i="1" spc="300" smtClean="0">
                        <a:solidFill>
                          <a:srgbClr val="004098"/>
                        </a:solidFill>
                        <a:latin typeface="Cambria Math" panose="02040503050406030204" pitchFamily="18" charset="0"/>
                        <a:ea typeface="微软雅黑" panose="020B0503020204020204" pitchFamily="34" charset="-122"/>
                      </a:rPr>
                      <m:t>,</m:t>
                    </m:r>
                    <m:r>
                      <a:rPr lang="en-US" altLang="zh-CN" sz="2400" b="0" i="1" spc="300" smtClean="0">
                        <a:solidFill>
                          <a:srgbClr val="004098"/>
                        </a:solidFill>
                        <a:latin typeface="Cambria Math" panose="02040503050406030204" pitchFamily="18" charset="0"/>
                        <a:ea typeface="Cambria Math" panose="02040503050406030204" pitchFamily="18" charset="0"/>
                      </a:rPr>
                      <m:t>𝜎</m:t>
                    </m:r>
                    <m:r>
                      <a:rPr lang="en-US" altLang="zh-CN" sz="2400" b="1" i="1" spc="300" smtClean="0">
                        <a:solidFill>
                          <a:srgbClr val="004098"/>
                        </a:solidFill>
                        <a:latin typeface="Cambria Math" panose="02040503050406030204" pitchFamily="18" charset="0"/>
                        <a:ea typeface="Cambria Math" panose="02040503050406030204" pitchFamily="18" charset="0"/>
                      </a:rPr>
                      <m:t>)</m:t>
                    </m:r>
                  </m:oMath>
                </a14:m>
                <a:r>
                  <a:rPr lang="zh-CN" altLang="en-US" sz="2400" b="1" spc="300" dirty="0">
                    <a:solidFill>
                      <a:srgbClr val="004098"/>
                    </a:solidFill>
                    <a:latin typeface="微软雅黑" panose="020B0503020204020204" pitchFamily="34" charset="-122"/>
                    <a:ea typeface="微软雅黑" panose="020B0503020204020204" pitchFamily="34" charset="-122"/>
                  </a:rPr>
                  <a:t>和图像</a:t>
                </a:r>
                <a14:m>
                  <m:oMath xmlns:m="http://schemas.openxmlformats.org/officeDocument/2006/math">
                    <m:r>
                      <a:rPr lang="en-US" altLang="zh-CN" sz="2400" b="0" i="1" spc="300" dirty="0" smtClean="0">
                        <a:solidFill>
                          <a:srgbClr val="004098"/>
                        </a:solidFill>
                        <a:latin typeface="Cambria Math" panose="02040503050406030204" pitchFamily="18" charset="0"/>
                        <a:ea typeface="微软雅黑" panose="020B0503020204020204" pitchFamily="34" charset="-122"/>
                      </a:rPr>
                      <m:t>𝐼</m:t>
                    </m:r>
                    <m:r>
                      <a:rPr lang="en-US" altLang="zh-CN" sz="2400" b="1" i="1" spc="300" dirty="0" smtClean="0">
                        <a:solidFill>
                          <a:srgbClr val="004098"/>
                        </a:solidFill>
                        <a:latin typeface="Cambria Math" panose="02040503050406030204" pitchFamily="18" charset="0"/>
                        <a:ea typeface="微软雅黑" panose="020B0503020204020204" pitchFamily="34" charset="-122"/>
                      </a:rPr>
                      <m:t>(</m:t>
                    </m:r>
                    <m:r>
                      <a:rPr lang="en-US" altLang="zh-CN" sz="2400" b="0" i="1" spc="300" dirty="0" smtClean="0">
                        <a:solidFill>
                          <a:srgbClr val="004098"/>
                        </a:solidFill>
                        <a:latin typeface="Cambria Math" panose="02040503050406030204" pitchFamily="18" charset="0"/>
                        <a:ea typeface="微软雅黑" panose="020B0503020204020204" pitchFamily="34" charset="-122"/>
                      </a:rPr>
                      <m:t>𝑥</m:t>
                    </m:r>
                    <m:r>
                      <a:rPr lang="en-US" altLang="zh-CN" sz="2400" b="0" i="1" spc="300" dirty="0" smtClean="0">
                        <a:solidFill>
                          <a:srgbClr val="004098"/>
                        </a:solidFill>
                        <a:latin typeface="Cambria Math" panose="02040503050406030204" pitchFamily="18" charset="0"/>
                        <a:ea typeface="微软雅黑" panose="020B0503020204020204" pitchFamily="34" charset="-122"/>
                      </a:rPr>
                      <m:t>,</m:t>
                    </m:r>
                    <m:r>
                      <a:rPr lang="en-US" altLang="zh-CN" sz="2400" b="0" i="1" spc="300" dirty="0" smtClean="0">
                        <a:solidFill>
                          <a:srgbClr val="004098"/>
                        </a:solidFill>
                        <a:latin typeface="Cambria Math" panose="02040503050406030204" pitchFamily="18" charset="0"/>
                        <a:ea typeface="微软雅黑" panose="020B0503020204020204" pitchFamily="34" charset="-122"/>
                      </a:rPr>
                      <m:t>𝑦</m:t>
                    </m:r>
                    <m:r>
                      <a:rPr lang="en-US" altLang="zh-CN" sz="2400" b="1" i="1" spc="300" dirty="0" smtClean="0">
                        <a:solidFill>
                          <a:srgbClr val="004098"/>
                        </a:solidFill>
                        <a:latin typeface="Cambria Math" panose="02040503050406030204" pitchFamily="18" charset="0"/>
                        <a:ea typeface="微软雅黑" panose="020B0503020204020204" pitchFamily="34" charset="-122"/>
                      </a:rPr>
                      <m:t>)</m:t>
                    </m:r>
                  </m:oMath>
                </a14:m>
                <a:r>
                  <a:rPr lang="zh-CN" altLang="en-US" sz="2400" b="1" spc="300" dirty="0">
                    <a:solidFill>
                      <a:srgbClr val="004098"/>
                    </a:solidFill>
                    <a:latin typeface="微软雅黑" panose="020B0503020204020204" pitchFamily="34" charset="-122"/>
                    <a:ea typeface="微软雅黑" panose="020B0503020204020204" pitchFamily="34" charset="-122"/>
                  </a:rPr>
                  <a:t>的关系</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Choice>
        <mc:Fallback xmlns="">
          <p:sp>
            <p:nvSpPr>
              <p:cNvPr id="2" name="TextBox 1">
                <a:extLst>
                  <a:ext uri="{FF2B5EF4-FFF2-40B4-BE49-F238E27FC236}">
                    <a16:creationId xmlns:a16="http://schemas.microsoft.com/office/drawing/2014/main" id="{D8FB90BE-CD13-19C7-CB76-B87FC4D7839B}"/>
                  </a:ext>
                </a:extLst>
              </p:cNvPr>
              <p:cNvSpPr txBox="1">
                <a:spLocks noRot="1" noChangeAspect="1" noMove="1" noResize="1" noEditPoints="1" noAdjustHandles="1" noChangeArrowheads="1" noChangeShapeType="1" noTextEdit="1"/>
              </p:cNvSpPr>
              <p:nvPr/>
            </p:nvSpPr>
            <p:spPr>
              <a:xfrm>
                <a:off x="488065" y="1038758"/>
                <a:ext cx="10378203" cy="461665"/>
              </a:xfrm>
              <a:prstGeom prst="rect">
                <a:avLst/>
              </a:prstGeom>
              <a:blipFill>
                <a:blip r:embed="rId3"/>
                <a:stretch>
                  <a:fillRect l="-881"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B8C55A13-C569-9792-981D-DF6E3E3B59DE}"/>
                  </a:ext>
                </a:extLst>
              </p:cNvPr>
              <p:cNvSpPr txBox="1"/>
              <p:nvPr/>
            </p:nvSpPr>
            <p:spPr>
              <a:xfrm>
                <a:off x="4072529" y="1774824"/>
                <a:ext cx="404694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𝐿</m:t>
                      </m:r>
                      <m:d>
                        <m:dPr>
                          <m:ctrlPr>
                            <a:rPr kumimoji="1" lang="en-US" altLang="zh-CN" sz="2400" i="1">
                              <a:latin typeface="Cambria Math" panose="02040503050406030204" pitchFamily="18" charset="0"/>
                            </a:rPr>
                          </m:ctrlPr>
                        </m:dPr>
                        <m:e>
                          <m:r>
                            <a:rPr kumimoji="1" lang="en-US" altLang="zh-CN" sz="2400" i="1">
                              <a:latin typeface="Cambria Math" panose="02040503050406030204" pitchFamily="18" charset="0"/>
                            </a:rPr>
                            <m:t>𝑥</m:t>
                          </m:r>
                          <m:r>
                            <a:rPr kumimoji="1" lang="en-US" altLang="zh-CN" sz="2400" i="1">
                              <a:latin typeface="Cambria Math" panose="02040503050406030204" pitchFamily="18" charset="0"/>
                            </a:rPr>
                            <m:t>,</m:t>
                          </m:r>
                          <m:r>
                            <a:rPr kumimoji="1" lang="en-US" altLang="zh-CN" sz="2400" i="1">
                              <a:latin typeface="Cambria Math" panose="02040503050406030204" pitchFamily="18" charset="0"/>
                            </a:rPr>
                            <m:t>𝑦</m:t>
                          </m:r>
                          <m:r>
                            <a:rPr kumimoji="1" lang="en-US" altLang="zh-CN" sz="2400" i="1">
                              <a:latin typeface="Cambria Math" panose="02040503050406030204" pitchFamily="18" charset="0"/>
                            </a:rPr>
                            <m:t>,</m:t>
                          </m:r>
                          <m:r>
                            <a:rPr kumimoji="1" lang="en-US" altLang="zh-CN" sz="2400" i="1">
                              <a:latin typeface="Cambria Math" panose="02040503050406030204" pitchFamily="18" charset="0"/>
                            </a:rPr>
                            <m:t>𝜎</m:t>
                          </m:r>
                        </m:e>
                      </m:d>
                      <m:r>
                        <a:rPr kumimoji="1" lang="en-US" altLang="zh-CN" sz="2400" i="1">
                          <a:latin typeface="Cambria Math" panose="02040503050406030204" pitchFamily="18" charset="0"/>
                        </a:rPr>
                        <m:t>=</m:t>
                      </m:r>
                      <m:r>
                        <a:rPr kumimoji="1" lang="en-US" altLang="zh-CN" sz="2400" b="0" i="1">
                          <a:latin typeface="Cambria Math" panose="02040503050406030204" pitchFamily="18" charset="0"/>
                        </a:rPr>
                        <m:t>𝐺</m:t>
                      </m:r>
                      <m:d>
                        <m:dPr>
                          <m:ctrlPr>
                            <a:rPr kumimoji="1" lang="en-US" altLang="zh-CN" sz="2400" b="0" i="1">
                              <a:latin typeface="Cambria Math" panose="02040503050406030204" pitchFamily="18" charset="0"/>
                            </a:rPr>
                          </m:ctrlPr>
                        </m:dPr>
                        <m:e>
                          <m:r>
                            <a:rPr kumimoji="1" lang="en-US" altLang="zh-CN" sz="2400" b="0" i="1">
                              <a:latin typeface="Cambria Math" panose="02040503050406030204" pitchFamily="18" charset="0"/>
                            </a:rPr>
                            <m:t>𝑥</m:t>
                          </m:r>
                          <m:r>
                            <a:rPr kumimoji="1" lang="en-US" altLang="zh-CN" sz="2400" b="0" i="1">
                              <a:latin typeface="Cambria Math" panose="02040503050406030204" pitchFamily="18" charset="0"/>
                            </a:rPr>
                            <m:t>,</m:t>
                          </m:r>
                          <m:r>
                            <a:rPr kumimoji="1" lang="en-US" altLang="zh-CN" sz="2400" b="0" i="1">
                              <a:latin typeface="Cambria Math" panose="02040503050406030204" pitchFamily="18" charset="0"/>
                            </a:rPr>
                            <m:t>𝑦</m:t>
                          </m:r>
                          <m:r>
                            <a:rPr kumimoji="1" lang="en-US" altLang="zh-CN" sz="2400" b="0" i="1">
                              <a:latin typeface="Cambria Math" panose="02040503050406030204" pitchFamily="18" charset="0"/>
                            </a:rPr>
                            <m:t>,</m:t>
                          </m:r>
                          <m:r>
                            <a:rPr kumimoji="1" lang="en-US" altLang="zh-CN" sz="2400" b="0" i="1">
                              <a:latin typeface="Cambria Math" panose="02040503050406030204" pitchFamily="18" charset="0"/>
                            </a:rPr>
                            <m:t>𝜎</m:t>
                          </m:r>
                        </m:e>
                      </m:d>
                      <m:r>
                        <a:rPr kumimoji="1" lang="zh-CN" altLang="en-US" sz="2400" i="1">
                          <a:latin typeface="Cambria Math" panose="02040503050406030204" pitchFamily="18" charset="0"/>
                        </a:rPr>
                        <m:t>∗</m:t>
                      </m:r>
                      <m:r>
                        <a:rPr kumimoji="1" lang="zh-CN" altLang="en-US" sz="2400" b="0" i="1">
                          <a:latin typeface="Cambria Math" panose="02040503050406030204" pitchFamily="18" charset="0"/>
                        </a:rPr>
                        <m:t>𝐼</m:t>
                      </m:r>
                      <m:r>
                        <a:rPr kumimoji="1" lang="en-US" altLang="zh-CN" sz="2400" i="1">
                          <a:latin typeface="Cambria Math" panose="02040503050406030204" pitchFamily="18" charset="0"/>
                        </a:rPr>
                        <m:t>(</m:t>
                      </m:r>
                      <m:r>
                        <a:rPr kumimoji="1" lang="en-US" altLang="zh-CN" sz="2400" i="1">
                          <a:latin typeface="Cambria Math" panose="02040503050406030204" pitchFamily="18" charset="0"/>
                        </a:rPr>
                        <m:t>𝑥</m:t>
                      </m:r>
                      <m:r>
                        <a:rPr kumimoji="1" lang="en-US" altLang="zh-CN" sz="2400" i="1">
                          <a:latin typeface="Cambria Math" panose="02040503050406030204" pitchFamily="18" charset="0"/>
                        </a:rPr>
                        <m:t>,</m:t>
                      </m:r>
                      <m:r>
                        <a:rPr kumimoji="1" lang="en-US" altLang="zh-CN" sz="2400" i="1">
                          <a:latin typeface="Cambria Math" panose="02040503050406030204" pitchFamily="18" charset="0"/>
                        </a:rPr>
                        <m:t>𝑦</m:t>
                      </m:r>
                      <m:r>
                        <a:rPr kumimoji="1" lang="en-US" altLang="zh-CN" sz="2400" i="1">
                          <a:latin typeface="Cambria Math" panose="02040503050406030204" pitchFamily="18" charset="0"/>
                        </a:rPr>
                        <m:t>)</m:t>
                      </m:r>
                    </m:oMath>
                  </m:oMathPara>
                </a14:m>
                <a:endParaRPr kumimoji="1" lang="zh-CN" altLang="en-US" sz="2400" dirty="0"/>
              </a:p>
            </p:txBody>
          </p:sp>
        </mc:Choice>
        <mc:Fallback xmlns="">
          <p:sp>
            <p:nvSpPr>
              <p:cNvPr id="3" name="文本框 2">
                <a:extLst>
                  <a:ext uri="{FF2B5EF4-FFF2-40B4-BE49-F238E27FC236}">
                    <a16:creationId xmlns:a16="http://schemas.microsoft.com/office/drawing/2014/main" id="{B8C55A13-C569-9792-981D-DF6E3E3B59DE}"/>
                  </a:ext>
                </a:extLst>
              </p:cNvPr>
              <p:cNvSpPr txBox="1">
                <a:spLocks noRot="1" noChangeAspect="1" noMove="1" noResize="1" noEditPoints="1" noAdjustHandles="1" noChangeArrowheads="1" noChangeShapeType="1" noTextEdit="1"/>
              </p:cNvSpPr>
              <p:nvPr/>
            </p:nvSpPr>
            <p:spPr>
              <a:xfrm>
                <a:off x="4072529" y="1774824"/>
                <a:ext cx="4046942" cy="369332"/>
              </a:xfrm>
              <a:prstGeom prst="rect">
                <a:avLst/>
              </a:prstGeom>
              <a:blipFill>
                <a:blip r:embed="rId4"/>
                <a:stretch>
                  <a:fillRect l="-904" r="-1958" b="-36066"/>
                </a:stretch>
              </a:blipFill>
            </p:spPr>
            <p:txBody>
              <a:bodyPr/>
              <a:lstStyle/>
              <a:p>
                <a:r>
                  <a:rPr lang="en-US">
                    <a:noFill/>
                  </a:rPr>
                  <a:t> </a:t>
                </a:r>
              </a:p>
            </p:txBody>
          </p:sp>
        </mc:Fallback>
      </mc:AlternateContent>
      <p:grpSp>
        <p:nvGrpSpPr>
          <p:cNvPr id="9" name="组合 8">
            <a:extLst>
              <a:ext uri="{FF2B5EF4-FFF2-40B4-BE49-F238E27FC236}">
                <a16:creationId xmlns:a16="http://schemas.microsoft.com/office/drawing/2014/main" id="{23BEA354-0C3D-3ADC-8DE3-BB106DF10F74}"/>
              </a:ext>
            </a:extLst>
          </p:cNvPr>
          <p:cNvGrpSpPr/>
          <p:nvPr/>
        </p:nvGrpSpPr>
        <p:grpSpPr>
          <a:xfrm>
            <a:off x="228903" y="2669262"/>
            <a:ext cx="11734193" cy="3687088"/>
            <a:chOff x="967379" y="2462400"/>
            <a:chExt cx="12460621" cy="3585488"/>
          </a:xfrm>
        </p:grpSpPr>
        <p:pic>
          <p:nvPicPr>
            <p:cNvPr id="8" name="图片 7">
              <a:extLst>
                <a:ext uri="{FF2B5EF4-FFF2-40B4-BE49-F238E27FC236}">
                  <a16:creationId xmlns:a16="http://schemas.microsoft.com/office/drawing/2014/main" id="{626F932C-9B2D-3982-0682-3303AD2858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2000" y="2462400"/>
              <a:ext cx="6336000" cy="3585488"/>
            </a:xfrm>
            <a:prstGeom prst="rect">
              <a:avLst/>
            </a:prstGeom>
          </p:spPr>
        </p:pic>
        <p:pic>
          <p:nvPicPr>
            <p:cNvPr id="6" name="图片 5">
              <a:extLst>
                <a:ext uri="{FF2B5EF4-FFF2-40B4-BE49-F238E27FC236}">
                  <a16:creationId xmlns:a16="http://schemas.microsoft.com/office/drawing/2014/main" id="{F3429A6A-876A-B07F-902C-44916D4DE3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7379" y="2552700"/>
              <a:ext cx="6210300" cy="3416300"/>
            </a:xfrm>
            <a:prstGeom prst="rect">
              <a:avLst/>
            </a:prstGeom>
          </p:spPr>
        </p:pic>
      </p:grpSp>
    </p:spTree>
    <p:extLst>
      <p:ext uri="{BB962C8B-B14F-4D97-AF65-F5344CB8AC3E}">
        <p14:creationId xmlns:p14="http://schemas.microsoft.com/office/powerpoint/2010/main" val="3416145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F267F-AD00-680E-234D-D36A23FA0683}"/>
            </a:ext>
          </a:extLst>
        </p:cNvPr>
        <p:cNvGrpSpPr/>
        <p:nvPr/>
      </p:nvGrpSpPr>
      <p:grpSpPr>
        <a:xfrm>
          <a:off x="0" y="0"/>
          <a:ext cx="0" cy="0"/>
          <a:chOff x="0" y="0"/>
          <a:chExt cx="0" cy="0"/>
        </a:xfrm>
      </p:grpSpPr>
      <p:sp>
        <p:nvSpPr>
          <p:cNvPr id="388098" name="Rectangle 2">
            <a:extLst>
              <a:ext uri="{FF2B5EF4-FFF2-40B4-BE49-F238E27FC236}">
                <a16:creationId xmlns:a16="http://schemas.microsoft.com/office/drawing/2014/main" id="{6FA233C4-F193-BAE3-35D6-868804BC1D32}"/>
              </a:ext>
            </a:extLst>
          </p:cNvPr>
          <p:cNvSpPr>
            <a:spLocks noGrp="1" noChangeArrowheads="1"/>
          </p:cNvSpPr>
          <p:nvPr>
            <p:ph type="title"/>
          </p:nvPr>
        </p:nvSpPr>
        <p:spPr/>
        <p:txBody>
          <a:bodyPr>
            <a:normAutofit/>
          </a:bodyPr>
          <a:lstStyle/>
          <a:p>
            <a:r>
              <a:rPr lang="zh-CN" altLang="en-US" dirty="0"/>
              <a:t>块状区域检测与尺度空间</a:t>
            </a:r>
          </a:p>
        </p:txBody>
      </p:sp>
      <p:sp>
        <p:nvSpPr>
          <p:cNvPr id="13" name="灯片编号占位符 12">
            <a:extLst>
              <a:ext uri="{FF2B5EF4-FFF2-40B4-BE49-F238E27FC236}">
                <a16:creationId xmlns:a16="http://schemas.microsoft.com/office/drawing/2014/main" id="{94632D51-E011-2815-38A2-6D5A6A35A72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2" name="TextBox 1">
            <a:extLst>
              <a:ext uri="{FF2B5EF4-FFF2-40B4-BE49-F238E27FC236}">
                <a16:creationId xmlns:a16="http://schemas.microsoft.com/office/drawing/2014/main" id="{5B9F171B-A082-FA13-F769-617F9B239D6E}"/>
              </a:ext>
            </a:extLst>
          </p:cNvPr>
          <p:cNvSpPr txBox="1"/>
          <p:nvPr/>
        </p:nvSpPr>
        <p:spPr>
          <a:xfrm>
            <a:off x="340382" y="1456662"/>
            <a:ext cx="11703935" cy="461665"/>
          </a:xfrm>
          <a:prstGeom prst="rect">
            <a:avLst/>
          </a:prstGeom>
          <a:noFill/>
        </p:spPr>
        <p:txBody>
          <a:bodyPr wrap="square" rtlCol="0">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确定关键点，根据对应特征尺度的比例，即可得到两张图像尺度缩放的比例</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p:sp>
        <p:nvSpPr>
          <p:cNvPr id="7" name="TextBox 5">
            <a:extLst>
              <a:ext uri="{FF2B5EF4-FFF2-40B4-BE49-F238E27FC236}">
                <a16:creationId xmlns:a16="http://schemas.microsoft.com/office/drawing/2014/main" id="{C4E00195-A9FB-7E2D-5355-CF560831F142}"/>
              </a:ext>
            </a:extLst>
          </p:cNvPr>
          <p:cNvSpPr txBox="1"/>
          <p:nvPr/>
        </p:nvSpPr>
        <p:spPr>
          <a:xfrm>
            <a:off x="859429" y="3209148"/>
            <a:ext cx="3756114" cy="1344407"/>
          </a:xfrm>
          <a:prstGeom prst="rect">
            <a:avLst/>
          </a:prstGeom>
          <a:noFill/>
        </p:spPr>
        <p:txBody>
          <a:bodyPr wrap="square">
            <a:spAutoFit/>
          </a:bodyPr>
          <a:lstStyle/>
          <a:p>
            <a:pPr>
              <a:lnSpc>
                <a:spcPct val="200000"/>
              </a:lnSpc>
            </a:pPr>
            <a:r>
              <a:rPr lang="zh-CN" altLang="en-US" sz="2200" spc="300" dirty="0">
                <a:solidFill>
                  <a:schemeClr val="tx1"/>
                </a:solidFill>
                <a:latin typeface="微软雅黑" panose="020B0503020204020204" pitchFamily="34" charset="-122"/>
                <a:ea typeface="微软雅黑" panose="020B0503020204020204" pitchFamily="34" charset="-122"/>
              </a:rPr>
              <a:t>右图中，两幅图像的缩放</a:t>
            </a:r>
            <a:endParaRPr lang="en-US" altLang="zh-CN" sz="2200" spc="300" dirty="0">
              <a:solidFill>
                <a:schemeClr val="tx1"/>
              </a:solidFill>
              <a:latin typeface="微软雅黑" panose="020B0503020204020204" pitchFamily="34" charset="-122"/>
              <a:ea typeface="微软雅黑" panose="020B0503020204020204" pitchFamily="34" charset="-122"/>
            </a:endParaRPr>
          </a:p>
          <a:p>
            <a:pPr>
              <a:lnSpc>
                <a:spcPct val="200000"/>
              </a:lnSpc>
            </a:pPr>
            <a:r>
              <a:rPr lang="zh-CN" altLang="en-US" sz="2200" spc="300" dirty="0">
                <a:solidFill>
                  <a:schemeClr val="tx1"/>
                </a:solidFill>
                <a:latin typeface="微软雅黑" panose="020B0503020204020204" pitchFamily="34" charset="-122"/>
                <a:ea typeface="微软雅黑" panose="020B0503020204020204" pitchFamily="34" charset="-122"/>
              </a:rPr>
              <a:t>比例为</a:t>
            </a:r>
            <a:endParaRPr lang="zh-CN" altLang="en-US" sz="2200" spc="300" dirty="0">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133C2F54-1A7A-5039-843F-4BD6CAA8E66C}"/>
                  </a:ext>
                </a:extLst>
              </p:cNvPr>
              <p:cNvSpPr txBox="1"/>
              <p:nvPr/>
            </p:nvSpPr>
            <p:spPr>
              <a:xfrm>
                <a:off x="2103251" y="3883761"/>
                <a:ext cx="429348" cy="8520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2600" i="1" smtClean="0">
                              <a:latin typeface="Cambria Math" panose="02040503050406030204" pitchFamily="18" charset="0"/>
                            </a:rPr>
                          </m:ctrlPr>
                        </m:fPr>
                        <m:num>
                          <m:sSubSup>
                            <m:sSubSupPr>
                              <m:ctrlPr>
                                <a:rPr kumimoji="1" lang="en-US" altLang="zh-CN" sz="2600" i="1" smtClean="0">
                                  <a:latin typeface="Cambria Math" panose="02040503050406030204" pitchFamily="18" charset="0"/>
                                </a:rPr>
                              </m:ctrlPr>
                            </m:sSubSupPr>
                            <m:e>
                              <m:r>
                                <a:rPr kumimoji="1" lang="en-US" altLang="zh-CN" sz="2600" i="1" smtClean="0">
                                  <a:latin typeface="Cambria Math" panose="02040503050406030204" pitchFamily="18" charset="0"/>
                                  <a:ea typeface="Cambria Math" panose="02040503050406030204" pitchFamily="18" charset="0"/>
                                </a:rPr>
                                <m:t>𝜎</m:t>
                              </m:r>
                            </m:e>
                            <m:sub>
                              <m:r>
                                <a:rPr kumimoji="1" lang="en-US" altLang="zh-CN" sz="2600" b="0" i="1" smtClean="0">
                                  <a:latin typeface="Cambria Math" panose="02040503050406030204" pitchFamily="18" charset="0"/>
                                </a:rPr>
                                <m:t>1</m:t>
                              </m:r>
                            </m:sub>
                            <m:sup>
                              <m:r>
                                <a:rPr kumimoji="1" lang="zh-CN" altLang="en-US" sz="2600" b="0" i="1" smtClean="0">
                                  <a:latin typeface="Cambria Math" panose="02040503050406030204" pitchFamily="18" charset="0"/>
                                </a:rPr>
                                <m:t>∗</m:t>
                              </m:r>
                            </m:sup>
                          </m:sSubSup>
                        </m:num>
                        <m:den>
                          <m:sSubSup>
                            <m:sSubSupPr>
                              <m:ctrlPr>
                                <a:rPr kumimoji="1" lang="en-US" altLang="zh-CN" sz="2600" i="1">
                                  <a:latin typeface="Cambria Math" panose="02040503050406030204" pitchFamily="18" charset="0"/>
                                </a:rPr>
                              </m:ctrlPr>
                            </m:sSubSupPr>
                            <m:e>
                              <m:r>
                                <a:rPr kumimoji="1" lang="en-US" altLang="zh-CN" sz="2600" i="1">
                                  <a:latin typeface="Cambria Math" panose="02040503050406030204" pitchFamily="18" charset="0"/>
                                  <a:ea typeface="Cambria Math" panose="02040503050406030204" pitchFamily="18" charset="0"/>
                                </a:rPr>
                                <m:t>𝜎</m:t>
                              </m:r>
                            </m:e>
                            <m:sub>
                              <m:r>
                                <a:rPr kumimoji="1" lang="en-US" altLang="zh-CN" sz="2600" b="0" i="1" smtClean="0">
                                  <a:latin typeface="Cambria Math" panose="02040503050406030204" pitchFamily="18" charset="0"/>
                                  <a:ea typeface="Cambria Math" panose="02040503050406030204" pitchFamily="18" charset="0"/>
                                </a:rPr>
                                <m:t>2</m:t>
                              </m:r>
                            </m:sub>
                            <m:sup>
                              <m:r>
                                <a:rPr kumimoji="1" lang="zh-CN" altLang="en-US" sz="2600" i="1">
                                  <a:latin typeface="Cambria Math" panose="02040503050406030204" pitchFamily="18" charset="0"/>
                                </a:rPr>
                                <m:t>∗</m:t>
                              </m:r>
                            </m:sup>
                          </m:sSubSup>
                        </m:den>
                      </m:f>
                    </m:oMath>
                  </m:oMathPara>
                </a14:m>
                <a:endParaRPr kumimoji="1" lang="zh-CN" altLang="en-US" sz="2600" dirty="0"/>
              </a:p>
            </p:txBody>
          </p:sp>
        </mc:Choice>
        <mc:Fallback xmlns="">
          <p:sp>
            <p:nvSpPr>
              <p:cNvPr id="10" name="文本框 9">
                <a:extLst>
                  <a:ext uri="{FF2B5EF4-FFF2-40B4-BE49-F238E27FC236}">
                    <a16:creationId xmlns:a16="http://schemas.microsoft.com/office/drawing/2014/main" id="{133C2F54-1A7A-5039-843F-4BD6CAA8E66C}"/>
                  </a:ext>
                </a:extLst>
              </p:cNvPr>
              <p:cNvSpPr txBox="1">
                <a:spLocks noRot="1" noChangeAspect="1" noMove="1" noResize="1" noEditPoints="1" noAdjustHandles="1" noChangeArrowheads="1" noChangeShapeType="1" noTextEdit="1"/>
              </p:cNvSpPr>
              <p:nvPr/>
            </p:nvSpPr>
            <p:spPr>
              <a:xfrm>
                <a:off x="2103251" y="3883761"/>
                <a:ext cx="429348" cy="852093"/>
              </a:xfrm>
              <a:prstGeom prst="rect">
                <a:avLst/>
              </a:prstGeom>
              <a:blipFill>
                <a:blip r:embed="rId5"/>
                <a:stretch>
                  <a:fillRect l="-8571" b="-8824"/>
                </a:stretch>
              </a:blipFill>
            </p:spPr>
            <p:txBody>
              <a:bodyPr/>
              <a:lstStyle/>
              <a:p>
                <a:r>
                  <a:rPr lang="zh-CN" altLang="en-US">
                    <a:noFill/>
                  </a:rPr>
                  <a:t> </a:t>
                </a:r>
              </a:p>
            </p:txBody>
          </p:sp>
        </mc:Fallback>
      </mc:AlternateContent>
      <p:pic>
        <p:nvPicPr>
          <p:cNvPr id="9" name="图片 8">
            <a:extLst>
              <a:ext uri="{FF2B5EF4-FFF2-40B4-BE49-F238E27FC236}">
                <a16:creationId xmlns:a16="http://schemas.microsoft.com/office/drawing/2014/main" id="{3CDB959C-430B-0A83-C416-F1600ADFB8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9226" y="2107399"/>
            <a:ext cx="5602746" cy="3870988"/>
          </a:xfrm>
          <a:prstGeom prst="rect">
            <a:avLst/>
          </a:prstGeom>
        </p:spPr>
      </p:pic>
    </p:spTree>
    <p:extLst>
      <p:ext uri="{BB962C8B-B14F-4D97-AF65-F5344CB8AC3E}">
        <p14:creationId xmlns:p14="http://schemas.microsoft.com/office/powerpoint/2010/main" val="30217873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工银国际">
  <a:themeElements>
    <a:clrScheme name="ICBCI">
      <a:dk1>
        <a:srgbClr val="000000"/>
      </a:dk1>
      <a:lt1>
        <a:srgbClr val="FFFFFF"/>
      </a:lt1>
      <a:dk2>
        <a:srgbClr val="274E18"/>
      </a:dk2>
      <a:lt2>
        <a:srgbClr val="1B587C"/>
      </a:lt2>
      <a:accent1>
        <a:srgbClr val="800000"/>
      </a:accent1>
      <a:accent2>
        <a:srgbClr val="F0BE6B"/>
      </a:accent2>
      <a:accent3>
        <a:srgbClr val="4B7E82"/>
      </a:accent3>
      <a:accent4>
        <a:srgbClr val="CF8B78"/>
      </a:accent4>
      <a:accent5>
        <a:srgbClr val="B2B2B2"/>
      </a:accent5>
      <a:accent6>
        <a:srgbClr val="F07F09"/>
      </a:accent6>
      <a:hlink>
        <a:srgbClr val="4B7E82"/>
      </a:hlink>
      <a:folHlink>
        <a:srgbClr val="CF8B78"/>
      </a:folHlink>
    </a:clrScheme>
    <a:fontScheme name="1_Default Design">
      <a:majorFont>
        <a:latin typeface="Arial"/>
        <a:ea typeface="STKaiti"/>
        <a:cs typeface=""/>
      </a:majorFont>
      <a:minorFont>
        <a:latin typeface="Arial"/>
        <a:ea typeface="STKait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wrap="none" anchor="ctr"/>
      <a:lstStyle>
        <a:defPPr eaLnBrk="1" hangingPunct="1">
          <a:defRPr sz="1200" b="1">
            <a:solidFill>
              <a:schemeClr val="bg1"/>
            </a:solidFil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0" tIns="0" rIns="0" bIns="0" numCol="1" anchor="t" anchorCtr="0" compatLnSpc="1">
        <a:spAutoFit/>
      </a:bodyPr>
      <a:lstStyle>
        <a:defPPr marL="0" marR="0" indent="0" algn="ctr" defTabSz="914400" rtl="0" eaLnBrk="0" fontAlgn="base" latinLnBrk="0" hangingPunct="0">
          <a:lnSpc>
            <a:spcPct val="100000"/>
          </a:lnSpc>
          <a:spcBef>
            <a:spcPct val="0"/>
          </a:spcBef>
          <a:spcAft>
            <a:spcPct val="0"/>
          </a:spcAft>
          <a:buClrTx/>
          <a:buSzTx/>
          <a:buFontTx/>
          <a:buNone/>
          <a:defRPr kumimoji="0" lang="en-US" sz="800" b="0" i="0" u="none" strike="noStrike" cap="none" normalizeH="0" baseline="0" smtClean="0">
            <a:ln>
              <a:noFill/>
            </a:ln>
            <a:solidFill>
              <a:schemeClr val="tx1"/>
            </a:solidFill>
            <a:effectLst/>
            <a:latin typeface="Arial" panose="020B0604020202020204" pitchFamily="34" charset="0"/>
            <a:ea typeface="华文楷体" panose="02010600040101010101" pitchFamily="2" charset="-122"/>
            <a:cs typeface="Arial" panose="020B0604020202020204" pitchFamily="34" charset="0"/>
          </a:defRPr>
        </a:defPPr>
      </a:lstStyle>
    </a:lnDef>
  </a:objectDefaults>
  <a:extraClrSchemeLst>
    <a:extraClrScheme>
      <a:clrScheme name="1_Default Design 1">
        <a:dk1>
          <a:srgbClr val="000000"/>
        </a:dk1>
        <a:lt1>
          <a:srgbClr val="FFFFFF"/>
        </a:lt1>
        <a:dk2>
          <a:srgbClr val="420000"/>
        </a:dk2>
        <a:lt2>
          <a:srgbClr val="969696"/>
        </a:lt2>
        <a:accent1>
          <a:srgbClr val="800000"/>
        </a:accent1>
        <a:accent2>
          <a:srgbClr val="FAC8AA"/>
        </a:accent2>
        <a:accent3>
          <a:srgbClr val="FFFFFF"/>
        </a:accent3>
        <a:accent4>
          <a:srgbClr val="000000"/>
        </a:accent4>
        <a:accent5>
          <a:srgbClr val="C0AAAA"/>
        </a:accent5>
        <a:accent6>
          <a:srgbClr val="E3B59A"/>
        </a:accent6>
        <a:hlink>
          <a:srgbClr val="C0C0C0"/>
        </a:hlink>
        <a:folHlink>
          <a:srgbClr val="C00D0D"/>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420000"/>
        </a:dk2>
        <a:lt2>
          <a:srgbClr val="969696"/>
        </a:lt2>
        <a:accent1>
          <a:srgbClr val="800000"/>
        </a:accent1>
        <a:accent2>
          <a:srgbClr val="4B7E82"/>
        </a:accent2>
        <a:accent3>
          <a:srgbClr val="FFFFFF"/>
        </a:accent3>
        <a:accent4>
          <a:srgbClr val="000000"/>
        </a:accent4>
        <a:accent5>
          <a:srgbClr val="C0AAAA"/>
        </a:accent5>
        <a:accent6>
          <a:srgbClr val="437275"/>
        </a:accent6>
        <a:hlink>
          <a:srgbClr val="B67E33"/>
        </a:hlink>
        <a:folHlink>
          <a:srgbClr val="1B587C"/>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420000"/>
        </a:dk2>
        <a:lt2>
          <a:srgbClr val="676767"/>
        </a:lt2>
        <a:accent1>
          <a:srgbClr val="800000"/>
        </a:accent1>
        <a:accent2>
          <a:srgbClr val="4B7E82"/>
        </a:accent2>
        <a:accent3>
          <a:srgbClr val="FFFFFF"/>
        </a:accent3>
        <a:accent4>
          <a:srgbClr val="000000"/>
        </a:accent4>
        <a:accent5>
          <a:srgbClr val="C0AAAA"/>
        </a:accent5>
        <a:accent6>
          <a:srgbClr val="437275"/>
        </a:accent6>
        <a:hlink>
          <a:srgbClr val="B67E33"/>
        </a:hlink>
        <a:folHlink>
          <a:srgbClr val="1B587C"/>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420000"/>
        </a:dk2>
        <a:lt2>
          <a:srgbClr val="B2B2B2"/>
        </a:lt2>
        <a:accent1>
          <a:srgbClr val="800000"/>
        </a:accent1>
        <a:accent2>
          <a:srgbClr val="4B7E82"/>
        </a:accent2>
        <a:accent3>
          <a:srgbClr val="FFFFFF"/>
        </a:accent3>
        <a:accent4>
          <a:srgbClr val="000000"/>
        </a:accent4>
        <a:accent5>
          <a:srgbClr val="C0AAAA"/>
        </a:accent5>
        <a:accent6>
          <a:srgbClr val="437275"/>
        </a:accent6>
        <a:hlink>
          <a:srgbClr val="B67E33"/>
        </a:hlink>
        <a:folHlink>
          <a:srgbClr val="1B587C"/>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800000"/>
        </a:accent1>
        <a:accent2>
          <a:srgbClr val="4B7E82"/>
        </a:accent2>
        <a:accent3>
          <a:srgbClr val="FFFFFF"/>
        </a:accent3>
        <a:accent4>
          <a:srgbClr val="000000"/>
        </a:accent4>
        <a:accent5>
          <a:srgbClr val="C0AAAA"/>
        </a:accent5>
        <a:accent6>
          <a:srgbClr val="437275"/>
        </a:accent6>
        <a:hlink>
          <a:srgbClr val="B67E33"/>
        </a:hlink>
        <a:folHlink>
          <a:srgbClr val="1B587C"/>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800000"/>
        </a:accent1>
        <a:accent2>
          <a:srgbClr val="F0BE6B"/>
        </a:accent2>
        <a:accent3>
          <a:srgbClr val="FFFFFF"/>
        </a:accent3>
        <a:accent4>
          <a:srgbClr val="000000"/>
        </a:accent4>
        <a:accent5>
          <a:srgbClr val="C0AAAA"/>
        </a:accent5>
        <a:accent6>
          <a:srgbClr val="D9AC60"/>
        </a:accent6>
        <a:hlink>
          <a:srgbClr val="4B7E82"/>
        </a:hlink>
        <a:folHlink>
          <a:srgbClr val="1B587C"/>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800000"/>
        </a:accent1>
        <a:accent2>
          <a:srgbClr val="F0BE6B"/>
        </a:accent2>
        <a:accent3>
          <a:srgbClr val="FFFFFF"/>
        </a:accent3>
        <a:accent4>
          <a:srgbClr val="000000"/>
        </a:accent4>
        <a:accent5>
          <a:srgbClr val="C0AAAA"/>
        </a:accent5>
        <a:accent6>
          <a:srgbClr val="D9AC60"/>
        </a:accent6>
        <a:hlink>
          <a:srgbClr val="4B7E82"/>
        </a:hlink>
        <a:folHlink>
          <a:srgbClr val="CF8B78"/>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FF3300"/>
        </a:dk2>
        <a:lt2>
          <a:srgbClr val="B2B2B2"/>
        </a:lt2>
        <a:accent1>
          <a:srgbClr val="800000"/>
        </a:accent1>
        <a:accent2>
          <a:srgbClr val="F0BE6B"/>
        </a:accent2>
        <a:accent3>
          <a:srgbClr val="FFFFFF"/>
        </a:accent3>
        <a:accent4>
          <a:srgbClr val="000000"/>
        </a:accent4>
        <a:accent5>
          <a:srgbClr val="C0AAAA"/>
        </a:accent5>
        <a:accent6>
          <a:srgbClr val="D9AC60"/>
        </a:accent6>
        <a:hlink>
          <a:srgbClr val="4B7E82"/>
        </a:hlink>
        <a:folHlink>
          <a:srgbClr val="CF8B78"/>
        </a:folHlink>
      </a:clrScheme>
      <a:clrMap bg1="lt1" tx1="dk1" bg2="lt2" tx2="dk2" accent1="accent1" accent2="accent2" accent3="accent3" accent4="accent4" accent5="accent5" accent6="accent6" hlink="hlink" folHlink="folHlink"/>
    </a:extraClrScheme>
    <a:extraClrScheme>
      <a:clrScheme name="1_Default Design 9">
        <a:dk1>
          <a:srgbClr val="000000"/>
        </a:dk1>
        <a:lt1>
          <a:srgbClr val="FFFFFF"/>
        </a:lt1>
        <a:dk2>
          <a:srgbClr val="F07F09"/>
        </a:dk2>
        <a:lt2>
          <a:srgbClr val="1B587C"/>
        </a:lt2>
        <a:accent1>
          <a:srgbClr val="800000"/>
        </a:accent1>
        <a:accent2>
          <a:srgbClr val="F0BE6B"/>
        </a:accent2>
        <a:accent3>
          <a:srgbClr val="FFFFFF"/>
        </a:accent3>
        <a:accent4>
          <a:srgbClr val="000000"/>
        </a:accent4>
        <a:accent5>
          <a:srgbClr val="C0AAAA"/>
        </a:accent5>
        <a:accent6>
          <a:srgbClr val="D9AC60"/>
        </a:accent6>
        <a:hlink>
          <a:srgbClr val="4B7E82"/>
        </a:hlink>
        <a:folHlink>
          <a:srgbClr val="CF8B78"/>
        </a:folHlink>
      </a:clrScheme>
      <a:clrMap bg1="lt1" tx1="dk1" bg2="lt2" tx2="dk2" accent1="accent1" accent2="accent2" accent3="accent3" accent4="accent4" accent5="accent5" accent6="accent6" hlink="hlink" folHlink="folHlink"/>
    </a:extraClrScheme>
    <a:extraClrScheme>
      <a:clrScheme name="1_Default Design 10">
        <a:dk1>
          <a:srgbClr val="000000"/>
        </a:dk1>
        <a:lt1>
          <a:srgbClr val="FFFFFF"/>
        </a:lt1>
        <a:dk2>
          <a:srgbClr val="F07F09"/>
        </a:dk2>
        <a:lt2>
          <a:srgbClr val="B2B2B2"/>
        </a:lt2>
        <a:accent1>
          <a:srgbClr val="800000"/>
        </a:accent1>
        <a:accent2>
          <a:srgbClr val="F0BE6B"/>
        </a:accent2>
        <a:accent3>
          <a:srgbClr val="FFFFFF"/>
        </a:accent3>
        <a:accent4>
          <a:srgbClr val="000000"/>
        </a:accent4>
        <a:accent5>
          <a:srgbClr val="C0AAAA"/>
        </a:accent5>
        <a:accent6>
          <a:srgbClr val="D9AC60"/>
        </a:accent6>
        <a:hlink>
          <a:srgbClr val="4B7E82"/>
        </a:hlink>
        <a:folHlink>
          <a:srgbClr val="CF8B7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页面">
  <a:themeElements>
    <a:clrScheme name="VI蓝色版">
      <a:dk1>
        <a:srgbClr val="000000"/>
      </a:dk1>
      <a:lt1>
        <a:srgbClr val="FFFFFF"/>
      </a:lt1>
      <a:dk2>
        <a:srgbClr val="BD9F68"/>
      </a:dk2>
      <a:lt2>
        <a:srgbClr val="B5B5B6"/>
      </a:lt2>
      <a:accent1>
        <a:srgbClr val="004098"/>
      </a:accent1>
      <a:accent2>
        <a:srgbClr val="0086D1"/>
      </a:accent2>
      <a:accent3>
        <a:srgbClr val="338D27"/>
      </a:accent3>
      <a:accent4>
        <a:srgbClr val="00514E"/>
      </a:accent4>
      <a:accent5>
        <a:srgbClr val="FDD000"/>
      </a:accent5>
      <a:accent6>
        <a:srgbClr val="F08300"/>
      </a:accent6>
      <a:hlink>
        <a:srgbClr val="B5B5B6"/>
      </a:hlink>
      <a:folHlink>
        <a:srgbClr val="BD9F68"/>
      </a:folHlink>
    </a:clrScheme>
    <a:fontScheme name="标准">
      <a:majorFont>
        <a:latin typeface="Times New Roman"/>
        <a:ea typeface="宋体"/>
        <a:cs typeface=""/>
      </a:majorFont>
      <a:minorFont>
        <a:latin typeface="Times New Roman"/>
        <a:ea typeface="宋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lumMod val="75000"/>
          </a:schemeClr>
        </a:solidFill>
        <a:ln w="0">
          <a:solidFill>
            <a:srgbClr val="000000"/>
          </a:solidFill>
          <a:prstDash val="solid"/>
          <a:round/>
        </a:ln>
      </a:spPr>
      <a:bodyPr vert="horz" wrap="square" lIns="91440" tIns="45720" rIns="91440" bIns="45720" numCol="1" anchor="t" anchorCtr="0" compatLnSpc="1"/>
      <a:lstStyle>
        <a:defPPr algn="l">
          <a:defRPr>
            <a:latin typeface="微软雅黑" panose="020B0503020204020204" charset="-122"/>
            <a:ea typeface="微软雅黑" panose="020B0503020204020204" charset="-122"/>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1513</Words>
  <Application>Microsoft Office PowerPoint</Application>
  <PresentationFormat>Widescreen</PresentationFormat>
  <Paragraphs>144</Paragraphs>
  <Slides>24</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Microsoft YaHei</vt:lpstr>
      <vt:lpstr>Microsoft YaHei</vt:lpstr>
      <vt:lpstr>Arial</vt:lpstr>
      <vt:lpstr>Calibri</vt:lpstr>
      <vt:lpstr>Cambria Math</vt:lpstr>
      <vt:lpstr>Times New Roman</vt:lpstr>
      <vt:lpstr>Wingdings</vt:lpstr>
      <vt:lpstr>工银国际</vt:lpstr>
      <vt:lpstr>页面</vt:lpstr>
      <vt:lpstr>PowerPoint Presentation</vt:lpstr>
      <vt:lpstr>PowerPoint Presentation</vt:lpstr>
      <vt:lpstr>块状区域检测与尺度空间</vt:lpstr>
      <vt:lpstr>块状区域检测与尺度空间</vt:lpstr>
      <vt:lpstr>块状区域检测与尺度空间</vt:lpstr>
      <vt:lpstr>块状区域检测与尺度空间</vt:lpstr>
      <vt:lpstr>块状区域检测与尺度空间</vt:lpstr>
      <vt:lpstr>块状区域检测与尺度空间</vt:lpstr>
      <vt:lpstr>块状区域检测与尺度空间</vt:lpstr>
      <vt:lpstr>PowerPoint Presentation</vt:lpstr>
      <vt:lpstr>SIFT算法</vt:lpstr>
      <vt:lpstr>SIFT算法——局部极值点检测</vt:lpstr>
      <vt:lpstr>SIFT算法——局部极值点检测</vt:lpstr>
      <vt:lpstr>SIFT算法——局部极值点检测</vt:lpstr>
      <vt:lpstr>SIFT算法——局部极值点检测</vt:lpstr>
      <vt:lpstr>SIFT算法——关键点定位与筛选</vt:lpstr>
      <vt:lpstr>SIFT算法——关键点定位与筛选</vt:lpstr>
      <vt:lpstr>SIFT算法——关键点定位与筛选</vt:lpstr>
      <vt:lpstr>SIFT算法——关键点方向的计算</vt:lpstr>
      <vt:lpstr>SIFT算法——关键点方向的计算</vt:lpstr>
      <vt:lpstr>SIFT算法——关键点描述</vt:lpstr>
      <vt:lpstr>SIFT算法——关键点描述</vt:lpstr>
      <vt:lpstr>SIFT算法——算法效果</vt:lpstr>
      <vt:lpstr>SIFT算法——算法效果</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2024-12-03T15:02:18Z</dcterms:created>
  <dcterms:modified xsi:type="dcterms:W3CDTF">2024-12-12T01:01:47Z</dcterms:modified>
</cp:coreProperties>
</file>