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50" r:id="rId1"/>
    <p:sldMasterId id="2147483655" r:id="rId2"/>
  </p:sldMasterIdLst>
  <p:notesMasterIdLst>
    <p:notesMasterId r:id="rId22"/>
  </p:notesMasterIdLst>
  <p:sldIdLst>
    <p:sldId id="512" r:id="rId3"/>
    <p:sldId id="4944" r:id="rId4"/>
    <p:sldId id="1195" r:id="rId5"/>
    <p:sldId id="4953" r:id="rId6"/>
    <p:sldId id="1196" r:id="rId7"/>
    <p:sldId id="4968" r:id="rId8"/>
    <p:sldId id="4964" r:id="rId9"/>
    <p:sldId id="4969" r:id="rId10"/>
    <p:sldId id="4970" r:id="rId11"/>
    <p:sldId id="4971" r:id="rId12"/>
    <p:sldId id="4972" r:id="rId13"/>
    <p:sldId id="4973" r:id="rId14"/>
    <p:sldId id="4974" r:id="rId15"/>
    <p:sldId id="4976" r:id="rId16"/>
    <p:sldId id="4977" r:id="rId17"/>
    <p:sldId id="4978" r:id="rId18"/>
    <p:sldId id="4979" r:id="rId19"/>
    <p:sldId id="4956" r:id="rId20"/>
    <p:sldId id="4980"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679"/>
    <a:srgbClr val="C03228"/>
    <a:srgbClr val="FFFFFF"/>
    <a:srgbClr val="0E57C4"/>
    <a:srgbClr val="000080"/>
    <a:srgbClr val="76A7B2"/>
    <a:srgbClr val="008000"/>
    <a:srgbClr val="9DFFA8"/>
    <a:srgbClr val="84B2F6"/>
    <a:srgbClr val="C8DD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40" autoAdjust="0"/>
    <p:restoredTop sz="65924" autoAdjust="0"/>
  </p:normalViewPr>
  <p:slideViewPr>
    <p:cSldViewPr snapToGrid="0">
      <p:cViewPr varScale="1">
        <p:scale>
          <a:sx n="70" d="100"/>
          <a:sy n="70" d="100"/>
        </p:scale>
        <p:origin x="1848" y="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2024/12/11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1</a:t>
            </a:fld>
            <a:endParaRPr lang="zh-CN" altLang="en-US"/>
          </a:p>
        </p:txBody>
      </p:sp>
    </p:spTree>
    <p:extLst>
      <p:ext uri="{BB962C8B-B14F-4D97-AF65-F5344CB8AC3E}">
        <p14:creationId xmlns:p14="http://schemas.microsoft.com/office/powerpoint/2010/main" val="2260234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4FAED-D8DE-E1C2-EAF7-C89C108827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7D61BF-D8A6-45D6-E99A-8D9E7E864760}"/>
              </a:ext>
            </a:extLst>
          </p:cNvPr>
          <p:cNvSpPr>
            <a:spLocks noGrp="1" noRot="1" noChangeAspect="1"/>
          </p:cNvSpPr>
          <p:nvPr>
            <p:ph type="sldImg"/>
          </p:nvPr>
        </p:nvSpPr>
        <p:spPr>
          <a:xfrm>
            <a:off x="139700" y="768350"/>
            <a:ext cx="6819900" cy="3836988"/>
          </a:xfrm>
        </p:spPr>
      </p:sp>
      <p:sp>
        <p:nvSpPr>
          <p:cNvPr id="3" name="Notes Placeholder 2">
            <a:extLst>
              <a:ext uri="{FF2B5EF4-FFF2-40B4-BE49-F238E27FC236}">
                <a16:creationId xmlns:a16="http://schemas.microsoft.com/office/drawing/2014/main" id="{9FA07D34-3EA8-C104-5576-C7165D8842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C34C862-9187-9A3A-D4D8-27FF98D4738C}"/>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496189-3F49-4E5F-9199-0F4821A78A72}" type="slidenum">
              <a:rPr kumimoji="0" lang="zh-CN" altLang="en-US" sz="13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087773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772932-9754-1231-8268-9EA2F874EB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E153FA-200A-4B52-CE5E-240EC08C3D88}"/>
              </a:ext>
            </a:extLst>
          </p:cNvPr>
          <p:cNvSpPr>
            <a:spLocks noGrp="1" noRot="1" noChangeAspect="1"/>
          </p:cNvSpPr>
          <p:nvPr>
            <p:ph type="sldImg"/>
          </p:nvPr>
        </p:nvSpPr>
        <p:spPr>
          <a:xfrm>
            <a:off x="139700" y="768350"/>
            <a:ext cx="6819900" cy="3836988"/>
          </a:xfrm>
        </p:spPr>
      </p:sp>
      <p:sp>
        <p:nvSpPr>
          <p:cNvPr id="3" name="Notes Placeholder 2">
            <a:extLst>
              <a:ext uri="{FF2B5EF4-FFF2-40B4-BE49-F238E27FC236}">
                <a16:creationId xmlns:a16="http://schemas.microsoft.com/office/drawing/2014/main" id="{781AFAEE-AC45-4409-3FF9-1473A3BD7E2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8FE66F-8CD3-AF31-7D94-1E49F21BFC64}"/>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496189-3F49-4E5F-9199-0F4821A78A72}" type="slidenum">
              <a:rPr kumimoji="0" lang="zh-CN" altLang="en-US" sz="13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427074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58AB0B-E160-3CD7-186C-4F63D9CE52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3B94C3-B1D4-7358-466C-F9E42545D130}"/>
              </a:ext>
            </a:extLst>
          </p:cNvPr>
          <p:cNvSpPr>
            <a:spLocks noGrp="1" noRot="1" noChangeAspect="1"/>
          </p:cNvSpPr>
          <p:nvPr>
            <p:ph type="sldImg"/>
          </p:nvPr>
        </p:nvSpPr>
        <p:spPr>
          <a:xfrm>
            <a:off x="139700" y="768350"/>
            <a:ext cx="6819900" cy="3836988"/>
          </a:xfrm>
        </p:spPr>
      </p:sp>
      <p:sp>
        <p:nvSpPr>
          <p:cNvPr id="3" name="Notes Placeholder 2">
            <a:extLst>
              <a:ext uri="{FF2B5EF4-FFF2-40B4-BE49-F238E27FC236}">
                <a16:creationId xmlns:a16="http://schemas.microsoft.com/office/drawing/2014/main" id="{2DFFDE64-8E6B-4B4A-6B08-6D5EA01A0C7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3B08976-5A1C-0324-B39C-C4B335509F80}"/>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496189-3F49-4E5F-9199-0F4821A78A72}" type="slidenum">
              <a:rPr kumimoji="0" lang="zh-CN" altLang="en-US" sz="13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503489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B4AC0-8DC1-6AB6-4E16-14121BBDA3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3ACFCF-5A3C-B946-3862-44CD2DBDF4F4}"/>
              </a:ext>
            </a:extLst>
          </p:cNvPr>
          <p:cNvSpPr>
            <a:spLocks noGrp="1" noRot="1" noChangeAspect="1"/>
          </p:cNvSpPr>
          <p:nvPr>
            <p:ph type="sldImg"/>
          </p:nvPr>
        </p:nvSpPr>
        <p:spPr>
          <a:xfrm>
            <a:off x="139700" y="768350"/>
            <a:ext cx="6819900" cy="3836988"/>
          </a:xfrm>
        </p:spPr>
      </p:sp>
      <p:sp>
        <p:nvSpPr>
          <p:cNvPr id="3" name="Notes Placeholder 2">
            <a:extLst>
              <a:ext uri="{FF2B5EF4-FFF2-40B4-BE49-F238E27FC236}">
                <a16:creationId xmlns:a16="http://schemas.microsoft.com/office/drawing/2014/main" id="{643F338B-0042-1FCE-D62D-639182F006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9133635-4C1C-DC72-52A8-22B2AA9A934C}"/>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496189-3F49-4E5F-9199-0F4821A78A72}" type="slidenum">
              <a:rPr kumimoji="0" lang="zh-CN" altLang="en-US" sz="13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05537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75D7F-C1FF-D790-567C-C7D94CD661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EC4DC8-6C8E-3C5A-79A2-2AF03EB0B43F}"/>
              </a:ext>
            </a:extLst>
          </p:cNvPr>
          <p:cNvSpPr>
            <a:spLocks noGrp="1" noRot="1" noChangeAspect="1"/>
          </p:cNvSpPr>
          <p:nvPr>
            <p:ph type="sldImg"/>
          </p:nvPr>
        </p:nvSpPr>
        <p:spPr>
          <a:xfrm>
            <a:off x="139700" y="768350"/>
            <a:ext cx="6819900" cy="3836988"/>
          </a:xfrm>
        </p:spPr>
      </p:sp>
      <p:sp>
        <p:nvSpPr>
          <p:cNvPr id="3" name="Notes Placeholder 2">
            <a:extLst>
              <a:ext uri="{FF2B5EF4-FFF2-40B4-BE49-F238E27FC236}">
                <a16:creationId xmlns:a16="http://schemas.microsoft.com/office/drawing/2014/main" id="{413DB298-A9B3-08A4-0684-E205DA76D16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a:extLst>
              <a:ext uri="{FF2B5EF4-FFF2-40B4-BE49-F238E27FC236}">
                <a16:creationId xmlns:a16="http://schemas.microsoft.com/office/drawing/2014/main" id="{BA0ADC04-BEA9-C9B5-F18C-7142A8BDC20B}"/>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496189-3F49-4E5F-9199-0F4821A78A72}" type="slidenum">
              <a:rPr kumimoji="0" lang="zh-CN" altLang="en-US" sz="13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483415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6523F-50EA-5C59-F1AE-FFB9566F25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290C14-DE30-600E-E4D3-E4116A733911}"/>
              </a:ext>
            </a:extLst>
          </p:cNvPr>
          <p:cNvSpPr>
            <a:spLocks noGrp="1" noRot="1" noChangeAspect="1"/>
          </p:cNvSpPr>
          <p:nvPr>
            <p:ph type="sldImg"/>
          </p:nvPr>
        </p:nvSpPr>
        <p:spPr>
          <a:xfrm>
            <a:off x="139700" y="768350"/>
            <a:ext cx="6819900" cy="3836988"/>
          </a:xfrm>
        </p:spPr>
      </p:sp>
      <p:sp>
        <p:nvSpPr>
          <p:cNvPr id="3" name="Notes Placeholder 2">
            <a:extLst>
              <a:ext uri="{FF2B5EF4-FFF2-40B4-BE49-F238E27FC236}">
                <a16:creationId xmlns:a16="http://schemas.microsoft.com/office/drawing/2014/main" id="{31459235-AC57-AEDB-C198-837001B27BB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a:extLst>
              <a:ext uri="{FF2B5EF4-FFF2-40B4-BE49-F238E27FC236}">
                <a16:creationId xmlns:a16="http://schemas.microsoft.com/office/drawing/2014/main" id="{15E00772-A8D1-5129-404C-5A4D806A3F08}"/>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496189-3F49-4E5F-9199-0F4821A78A72}" type="slidenum">
              <a:rPr kumimoji="0" lang="zh-CN" altLang="en-US" sz="13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550245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F294C-DFE8-B2BB-181A-C26E1D0BB8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4D35B4-DC06-47F4-1A4D-F96B653B0910}"/>
              </a:ext>
            </a:extLst>
          </p:cNvPr>
          <p:cNvSpPr>
            <a:spLocks noGrp="1" noRot="1" noChangeAspect="1"/>
          </p:cNvSpPr>
          <p:nvPr>
            <p:ph type="sldImg"/>
          </p:nvPr>
        </p:nvSpPr>
        <p:spPr>
          <a:xfrm>
            <a:off x="139700" y="768350"/>
            <a:ext cx="6819900" cy="3836988"/>
          </a:xfrm>
        </p:spPr>
      </p:sp>
      <p:sp>
        <p:nvSpPr>
          <p:cNvPr id="3" name="Notes Placeholder 2">
            <a:extLst>
              <a:ext uri="{FF2B5EF4-FFF2-40B4-BE49-F238E27FC236}">
                <a16:creationId xmlns:a16="http://schemas.microsoft.com/office/drawing/2014/main" id="{C43030AC-EA39-4513-2461-392EFD9407C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290918-6D10-346D-6329-FF92FDB0A3FF}"/>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496189-3F49-4E5F-9199-0F4821A78A72}" type="slidenum">
              <a:rPr kumimoji="0" lang="zh-CN" altLang="en-US" sz="13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2595321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E00DB-CFBB-6340-C79D-6FF2EC0501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56319C-686C-E0A8-FCF9-7A284895816E}"/>
              </a:ext>
            </a:extLst>
          </p:cNvPr>
          <p:cNvSpPr>
            <a:spLocks noGrp="1" noRot="1" noChangeAspect="1"/>
          </p:cNvSpPr>
          <p:nvPr>
            <p:ph type="sldImg"/>
          </p:nvPr>
        </p:nvSpPr>
        <p:spPr>
          <a:xfrm>
            <a:off x="139700" y="768350"/>
            <a:ext cx="6819900" cy="3836988"/>
          </a:xfrm>
        </p:spPr>
      </p:sp>
      <p:sp>
        <p:nvSpPr>
          <p:cNvPr id="3" name="Notes Placeholder 2">
            <a:extLst>
              <a:ext uri="{FF2B5EF4-FFF2-40B4-BE49-F238E27FC236}">
                <a16:creationId xmlns:a16="http://schemas.microsoft.com/office/drawing/2014/main" id="{2B738646-3003-BAF1-53BF-F54B97C3127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B2A529A-1481-FF93-8FFC-A1915C6C78B9}"/>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496189-3F49-4E5F-9199-0F4821A78A72}" type="slidenum">
              <a:rPr kumimoji="0" lang="zh-CN" altLang="en-US" sz="13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9569265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342996D-FFBB-488B-8D27-4667085F04E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9791515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FA43C-3356-A23E-DA35-9B1BAC39C2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97841B-4C8F-45D4-16A8-8AF795F6E464}"/>
              </a:ext>
            </a:extLst>
          </p:cNvPr>
          <p:cNvSpPr>
            <a:spLocks noGrp="1" noRot="1" noChangeAspect="1"/>
          </p:cNvSpPr>
          <p:nvPr>
            <p:ph type="sldImg"/>
          </p:nvPr>
        </p:nvSpPr>
        <p:spPr>
          <a:xfrm>
            <a:off x="139700" y="768350"/>
            <a:ext cx="6819900" cy="3836988"/>
          </a:xfrm>
        </p:spPr>
      </p:sp>
      <p:sp>
        <p:nvSpPr>
          <p:cNvPr id="3" name="Notes Placeholder 2">
            <a:extLst>
              <a:ext uri="{FF2B5EF4-FFF2-40B4-BE49-F238E27FC236}">
                <a16:creationId xmlns:a16="http://schemas.microsoft.com/office/drawing/2014/main" id="{7FD903C7-54C1-A229-1E07-846CB9BD4C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D9CBC6D-E9E6-0055-2344-0BBEDBCAB4FC}"/>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496189-3F49-4E5F-9199-0F4821A78A72}" type="slidenum">
              <a:rPr kumimoji="0" lang="zh-CN" altLang="en-US" sz="13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525467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342996D-FFBB-488B-8D27-4667085F04E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a:lnSpc>
                <a:spcPts val="1725"/>
              </a:lnSpc>
            </a:pP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496189-3F49-4E5F-9199-0F4821A78A72}" type="slidenum">
              <a:rPr kumimoji="0" lang="zh-CN" altLang="en-US" sz="13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453217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342996D-FFBB-488B-8D27-4667085F04E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924526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a:lnSpc>
                <a:spcPts val="1725"/>
              </a:lnSpc>
            </a:pP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496189-3F49-4E5F-9199-0F4821A78A72}" type="slidenum">
              <a:rPr kumimoji="0" lang="zh-CN" altLang="en-US" sz="13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232911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E99DA-1C28-CBBB-02B9-81CD6B521F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457F48-3C31-86DE-AD56-C057BFA95575}"/>
              </a:ext>
            </a:extLst>
          </p:cNvPr>
          <p:cNvSpPr>
            <a:spLocks noGrp="1" noRot="1" noChangeAspect="1"/>
          </p:cNvSpPr>
          <p:nvPr>
            <p:ph type="sldImg"/>
          </p:nvPr>
        </p:nvSpPr>
        <p:spPr>
          <a:xfrm>
            <a:off x="139700" y="768350"/>
            <a:ext cx="6819900" cy="3836988"/>
          </a:xfrm>
        </p:spPr>
      </p:sp>
      <p:sp>
        <p:nvSpPr>
          <p:cNvPr id="3" name="Notes Placeholder 2">
            <a:extLst>
              <a:ext uri="{FF2B5EF4-FFF2-40B4-BE49-F238E27FC236}">
                <a16:creationId xmlns:a16="http://schemas.microsoft.com/office/drawing/2014/main" id="{0DB2811F-B91D-806D-5617-7535D5FAF63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2F6A341-FDB8-EAC7-69B4-9A81B55AC5A1}"/>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496189-3F49-4E5F-9199-0F4821A78A72}" type="slidenum">
              <a:rPr kumimoji="0" lang="zh-CN" altLang="en-US" sz="13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22394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F815E-FC41-C425-0F71-FEE084FB4F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8A1C1-8F7F-E349-D33A-85F01124992D}"/>
              </a:ext>
            </a:extLst>
          </p:cNvPr>
          <p:cNvSpPr>
            <a:spLocks noGrp="1" noRot="1" noChangeAspect="1"/>
          </p:cNvSpPr>
          <p:nvPr>
            <p:ph type="sldImg"/>
          </p:nvPr>
        </p:nvSpPr>
        <p:spPr>
          <a:xfrm>
            <a:off x="139700" y="768350"/>
            <a:ext cx="6819900" cy="3836988"/>
          </a:xfrm>
        </p:spPr>
      </p:sp>
      <p:sp>
        <p:nvSpPr>
          <p:cNvPr id="3" name="Notes Placeholder 2">
            <a:extLst>
              <a:ext uri="{FF2B5EF4-FFF2-40B4-BE49-F238E27FC236}">
                <a16:creationId xmlns:a16="http://schemas.microsoft.com/office/drawing/2014/main" id="{CC6BD264-8133-3C3E-F231-8AA677BF1A4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a:extLst>
              <a:ext uri="{FF2B5EF4-FFF2-40B4-BE49-F238E27FC236}">
                <a16:creationId xmlns:a16="http://schemas.microsoft.com/office/drawing/2014/main" id="{D5BF9350-FD6C-FAFE-5BCC-95B79E65370E}"/>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496189-3F49-4E5F-9199-0F4821A78A72}" type="slidenum">
              <a:rPr kumimoji="0" lang="zh-CN" altLang="en-US" sz="13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4019709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30CEAF-7A9D-7477-0D55-829582A8A1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0DCD43-FF7F-1F9E-91E5-ED477D030386}"/>
              </a:ext>
            </a:extLst>
          </p:cNvPr>
          <p:cNvSpPr>
            <a:spLocks noGrp="1" noRot="1" noChangeAspect="1"/>
          </p:cNvSpPr>
          <p:nvPr>
            <p:ph type="sldImg"/>
          </p:nvPr>
        </p:nvSpPr>
        <p:spPr>
          <a:xfrm>
            <a:off x="139700" y="768350"/>
            <a:ext cx="6819900" cy="3836988"/>
          </a:xfrm>
        </p:spPr>
      </p:sp>
      <p:sp>
        <p:nvSpPr>
          <p:cNvPr id="3" name="Notes Placeholder 2">
            <a:extLst>
              <a:ext uri="{FF2B5EF4-FFF2-40B4-BE49-F238E27FC236}">
                <a16:creationId xmlns:a16="http://schemas.microsoft.com/office/drawing/2014/main" id="{B64E6CD8-6ED6-D1CA-2FA9-4381C996F57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01C0FB-4F5B-FE42-F105-DE053FDF30ED}"/>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496189-3F49-4E5F-9199-0F4821A78A72}" type="slidenum">
              <a:rPr kumimoji="0" lang="zh-CN" altLang="en-US" sz="13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418363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EA7FA-FB92-9C10-C1F0-40428E306F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E46075-C56B-E0E8-F5F2-E624034ADB9C}"/>
              </a:ext>
            </a:extLst>
          </p:cNvPr>
          <p:cNvSpPr>
            <a:spLocks noGrp="1" noRot="1" noChangeAspect="1"/>
          </p:cNvSpPr>
          <p:nvPr>
            <p:ph type="sldImg"/>
          </p:nvPr>
        </p:nvSpPr>
        <p:spPr>
          <a:xfrm>
            <a:off x="139700" y="768350"/>
            <a:ext cx="6819900" cy="3836988"/>
          </a:xfrm>
        </p:spPr>
      </p:sp>
      <p:sp>
        <p:nvSpPr>
          <p:cNvPr id="3" name="Notes Placeholder 2">
            <a:extLst>
              <a:ext uri="{FF2B5EF4-FFF2-40B4-BE49-F238E27FC236}">
                <a16:creationId xmlns:a16="http://schemas.microsoft.com/office/drawing/2014/main" id="{07022D2E-0350-99B8-28B1-7A12826DE44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a:extLst>
              <a:ext uri="{FF2B5EF4-FFF2-40B4-BE49-F238E27FC236}">
                <a16:creationId xmlns:a16="http://schemas.microsoft.com/office/drawing/2014/main" id="{6676A489-74F1-1A9F-BC06-8D05807C764D}"/>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496189-3F49-4E5F-9199-0F4821A78A72}" type="slidenum">
              <a:rPr kumimoji="0" lang="zh-CN" altLang="en-US" sz="13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4052753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p:nvPr>
        </p:nvSpPr>
        <p:spPr>
          <a:xfrm>
            <a:off x="441569" y="1149350"/>
            <a:ext cx="11310816" cy="46624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zh-CN" altLang="en-US" dirty="0"/>
              <a:t>单击此处编辑母版标题样式</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8985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pPr>
              <a:defRPr/>
            </a:pPr>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grpSp>
        <p:nvGrpSpPr>
          <p:cNvPr id="7" name="组 13"/>
          <p:cNvGrpSpPr/>
          <p:nvPr userDrawn="1"/>
        </p:nvGrpSpPr>
        <p:grpSpPr>
          <a:xfrm>
            <a:off x="-633321" y="4571304"/>
            <a:ext cx="481519" cy="2273997"/>
            <a:chOff x="-557175" y="2580484"/>
            <a:chExt cx="361139" cy="2273997"/>
          </a:xfrm>
        </p:grpSpPr>
        <p:sp>
          <p:nvSpPr>
            <p:cNvPr id="8" name="矩形 7"/>
            <p:cNvSpPr/>
            <p:nvPr/>
          </p:nvSpPr>
          <p:spPr>
            <a:xfrm>
              <a:off x="-554851" y="3344693"/>
              <a:ext cx="358815" cy="358815"/>
            </a:xfrm>
            <a:prstGeom prst="rect">
              <a:avLst/>
            </a:prstGeom>
            <a:solidFill>
              <a:srgbClr val="003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矩形 8"/>
            <p:cNvSpPr/>
            <p:nvPr/>
          </p:nvSpPr>
          <p:spPr>
            <a:xfrm>
              <a:off x="-554852" y="2580484"/>
              <a:ext cx="358815" cy="358815"/>
            </a:xfrm>
            <a:prstGeom prst="rect">
              <a:avLst/>
            </a:prstGeom>
            <a:solidFill>
              <a:srgbClr val="C032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矩形 9"/>
            <p:cNvSpPr/>
            <p:nvPr/>
          </p:nvSpPr>
          <p:spPr>
            <a:xfrm>
              <a:off x="-554853" y="4108901"/>
              <a:ext cx="358815" cy="358815"/>
            </a:xfrm>
            <a:prstGeom prst="rect">
              <a:avLst/>
            </a:prstGeom>
            <a:solidFill>
              <a:srgbClr val="F2F2F2"/>
            </a:solidFill>
            <a:ln w="3175">
              <a:solidFill>
                <a:schemeClr val="accent3">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矩形 10"/>
            <p:cNvSpPr/>
            <p:nvPr/>
          </p:nvSpPr>
          <p:spPr>
            <a:xfrm>
              <a:off x="-554852" y="2962589"/>
              <a:ext cx="358815" cy="358815"/>
            </a:xfrm>
            <a:prstGeom prst="rect">
              <a:avLst/>
            </a:prstGeom>
            <a:solidFill>
              <a:srgbClr val="EA3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矩形 11"/>
            <p:cNvSpPr/>
            <p:nvPr/>
          </p:nvSpPr>
          <p:spPr>
            <a:xfrm>
              <a:off x="-554853" y="3726797"/>
              <a:ext cx="358815" cy="35881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矩形 12"/>
            <p:cNvSpPr/>
            <p:nvPr/>
          </p:nvSpPr>
          <p:spPr>
            <a:xfrm>
              <a:off x="-557175" y="4495666"/>
              <a:ext cx="358815" cy="358815"/>
            </a:xfrm>
            <a:prstGeom prst="rect">
              <a:avLst/>
            </a:prstGeom>
            <a:solidFill>
              <a:srgbClr val="F2D3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4" name="Slide Number Placeholder 5">
            <a:extLst>
              <a:ext uri="{FF2B5EF4-FFF2-40B4-BE49-F238E27FC236}">
                <a16:creationId xmlns:a16="http://schemas.microsoft.com/office/drawing/2014/main" id="{7572CEFB-1F61-4640-A152-A08993A047DB}"/>
              </a:ext>
            </a:extLst>
          </p:cNvPr>
          <p:cNvSpPr>
            <a:spLocks noGrp="1"/>
          </p:cNvSpPr>
          <p:nvPr>
            <p:ph type="sldNum" sz="quarter" idx="12"/>
          </p:nvPr>
        </p:nvSpPr>
        <p:spPr>
          <a:xfrm>
            <a:off x="9121877" y="6330131"/>
            <a:ext cx="2743200" cy="365125"/>
          </a:xfrm>
        </p:spPr>
        <p:txBody>
          <a:bodyPr/>
          <a:lstStyle>
            <a:lvl1pPr>
              <a:defRPr sz="1333" b="1"/>
            </a:lvl1pPr>
          </a:lstStyle>
          <a:p>
            <a:pPr>
              <a:defRPr/>
            </a:pPr>
            <a:fld id="{0664BE23-B3F9-45BA-B5CE-3D649D28F458}" type="slidenum">
              <a:rPr lang="zh-CN" altLang="en-US" smtClean="0"/>
              <a:pPr>
                <a:defRPr/>
              </a:pPr>
              <a:t>‹#›</a:t>
            </a:fld>
            <a:r>
              <a:rPr lang="en-US" altLang="zh-CN"/>
              <a:t>/35</a:t>
            </a:r>
            <a:endParaRPr lang="zh-CN" altLang="en-US" dirty="0"/>
          </a:p>
        </p:txBody>
      </p:sp>
    </p:spTree>
    <p:extLst>
      <p:ext uri="{BB962C8B-B14F-4D97-AF65-F5344CB8AC3E}">
        <p14:creationId xmlns:p14="http://schemas.microsoft.com/office/powerpoint/2010/main" val="1282700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01F96AF-2CB0-4BDA-9342-0D6958BBB263}" type="datetime1">
              <a:rPr lang="zh-CN" altLang="en-US" smtClean="0"/>
              <a:t>2024/12/11</a:t>
            </a:fld>
            <a:endParaRPr lang="zh-CN" altLang="en-US"/>
          </a:p>
        </p:txBody>
      </p:sp>
      <p:sp>
        <p:nvSpPr>
          <p:cNvPr id="4" name="页脚占位符 3"/>
          <p:cNvSpPr>
            <a:spLocks noGrp="1"/>
          </p:cNvSpPr>
          <p:nvPr>
            <p:ph type="ftr" sz="quarter" idx="11"/>
          </p:nvPr>
        </p:nvSpPr>
        <p:spPr/>
        <p:txBody>
          <a:bodyPr/>
          <a:lstStyle/>
          <a:p>
            <a:r>
              <a:rPr lang="zh-CN" altLang="en-US"/>
              <a:t>上海交通大学</a:t>
            </a:r>
            <a:r>
              <a:rPr lang="en-US" altLang="zh-CN"/>
              <a:t>--</a:t>
            </a:r>
            <a:r>
              <a:rPr lang="zh-CN" altLang="en-US"/>
              <a:t>计算机科学导论</a:t>
            </a:r>
            <a:r>
              <a:rPr lang="en-US" altLang="zh-CN"/>
              <a:t>--</a:t>
            </a:r>
            <a:r>
              <a:rPr lang="zh-CN" altLang="en-US"/>
              <a:t>计算机导论</a:t>
            </a:r>
          </a:p>
        </p:txBody>
      </p:sp>
      <p:sp>
        <p:nvSpPr>
          <p:cNvPr id="5" name="灯片编号占位符 4"/>
          <p:cNvSpPr>
            <a:spLocks noGrp="1"/>
          </p:cNvSpPr>
          <p:nvPr>
            <p:ph type="sldNum" sz="quarter" idx="12"/>
          </p:nvPr>
        </p:nvSpPr>
        <p:spPr/>
        <p:txBody>
          <a:bodyPr/>
          <a:lstStyle/>
          <a:p>
            <a:fld id="{6CE905FA-BBCD-4FD4-802A-EBCB9D8662AD}" type="slidenum">
              <a:rPr lang="zh-CN" altLang="en-US" smtClean="0"/>
              <a:pPr/>
              <a:t>‹#›</a:t>
            </a:fld>
            <a:endParaRPr lang="zh-CN" altLang="en-US" dirty="0"/>
          </a:p>
        </p:txBody>
      </p:sp>
    </p:spTree>
    <p:extLst>
      <p:ext uri="{BB962C8B-B14F-4D97-AF65-F5344CB8AC3E}">
        <p14:creationId xmlns:p14="http://schemas.microsoft.com/office/powerpoint/2010/main" val="42738371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普通列表页面">
    <p:spTree>
      <p:nvGrpSpPr>
        <p:cNvPr id="1" name=""/>
        <p:cNvGrpSpPr/>
        <p:nvPr/>
      </p:nvGrpSpPr>
      <p:grpSpPr>
        <a:xfrm>
          <a:off x="0" y="0"/>
          <a:ext cx="0" cy="0"/>
          <a:chOff x="0" y="0"/>
          <a:chExt cx="0" cy="0"/>
        </a:xfrm>
      </p:grpSpPr>
      <p:sp>
        <p:nvSpPr>
          <p:cNvPr id="6" name="文本占位符 5"/>
          <p:cNvSpPr>
            <a:spLocks noGrp="1"/>
          </p:cNvSpPr>
          <p:nvPr>
            <p:ph idx="1" hasCustomPrompt="1"/>
          </p:nvPr>
        </p:nvSpPr>
        <p:spPr>
          <a:xfrm>
            <a:off x="479322" y="1117605"/>
            <a:ext cx="11120561" cy="4976038"/>
          </a:xfrm>
          <a:prstGeom prst="rect">
            <a:avLst/>
          </a:prstGeom>
        </p:spPr>
        <p:txBody>
          <a:bodyPr vert="horz" lIns="91440" tIns="45720" rIns="91440" bIns="45720" rtlCol="0">
            <a:normAutofit/>
          </a:bodyPr>
          <a:lstStyle>
            <a:lvl1pPr>
              <a:defRPr>
                <a:latin typeface="微软雅黑" panose="020B0503020204020204" charset="-122"/>
                <a:ea typeface="微软雅黑" panose="020B0503020204020204" charset="-122"/>
              </a:defRPr>
            </a:lvl1pPr>
            <a:lvl2pPr>
              <a:defRPr>
                <a:latin typeface="微软雅黑" panose="020B0503020204020204" charset="-122"/>
                <a:ea typeface="微软雅黑" panose="020B0503020204020204" charset="-122"/>
              </a:defRPr>
            </a:lvl2pPr>
            <a:lvl3pPr>
              <a:defRPr>
                <a:latin typeface="微软雅黑" panose="020B0503020204020204" charset="-122"/>
                <a:ea typeface="微软雅黑" panose="020B0503020204020204" charset="-122"/>
              </a:defRPr>
            </a:lvl3pPr>
            <a:lvl4pPr>
              <a:defRPr>
                <a:latin typeface="微软雅黑" panose="020B0503020204020204" charset="-122"/>
                <a:ea typeface="微软雅黑" panose="020B0503020204020204" charset="-122"/>
              </a:defRPr>
            </a:lvl4pPr>
            <a:lvl5pPr>
              <a:defRPr>
                <a:latin typeface="微软雅黑" panose="020B0503020204020204" charset="-122"/>
                <a:ea typeface="微软雅黑" panose="020B0503020204020204"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标题占位符 1"/>
          <p:cNvSpPr>
            <a:spLocks noGrp="1"/>
          </p:cNvSpPr>
          <p:nvPr>
            <p:ph type="title" hasCustomPrompt="1"/>
          </p:nvPr>
        </p:nvSpPr>
        <p:spPr>
          <a:xfrm>
            <a:off x="340382" y="-3812"/>
            <a:ext cx="10273691" cy="768169"/>
          </a:xfrm>
          <a:prstGeom prst="rect">
            <a:avLst/>
          </a:prstGeom>
        </p:spPr>
        <p:txBody>
          <a:bodyPr vert="horz" lIns="91440" tIns="45720" rIns="91440" bIns="45720" rtlCol="0" anchor="ctr">
            <a:normAutofit/>
          </a:bodyPr>
          <a:lstStyle/>
          <a:p>
            <a:r>
              <a:rPr lang="zh-CN" altLang="en-US" dirty="0"/>
              <a:t>标题</a:t>
            </a:r>
          </a:p>
        </p:txBody>
      </p:sp>
      <p:sp>
        <p:nvSpPr>
          <p:cNvPr id="16" name="日期占位符 15"/>
          <p:cNvSpPr>
            <a:spLocks noGrp="1"/>
          </p:cNvSpPr>
          <p:nvPr>
            <p:ph type="dt" sz="half" idx="10"/>
          </p:nvPr>
        </p:nvSpPr>
        <p:spPr/>
        <p:txBody>
          <a:bodyPr/>
          <a:lstStyle/>
          <a:p>
            <a:fld id="{D222819D-90B8-4DE6-BE5D-09B5D54BA6A3}" type="datetime1">
              <a:rPr lang="zh-CN" altLang="en-US" smtClean="0"/>
              <a:t>2024/12/11</a:t>
            </a:fld>
            <a:endParaRPr lang="zh-CN" altLang="en-US"/>
          </a:p>
        </p:txBody>
      </p:sp>
      <p:sp>
        <p:nvSpPr>
          <p:cNvPr id="17" name="页脚占位符 16"/>
          <p:cNvSpPr>
            <a:spLocks noGrp="1"/>
          </p:cNvSpPr>
          <p:nvPr>
            <p:ph type="ftr" sz="quarter" idx="11"/>
          </p:nvPr>
        </p:nvSpPr>
        <p:spPr/>
        <p:txBody>
          <a:bodyPr/>
          <a:lstStyle/>
          <a:p>
            <a:r>
              <a:rPr lang="zh-CN" altLang="en-US"/>
              <a:t>上海交通大学</a:t>
            </a:r>
            <a:r>
              <a:rPr lang="en-US" altLang="zh-CN"/>
              <a:t>--</a:t>
            </a:r>
            <a:r>
              <a:rPr lang="zh-CN" altLang="en-US"/>
              <a:t>计算机科学导论</a:t>
            </a:r>
            <a:r>
              <a:rPr lang="en-US" altLang="zh-CN"/>
              <a:t>--</a:t>
            </a:r>
            <a:r>
              <a:rPr lang="zh-CN" altLang="en-US"/>
              <a:t>计算机导论</a:t>
            </a:r>
          </a:p>
        </p:txBody>
      </p:sp>
      <p:sp>
        <p:nvSpPr>
          <p:cNvPr id="18" name="灯片编号占位符 17"/>
          <p:cNvSpPr>
            <a:spLocks noGrp="1"/>
          </p:cNvSpPr>
          <p:nvPr>
            <p:ph type="sldNum" sz="quarter" idx="12"/>
          </p:nvPr>
        </p:nvSpPr>
        <p:spPr/>
        <p:txBody>
          <a:bodyPr/>
          <a:lstStyle/>
          <a:p>
            <a:fld id="{6CE905FA-BBCD-4FD4-802A-EBCB9D8662AD}" type="slidenum">
              <a:rPr lang="zh-CN" altLang="en-US" smtClean="0"/>
              <a:pPr/>
              <a:t>‹#›</a:t>
            </a:fld>
            <a:endParaRPr lang="zh-CN" altLang="en-US" dirty="0"/>
          </a:p>
        </p:txBody>
      </p:sp>
    </p:spTree>
    <p:extLst>
      <p:ext uri="{BB962C8B-B14F-4D97-AF65-F5344CB8AC3E}">
        <p14:creationId xmlns:p14="http://schemas.microsoft.com/office/powerpoint/2010/main" val="2367124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空白页面">
    <p:spTree>
      <p:nvGrpSpPr>
        <p:cNvPr id="1" name=""/>
        <p:cNvGrpSpPr/>
        <p:nvPr/>
      </p:nvGrpSpPr>
      <p:grpSpPr>
        <a:xfrm>
          <a:off x="0" y="0"/>
          <a:ext cx="0" cy="0"/>
          <a:chOff x="0" y="0"/>
          <a:chExt cx="0" cy="0"/>
        </a:xfrm>
      </p:grpSpPr>
      <p:sp>
        <p:nvSpPr>
          <p:cNvPr id="6" name="标题占位符 1"/>
          <p:cNvSpPr>
            <a:spLocks noGrp="1"/>
          </p:cNvSpPr>
          <p:nvPr>
            <p:ph type="title" hasCustomPrompt="1"/>
          </p:nvPr>
        </p:nvSpPr>
        <p:spPr>
          <a:xfrm>
            <a:off x="340382" y="-3812"/>
            <a:ext cx="10273691" cy="768169"/>
          </a:xfrm>
          <a:prstGeom prst="rect">
            <a:avLst/>
          </a:prstGeom>
        </p:spPr>
        <p:txBody>
          <a:bodyPr vert="horz" lIns="91440" tIns="45720" rIns="91440" bIns="45720" rtlCol="0" anchor="ctr">
            <a:normAutofit/>
          </a:bodyPr>
          <a:lstStyle/>
          <a:p>
            <a:r>
              <a:rPr lang="zh-CN" altLang="en-US" dirty="0"/>
              <a:t>标题</a:t>
            </a:r>
          </a:p>
        </p:txBody>
      </p:sp>
      <p:sp>
        <p:nvSpPr>
          <p:cNvPr id="9" name="日期占位符 8"/>
          <p:cNvSpPr>
            <a:spLocks noGrp="1"/>
          </p:cNvSpPr>
          <p:nvPr>
            <p:ph type="dt" sz="half" idx="10"/>
          </p:nvPr>
        </p:nvSpPr>
        <p:spPr/>
        <p:txBody>
          <a:bodyPr/>
          <a:lstStyle/>
          <a:p>
            <a:fld id="{8AB502DF-EF9E-4340-8F20-0DE5DD6ACCD1}" type="datetime1">
              <a:rPr lang="zh-CN" altLang="en-US" smtClean="0"/>
              <a:t>2024/12/11</a:t>
            </a:fld>
            <a:endParaRPr lang="zh-CN" altLang="en-US"/>
          </a:p>
        </p:txBody>
      </p:sp>
      <p:sp>
        <p:nvSpPr>
          <p:cNvPr id="10" name="页脚占位符 9"/>
          <p:cNvSpPr>
            <a:spLocks noGrp="1"/>
          </p:cNvSpPr>
          <p:nvPr>
            <p:ph type="ftr" sz="quarter" idx="11"/>
          </p:nvPr>
        </p:nvSpPr>
        <p:spPr/>
        <p:txBody>
          <a:bodyPr/>
          <a:lstStyle/>
          <a:p>
            <a:r>
              <a:rPr lang="zh-CN" altLang="en-US"/>
              <a:t>上海交通大学</a:t>
            </a:r>
            <a:r>
              <a:rPr lang="en-US" altLang="zh-CN"/>
              <a:t>--</a:t>
            </a:r>
            <a:r>
              <a:rPr lang="zh-CN" altLang="en-US"/>
              <a:t>计算机科学导论</a:t>
            </a:r>
            <a:r>
              <a:rPr lang="en-US" altLang="zh-CN"/>
              <a:t>--</a:t>
            </a:r>
            <a:r>
              <a:rPr lang="zh-CN" altLang="en-US"/>
              <a:t>计算机导论</a:t>
            </a:r>
          </a:p>
        </p:txBody>
      </p:sp>
      <p:sp>
        <p:nvSpPr>
          <p:cNvPr id="11" name="灯片编号占位符 10"/>
          <p:cNvSpPr>
            <a:spLocks noGrp="1"/>
          </p:cNvSpPr>
          <p:nvPr>
            <p:ph type="sldNum" sz="quarter" idx="12"/>
          </p:nvPr>
        </p:nvSpPr>
        <p:spPr/>
        <p:txBody>
          <a:bodyPr/>
          <a:lstStyle/>
          <a:p>
            <a:fld id="{6CE905FA-BBCD-4FD4-802A-EBCB9D8662AD}" type="slidenum">
              <a:rPr lang="zh-CN" altLang="en-US" smtClean="0"/>
              <a:pPr/>
              <a:t>‹#›</a:t>
            </a:fld>
            <a:endParaRPr lang="zh-CN" altLang="en-US" dirty="0"/>
          </a:p>
        </p:txBody>
      </p:sp>
    </p:spTree>
    <p:extLst>
      <p:ext uri="{BB962C8B-B14F-4D97-AF65-F5344CB8AC3E}">
        <p14:creationId xmlns:p14="http://schemas.microsoft.com/office/powerpoint/2010/main" val="23170237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C0D2046-0E25-4D1F-82FB-DCC5959392A7}" type="datetime1">
              <a:rPr lang="zh-CN" altLang="en-US" smtClean="0"/>
              <a:t>2024/12/11</a:t>
            </a:fld>
            <a:endParaRPr lang="zh-CN" altLang="en-US"/>
          </a:p>
        </p:txBody>
      </p:sp>
      <p:sp>
        <p:nvSpPr>
          <p:cNvPr id="4" name="页脚占位符 3"/>
          <p:cNvSpPr>
            <a:spLocks noGrp="1"/>
          </p:cNvSpPr>
          <p:nvPr>
            <p:ph type="ftr" sz="quarter" idx="11"/>
          </p:nvPr>
        </p:nvSpPr>
        <p:spPr/>
        <p:txBody>
          <a:bodyPr/>
          <a:lstStyle/>
          <a:p>
            <a:r>
              <a:rPr lang="zh-CN" altLang="en-US"/>
              <a:t>上海交通大学</a:t>
            </a:r>
            <a:r>
              <a:rPr lang="en-US" altLang="zh-CN"/>
              <a:t>--</a:t>
            </a:r>
            <a:r>
              <a:rPr lang="zh-CN" altLang="en-US"/>
              <a:t>计算机科学导论</a:t>
            </a:r>
            <a:r>
              <a:rPr lang="en-US" altLang="zh-CN"/>
              <a:t>--</a:t>
            </a:r>
            <a:r>
              <a:rPr lang="zh-CN" altLang="en-US"/>
              <a:t>计算机导论</a:t>
            </a:r>
          </a:p>
        </p:txBody>
      </p:sp>
      <p:sp>
        <p:nvSpPr>
          <p:cNvPr id="5" name="灯片编号占位符 4"/>
          <p:cNvSpPr>
            <a:spLocks noGrp="1"/>
          </p:cNvSpPr>
          <p:nvPr>
            <p:ph type="sldNum" sz="quarter" idx="12"/>
          </p:nvPr>
        </p:nvSpPr>
        <p:spPr/>
        <p:txBody>
          <a:bodyPr/>
          <a:lstStyle/>
          <a:p>
            <a:fld id="{6CE905FA-BBCD-4FD4-802A-EBCB9D8662AD}" type="slidenum">
              <a:rPr lang="zh-CN" altLang="en-US" smtClean="0"/>
              <a:pPr/>
              <a:t>‹#›</a:t>
            </a:fld>
            <a:endParaRPr lang="zh-CN" altLang="en-US" dirty="0"/>
          </a:p>
        </p:txBody>
      </p:sp>
    </p:spTree>
    <p:extLst>
      <p:ext uri="{BB962C8B-B14F-4D97-AF65-F5344CB8AC3E}">
        <p14:creationId xmlns:p14="http://schemas.microsoft.com/office/powerpoint/2010/main" val="19181232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141" name="Rectangle 5"/>
          <p:cNvSpPr>
            <a:spLocks noGrp="1" noChangeArrowheads="1"/>
          </p:cNvSpPr>
          <p:nvPr>
            <p:ph type="title"/>
          </p:nvPr>
        </p:nvSpPr>
        <p:spPr bwMode="auto">
          <a:xfrm>
            <a:off x="425939" y="103189"/>
            <a:ext cx="9612923"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lstStyle/>
          <a:p>
            <a:pPr lvl="0"/>
            <a:r>
              <a:rPr lang="zh-CN" altLang="en-US" dirty="0"/>
              <a:t>单击此处编辑母版标题样式</a:t>
            </a:r>
            <a:endParaRPr lang="en-US" altLang="zh-TW" dirty="0"/>
          </a:p>
        </p:txBody>
      </p:sp>
      <p:sp>
        <p:nvSpPr>
          <p:cNvPr id="91154" name="Rectangle 18"/>
          <p:cNvSpPr>
            <a:spLocks noChangeArrowheads="1"/>
          </p:cNvSpPr>
          <p:nvPr/>
        </p:nvSpPr>
        <p:spPr bwMode="auto">
          <a:xfrm>
            <a:off x="-3908" y="0"/>
            <a:ext cx="281354" cy="952500"/>
          </a:xfrm>
          <a:prstGeom prst="rect">
            <a:avLst/>
          </a:prstGeom>
          <a:solidFill>
            <a:srgbClr val="004098"/>
          </a:solidFill>
          <a:ln>
            <a:noFill/>
          </a:ln>
          <a:effectLst/>
        </p:spPr>
        <p:txBody>
          <a:bodyPr wrap="none" lIns="45720" rIns="45720" anchor="ctr"/>
          <a:lstStyle/>
          <a:p>
            <a:pPr eaLnBrk="1" hangingPunct="1"/>
            <a:endParaRPr lang="en-US" altLang="zh-TW" sz="1800">
              <a:solidFill>
                <a:schemeClr val="bg1"/>
              </a:solidFill>
              <a:ea typeface="PMingLiU" pitchFamily="18" charset="-120"/>
            </a:endParaRPr>
          </a:p>
        </p:txBody>
      </p:sp>
      <p:sp>
        <p:nvSpPr>
          <p:cNvPr id="91155" name="Line 19"/>
          <p:cNvSpPr>
            <a:spLocks noChangeShapeType="1"/>
          </p:cNvSpPr>
          <p:nvPr/>
        </p:nvSpPr>
        <p:spPr bwMode="auto">
          <a:xfrm flipV="1">
            <a:off x="-3907" y="952500"/>
            <a:ext cx="12195908" cy="0"/>
          </a:xfrm>
          <a:prstGeom prst="line">
            <a:avLst/>
          </a:prstGeom>
          <a:noFill/>
          <a:ln w="28575">
            <a:solidFill>
              <a:srgbClr val="00409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2" name="TextBox 1"/>
          <p:cNvSpPr txBox="1"/>
          <p:nvPr/>
        </p:nvSpPr>
        <p:spPr>
          <a:xfrm>
            <a:off x="5883732" y="6527643"/>
            <a:ext cx="420629" cy="246221"/>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1" compatLnSpc="1"/>
          <a:lstStyle>
            <a:defPPr>
              <a:defRPr lang="en-US"/>
            </a:defPPr>
            <a:lvl1pPr eaLnBrk="1" hangingPunct="1">
              <a:defRPr sz="1000"/>
            </a:lvl1pPr>
          </a:lstStyle>
          <a:p>
            <a:pPr lvl="0"/>
            <a:fld id="{B369F803-B564-468C-A770-A27D997CCC5C}" type="slidenum">
              <a:rPr lang="en-US" sz="1000" smtClean="0"/>
              <a:t>‹#›</a:t>
            </a:fld>
            <a:endParaRPr lang="en-US" sz="1000" dirty="0"/>
          </a:p>
        </p:txBody>
      </p:sp>
      <p:pic>
        <p:nvPicPr>
          <p:cNvPr id="6" name="图片 5"/>
          <p:cNvPicPr>
            <a:picLocks noChangeAspect="1"/>
          </p:cNvPicPr>
          <p:nvPr userDrawn="1"/>
        </p:nvPicPr>
        <p:blipFill>
          <a:blip r:embed="rId7"/>
          <a:stretch>
            <a:fillRect/>
          </a:stretch>
        </p:blipFill>
        <p:spPr>
          <a:xfrm>
            <a:off x="10923897" y="-2162"/>
            <a:ext cx="1100406" cy="933448"/>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60" r:id="rId5"/>
  </p:sldLayoutIdLst>
  <p:hf sldNum="0" hdr="0" ftr="0" dt="0"/>
  <p:txStyles>
    <p:titleStyle>
      <a:lvl1pPr algn="l"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a:solidFill>
            <a:schemeClr val="accent1"/>
          </a:solidFill>
          <a:latin typeface="Arial" panose="020B0604020202020204" pitchFamily="34" charset="0"/>
          <a:ea typeface="华文楷体" panose="02010600040101010101" pitchFamily="2" charset="-122"/>
        </a:defRPr>
      </a:lvl2pPr>
      <a:lvl3pPr algn="l" rtl="0" eaLnBrk="1" fontAlgn="base" hangingPunct="1">
        <a:spcBef>
          <a:spcPct val="0"/>
        </a:spcBef>
        <a:spcAft>
          <a:spcPct val="0"/>
        </a:spcAft>
        <a:defRPr sz="2400">
          <a:solidFill>
            <a:schemeClr val="accent1"/>
          </a:solidFill>
          <a:latin typeface="Arial" panose="020B0604020202020204" pitchFamily="34" charset="0"/>
          <a:ea typeface="华文楷体" panose="02010600040101010101" pitchFamily="2" charset="-122"/>
        </a:defRPr>
      </a:lvl3pPr>
      <a:lvl4pPr algn="l" rtl="0" eaLnBrk="1" fontAlgn="base" hangingPunct="1">
        <a:spcBef>
          <a:spcPct val="0"/>
        </a:spcBef>
        <a:spcAft>
          <a:spcPct val="0"/>
        </a:spcAft>
        <a:defRPr sz="2400">
          <a:solidFill>
            <a:schemeClr val="accent1"/>
          </a:solidFill>
          <a:latin typeface="Arial" panose="020B0604020202020204" pitchFamily="34" charset="0"/>
          <a:ea typeface="华文楷体" panose="02010600040101010101" pitchFamily="2" charset="-122"/>
        </a:defRPr>
      </a:lvl4pPr>
      <a:lvl5pPr algn="l" rtl="0" eaLnBrk="1" fontAlgn="base" hangingPunct="1">
        <a:spcBef>
          <a:spcPct val="0"/>
        </a:spcBef>
        <a:spcAft>
          <a:spcPct val="0"/>
        </a:spcAft>
        <a:defRPr sz="2400">
          <a:solidFill>
            <a:schemeClr val="accent1"/>
          </a:solidFill>
          <a:latin typeface="Arial" panose="020B0604020202020204" pitchFamily="34" charset="0"/>
          <a:ea typeface="华文楷体" panose="02010600040101010101" pitchFamily="2" charset="-122"/>
        </a:defRPr>
      </a:lvl5pPr>
      <a:lvl6pPr marL="457200" algn="l" rtl="0" eaLnBrk="1" fontAlgn="base" hangingPunct="1">
        <a:spcBef>
          <a:spcPct val="0"/>
        </a:spcBef>
        <a:spcAft>
          <a:spcPct val="0"/>
        </a:spcAft>
        <a:defRPr sz="2400">
          <a:solidFill>
            <a:schemeClr val="accent1"/>
          </a:solidFill>
          <a:latin typeface="Arial" panose="020B0604020202020204" pitchFamily="34" charset="0"/>
          <a:ea typeface="华文楷体" panose="02010600040101010101" pitchFamily="2" charset="-122"/>
        </a:defRPr>
      </a:lvl6pPr>
      <a:lvl7pPr marL="914400" algn="l" rtl="0" eaLnBrk="1" fontAlgn="base" hangingPunct="1">
        <a:spcBef>
          <a:spcPct val="0"/>
        </a:spcBef>
        <a:spcAft>
          <a:spcPct val="0"/>
        </a:spcAft>
        <a:defRPr sz="2400">
          <a:solidFill>
            <a:schemeClr val="accent1"/>
          </a:solidFill>
          <a:latin typeface="Arial" panose="020B0604020202020204" pitchFamily="34" charset="0"/>
          <a:ea typeface="华文楷体" panose="02010600040101010101" pitchFamily="2" charset="-122"/>
        </a:defRPr>
      </a:lvl7pPr>
      <a:lvl8pPr marL="1371600" algn="l" rtl="0" eaLnBrk="1" fontAlgn="base" hangingPunct="1">
        <a:spcBef>
          <a:spcPct val="0"/>
        </a:spcBef>
        <a:spcAft>
          <a:spcPct val="0"/>
        </a:spcAft>
        <a:defRPr sz="2400">
          <a:solidFill>
            <a:schemeClr val="accent1"/>
          </a:solidFill>
          <a:latin typeface="Arial" panose="020B0604020202020204" pitchFamily="34" charset="0"/>
          <a:ea typeface="华文楷体" panose="02010600040101010101" pitchFamily="2" charset="-122"/>
        </a:defRPr>
      </a:lvl8pPr>
      <a:lvl9pPr marL="1828800" algn="l" rtl="0" eaLnBrk="1" fontAlgn="base" hangingPunct="1">
        <a:spcBef>
          <a:spcPct val="0"/>
        </a:spcBef>
        <a:spcAft>
          <a:spcPct val="0"/>
        </a:spcAft>
        <a:defRPr sz="2400">
          <a:solidFill>
            <a:schemeClr val="accent1"/>
          </a:solidFill>
          <a:latin typeface="Arial" panose="020B0604020202020204" pitchFamily="34" charset="0"/>
          <a:ea typeface="华文楷体" panose="02010600040101010101" pitchFamily="2" charset="-122"/>
        </a:defRPr>
      </a:lvl9pPr>
    </p:titleStyle>
    <p:bodyStyle>
      <a:lvl1pPr algn="l" rtl="0" eaLnBrk="1" fontAlgn="base" hangingPunct="1">
        <a:spcBef>
          <a:spcPct val="20000"/>
        </a:spcBef>
        <a:spcAft>
          <a:spcPct val="20000"/>
        </a:spcAft>
        <a:buClr>
          <a:schemeClr val="accent1"/>
        </a:buClr>
        <a:buFont typeface="Wingdings" panose="05000000000000000000" pitchFamily="2" charset="2"/>
        <a:defRPr sz="1400" b="1">
          <a:solidFill>
            <a:schemeClr val="accent1"/>
          </a:solidFill>
          <a:latin typeface="+mn-lt"/>
          <a:ea typeface="+mn-ea"/>
          <a:cs typeface="+mn-cs"/>
        </a:defRPr>
      </a:lvl1pPr>
      <a:lvl2pPr marL="1905" algn="l" rtl="0" eaLnBrk="1" fontAlgn="base" hangingPunct="1">
        <a:spcBef>
          <a:spcPct val="20000"/>
        </a:spcBef>
        <a:spcAft>
          <a:spcPct val="20000"/>
        </a:spcAft>
        <a:buClr>
          <a:schemeClr val="accent1"/>
        </a:buClr>
        <a:buFont typeface="Wingdings" panose="05000000000000000000" pitchFamily="2" charset="2"/>
        <a:defRPr sz="1400">
          <a:solidFill>
            <a:schemeClr val="tx1"/>
          </a:solidFill>
          <a:latin typeface="+mn-lt"/>
          <a:ea typeface="+mn-ea"/>
        </a:defRPr>
      </a:lvl2pPr>
      <a:lvl3pPr marL="182880" indent="-179705" algn="l" rtl="0" eaLnBrk="1" fontAlgn="base" hangingPunct="1">
        <a:spcBef>
          <a:spcPct val="20000"/>
        </a:spcBef>
        <a:spcAft>
          <a:spcPct val="20000"/>
        </a:spcAft>
        <a:buClr>
          <a:schemeClr val="accent1"/>
        </a:buClr>
        <a:buFont typeface="Wingdings" panose="05000000000000000000" pitchFamily="2" charset="2"/>
        <a:buChar char="§"/>
        <a:defRPr sz="1400">
          <a:solidFill>
            <a:schemeClr val="tx1"/>
          </a:solidFill>
          <a:latin typeface="+mn-lt"/>
          <a:ea typeface="+mn-ea"/>
        </a:defRPr>
      </a:lvl3pPr>
      <a:lvl4pPr marL="351155" indent="-167005" algn="l" rtl="0" eaLnBrk="1" fontAlgn="base" hangingPunct="1">
        <a:spcBef>
          <a:spcPct val="20000"/>
        </a:spcBef>
        <a:spcAft>
          <a:spcPct val="20000"/>
        </a:spcAft>
        <a:buClr>
          <a:schemeClr val="accent1"/>
        </a:buClr>
        <a:buFont typeface="Arial" panose="020B0604020202020204" pitchFamily="34" charset="0"/>
        <a:buChar char="–"/>
        <a:defRPr sz="1400">
          <a:solidFill>
            <a:schemeClr val="tx1"/>
          </a:solidFill>
          <a:latin typeface="+mn-lt"/>
          <a:ea typeface="+mn-ea"/>
        </a:defRPr>
      </a:lvl4pPr>
      <a:lvl5pPr marL="541655" indent="-189230" algn="l" rtl="0" eaLnBrk="1" fontAlgn="base" hangingPunct="1">
        <a:spcBef>
          <a:spcPct val="20000"/>
        </a:spcBef>
        <a:spcAft>
          <a:spcPct val="0"/>
        </a:spcAft>
        <a:buClr>
          <a:schemeClr val="accent1"/>
        </a:buClr>
        <a:buFont typeface="Arial" panose="020B0604020202020204" pitchFamily="34" charset="0"/>
        <a:buChar char="•"/>
        <a:defRPr sz="1400">
          <a:solidFill>
            <a:schemeClr val="tx1"/>
          </a:solidFill>
          <a:latin typeface="+mn-lt"/>
          <a:ea typeface="+mn-ea"/>
        </a:defRPr>
      </a:lvl5pPr>
      <a:lvl6pPr marL="998855" indent="-189230" algn="l" rtl="0" eaLnBrk="1" fontAlgn="base" hangingPunct="1">
        <a:spcBef>
          <a:spcPct val="20000"/>
        </a:spcBef>
        <a:spcAft>
          <a:spcPct val="0"/>
        </a:spcAft>
        <a:buClr>
          <a:schemeClr val="accent1"/>
        </a:buClr>
        <a:buFont typeface="Arial" panose="020B0604020202020204" pitchFamily="34" charset="0"/>
        <a:buChar char="•"/>
        <a:defRPr sz="1400">
          <a:solidFill>
            <a:schemeClr val="tx1"/>
          </a:solidFill>
          <a:latin typeface="+mn-lt"/>
          <a:ea typeface="+mn-ea"/>
        </a:defRPr>
      </a:lvl6pPr>
      <a:lvl7pPr marL="1456055" indent="-189230" algn="l" rtl="0" eaLnBrk="1" fontAlgn="base" hangingPunct="1">
        <a:spcBef>
          <a:spcPct val="20000"/>
        </a:spcBef>
        <a:spcAft>
          <a:spcPct val="0"/>
        </a:spcAft>
        <a:buClr>
          <a:schemeClr val="accent1"/>
        </a:buClr>
        <a:buFont typeface="Arial" panose="020B0604020202020204" pitchFamily="34" charset="0"/>
        <a:buChar char="•"/>
        <a:defRPr sz="1400">
          <a:solidFill>
            <a:schemeClr val="tx1"/>
          </a:solidFill>
          <a:latin typeface="+mn-lt"/>
          <a:ea typeface="+mn-ea"/>
        </a:defRPr>
      </a:lvl7pPr>
      <a:lvl8pPr marL="1913255" indent="-189230" algn="l" rtl="0" eaLnBrk="1" fontAlgn="base" hangingPunct="1">
        <a:spcBef>
          <a:spcPct val="20000"/>
        </a:spcBef>
        <a:spcAft>
          <a:spcPct val="0"/>
        </a:spcAft>
        <a:buClr>
          <a:schemeClr val="accent1"/>
        </a:buClr>
        <a:buFont typeface="Arial" panose="020B0604020202020204" pitchFamily="34" charset="0"/>
        <a:buChar char="•"/>
        <a:defRPr sz="1400">
          <a:solidFill>
            <a:schemeClr val="tx1"/>
          </a:solidFill>
          <a:latin typeface="+mn-lt"/>
          <a:ea typeface="+mn-ea"/>
        </a:defRPr>
      </a:lvl8pPr>
      <a:lvl9pPr marL="2370455" indent="-189230" algn="l" rtl="0" eaLnBrk="1" fontAlgn="base" hangingPunct="1">
        <a:spcBef>
          <a:spcPct val="20000"/>
        </a:spcBef>
        <a:spcAft>
          <a:spcPct val="0"/>
        </a:spcAft>
        <a:buClr>
          <a:schemeClr val="accent1"/>
        </a:buClr>
        <a:buFont typeface="Arial" panose="020B0604020202020204" pitchFamily="34" charset="0"/>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文本占位符 5"/>
          <p:cNvSpPr>
            <a:spLocks noGrp="1"/>
          </p:cNvSpPr>
          <p:nvPr>
            <p:ph type="body" idx="1"/>
          </p:nvPr>
        </p:nvSpPr>
        <p:spPr>
          <a:xfrm>
            <a:off x="479322" y="1117605"/>
            <a:ext cx="11120561" cy="49760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 name="矩形 9"/>
          <p:cNvSpPr/>
          <p:nvPr/>
        </p:nvSpPr>
        <p:spPr>
          <a:xfrm>
            <a:off x="0" y="6766561"/>
            <a:ext cx="12192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8" name="矩形 7"/>
          <p:cNvSpPr/>
          <p:nvPr userDrawn="1"/>
        </p:nvSpPr>
        <p:spPr bwMode="auto">
          <a:xfrm>
            <a:off x="0" y="-3812"/>
            <a:ext cx="340383" cy="772274"/>
          </a:xfrm>
          <a:prstGeom prst="rect">
            <a:avLst/>
          </a:prstGeom>
          <a:solidFill>
            <a:srgbClr val="004098"/>
          </a:solidFill>
          <a:ln w="0">
            <a:noFill/>
            <a:prstDash val="solid"/>
            <a:round/>
          </a:ln>
        </p:spPr>
        <p:txBody>
          <a:bodyPr rot="0" spcFirstLastPara="0" vert="horz" wrap="square" lIns="91440" tIns="45720" rIns="91440" bIns="45720" numCol="1" spcCol="0" rtlCol="0" fromWordArt="0" anchor="t"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kumimoji="1" lang="zh-CN" altLang="en-US">
              <a:latin typeface="微软雅黑" panose="020B0503020204020204" pitchFamily="34" charset="-122"/>
              <a:ea typeface="微软雅黑" panose="020B0503020204020204" pitchFamily="34" charset="-122"/>
            </a:endParaRPr>
          </a:p>
        </p:txBody>
      </p:sp>
      <p:cxnSp>
        <p:nvCxnSpPr>
          <p:cNvPr id="9" name="直线连接符 98"/>
          <p:cNvCxnSpPr/>
          <p:nvPr userDrawn="1"/>
        </p:nvCxnSpPr>
        <p:spPr>
          <a:xfrm>
            <a:off x="0" y="768462"/>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 name="日期占位符 3"/>
          <p:cNvSpPr>
            <a:spLocks noGrp="1"/>
          </p:cNvSpPr>
          <p:nvPr>
            <p:ph type="dt" sz="half" idx="2"/>
          </p:nvPr>
        </p:nvSpPr>
        <p:spPr>
          <a:xfrm>
            <a:off x="479322" y="6356350"/>
            <a:ext cx="3102078"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defRPr>
            </a:lvl1pPr>
          </a:lstStyle>
          <a:p>
            <a:fld id="{9C315260-2423-46BE-918F-5D9729F8FD08}" type="datetime1">
              <a:rPr lang="zh-CN" altLang="en-US" smtClean="0"/>
              <a:t>2024/12/11</a:t>
            </a:fld>
            <a:endParaRPr lang="zh-CN" altLang="en-US"/>
          </a:p>
        </p:txBody>
      </p:sp>
      <p:sp>
        <p:nvSpPr>
          <p:cNvPr id="1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defRPr>
            </a:lvl1pPr>
          </a:lstStyle>
          <a:p>
            <a:r>
              <a:rPr lang="zh-CN" altLang="en-US"/>
              <a:t>上海交通大学</a:t>
            </a:r>
            <a:r>
              <a:rPr lang="en-US" altLang="zh-CN"/>
              <a:t>--</a:t>
            </a:r>
            <a:r>
              <a:rPr lang="zh-CN" altLang="en-US"/>
              <a:t>计算机科学导论</a:t>
            </a:r>
            <a:r>
              <a:rPr lang="en-US" altLang="zh-CN"/>
              <a:t>--</a:t>
            </a:r>
            <a:r>
              <a:rPr lang="zh-CN" altLang="en-US"/>
              <a:t>计算机导论</a:t>
            </a:r>
          </a:p>
        </p:txBody>
      </p:sp>
      <p:sp>
        <p:nvSpPr>
          <p:cNvPr id="13" name="灯片编号占位符 5"/>
          <p:cNvSpPr>
            <a:spLocks noGrp="1"/>
          </p:cNvSpPr>
          <p:nvPr>
            <p:ph type="sldNum" sz="quarter" idx="4"/>
          </p:nvPr>
        </p:nvSpPr>
        <p:spPr>
          <a:xfrm>
            <a:off x="8610599" y="6356350"/>
            <a:ext cx="2989283"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defRPr>
            </a:lvl1pPr>
          </a:lstStyle>
          <a:p>
            <a:fld id="{6CE905FA-BBCD-4FD4-802A-EBCB9D8662AD}" type="slidenum">
              <a:rPr lang="zh-CN" altLang="en-US" smtClean="0"/>
              <a:pPr/>
              <a:t>‹#›</a:t>
            </a:fld>
            <a:endParaRPr lang="zh-CN" altLang="en-US" dirty="0"/>
          </a:p>
        </p:txBody>
      </p:sp>
      <p:sp>
        <p:nvSpPr>
          <p:cNvPr id="2" name="标题占位符 1"/>
          <p:cNvSpPr>
            <a:spLocks noGrp="1"/>
          </p:cNvSpPr>
          <p:nvPr>
            <p:ph type="title"/>
          </p:nvPr>
        </p:nvSpPr>
        <p:spPr>
          <a:xfrm>
            <a:off x="340382" y="-3812"/>
            <a:ext cx="10273691" cy="768169"/>
          </a:xfrm>
          <a:prstGeom prst="rect">
            <a:avLst/>
          </a:prstGeom>
        </p:spPr>
        <p:txBody>
          <a:bodyPr vert="horz" lIns="91440" tIns="45720" rIns="91440" bIns="45720" rtlCol="0" anchor="ctr">
            <a:normAutofit/>
          </a:bodyPr>
          <a:lstStyle/>
          <a:p>
            <a:r>
              <a:rPr lang="zh-CN" altLang="en-US" dirty="0"/>
              <a:t>标题</a:t>
            </a:r>
          </a:p>
        </p:txBody>
      </p:sp>
    </p:spTree>
    <p:extLst>
      <p:ext uri="{BB962C8B-B14F-4D97-AF65-F5344CB8AC3E}">
        <p14:creationId xmlns:p14="http://schemas.microsoft.com/office/powerpoint/2010/main" val="1031556005"/>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defTabSz="914400" rtl="0" eaLnBrk="1" latinLnBrk="0" hangingPunct="1">
        <a:lnSpc>
          <a:spcPct val="90000"/>
        </a:lnSpc>
        <a:spcBef>
          <a:spcPct val="0"/>
        </a:spcBef>
        <a:buNone/>
        <a:defRPr lang="en-US" altLang="zh-CN" sz="2800" b="1" kern="1200" spc="300" dirty="0" smtClean="0">
          <a:solidFill>
            <a:srgbClr val="004098"/>
          </a:solidFill>
          <a:latin typeface="微软雅黑" panose="020B0503020204020204" pitchFamily="34" charset="-122"/>
          <a:ea typeface="微软雅黑" panose="020B0503020204020204" pitchFamily="34" charset="-122"/>
          <a:cs typeface="+mn-cs"/>
        </a:defRPr>
      </a:lvl1pPr>
    </p:titleStyle>
    <p:bodyStyle>
      <a:lvl1pPr marL="228600" indent="-228600" algn="l" defTabSz="914400" rtl="0" eaLnBrk="1" latinLnBrk="0" hangingPunct="1">
        <a:lnSpc>
          <a:spcPct val="120000"/>
        </a:lnSpc>
        <a:spcBef>
          <a:spcPts val="1000"/>
        </a:spcBef>
        <a:buClr>
          <a:schemeClr val="accent1"/>
        </a:buClr>
        <a:buSzPct val="100000"/>
        <a:buFont typeface="Calibri" panose="020F050202020403020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120000"/>
        </a:lnSpc>
        <a:spcBef>
          <a:spcPts val="500"/>
        </a:spcBef>
        <a:buClr>
          <a:schemeClr val="accent1"/>
        </a:buClr>
        <a:buSzPct val="50000"/>
        <a:buFont typeface="Wingdings" panose="05000000000000000000" pitchFamily="2" charset="2"/>
        <a:buChar char="l"/>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120000"/>
        </a:lnSpc>
        <a:spcBef>
          <a:spcPts val="500"/>
        </a:spcBef>
        <a:buClr>
          <a:schemeClr val="accent1"/>
        </a:buClr>
        <a:buSzPct val="50000"/>
        <a:buFont typeface="Wingdings" panose="05000000000000000000" pitchFamily="2" charset="2"/>
        <a:buChar char="u"/>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120000"/>
        </a:lnSpc>
        <a:spcBef>
          <a:spcPts val="500"/>
        </a:spcBef>
        <a:buClr>
          <a:schemeClr val="accent1"/>
        </a:buClr>
        <a:buSzPct val="100000"/>
        <a:buFont typeface="Calibri" panose="020F050202020403020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120000"/>
        </a:lnSpc>
        <a:spcBef>
          <a:spcPts val="500"/>
        </a:spcBef>
        <a:buClr>
          <a:schemeClr val="accent1"/>
        </a:buClr>
        <a:buSzPct val="100000"/>
        <a:buFont typeface="Calibri" panose="020F050202020403020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1.pn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7"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7"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7"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39.png"/><Relationship Id="rId9" Type="http://schemas.openxmlformats.org/officeDocument/2006/relationships/image" Target="../media/image38.png"/></Relationships>
</file>

<file path=ppt/slides/_rels/slide16.xml.rels><?xml version="1.0" encoding="UTF-8" standalone="yes"?>
<Relationships xmlns="http://schemas.openxmlformats.org/package/2006/relationships"><Relationship Id="rId8" Type="http://schemas.openxmlformats.org/officeDocument/2006/relationships/image" Target="../media/image42.png"/><Relationship Id="rId7"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50.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50.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查看源图像">
            <a:extLst>
              <a:ext uri="{FF2B5EF4-FFF2-40B4-BE49-F238E27FC236}">
                <a16:creationId xmlns:a16="http://schemas.microsoft.com/office/drawing/2014/main" id="{56E6A505-6A4C-4829-AB35-D2DB4CBA1D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298" y="298873"/>
            <a:ext cx="4480239" cy="117606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0F89067-FCB1-1408-4B84-018480D3DB51}"/>
              </a:ext>
            </a:extLst>
          </p:cNvPr>
          <p:cNvSpPr txBox="1"/>
          <p:nvPr/>
        </p:nvSpPr>
        <p:spPr>
          <a:xfrm>
            <a:off x="2805048" y="4572152"/>
            <a:ext cx="6584457" cy="1569660"/>
          </a:xfrm>
          <a:prstGeom prst="rect">
            <a:avLst/>
          </a:prstGeom>
          <a:noFill/>
        </p:spPr>
        <p:txBody>
          <a:bodyPr wrap="square">
            <a:spAutoFit/>
          </a:bodyPr>
          <a:lstStyle/>
          <a:p>
            <a:pPr algn="ctr"/>
            <a:r>
              <a:rPr lang="zh-CN" altLang="en-US" sz="3600" dirty="0">
                <a:latin typeface="Microsoft YaHei" panose="020B0503020204020204" pitchFamily="34" charset="-122"/>
                <a:ea typeface="Microsoft YaHei" panose="020B0503020204020204" pitchFamily="34" charset="-122"/>
              </a:rPr>
              <a:t>沈为</a:t>
            </a:r>
            <a:endParaRPr lang="en-US" altLang="zh-CN" sz="3600" dirty="0">
              <a:latin typeface="Microsoft YaHei" panose="020B0503020204020204" pitchFamily="34" charset="-122"/>
              <a:ea typeface="Microsoft YaHei" panose="020B0503020204020204" pitchFamily="34" charset="-122"/>
            </a:endParaRPr>
          </a:p>
          <a:p>
            <a:pPr algn="ctr"/>
            <a:endParaRPr lang="en-US" altLang="zh-CN" sz="2400" dirty="0">
              <a:solidFill>
                <a:srgbClr val="000000"/>
              </a:solidFill>
              <a:latin typeface="Microsoft YaHei" panose="020B0503020204020204" pitchFamily="34" charset="-122"/>
              <a:ea typeface="Microsoft YaHei" panose="020B0503020204020204" pitchFamily="34" charset="-122"/>
            </a:endParaRPr>
          </a:p>
          <a:p>
            <a:pPr algn="ctr"/>
            <a:r>
              <a:rPr lang="zh-CN" altLang="en-US" sz="3600" dirty="0">
                <a:latin typeface="Microsoft YaHei" panose="020B0503020204020204" pitchFamily="34" charset="-122"/>
                <a:ea typeface="Microsoft YaHei" panose="020B0503020204020204" pitchFamily="34" charset="-122"/>
              </a:rPr>
              <a:t>上海交通大学人工智能研究院</a:t>
            </a:r>
            <a:endParaRPr lang="en-US" altLang="zh-CN" sz="3600" dirty="0">
              <a:latin typeface="Microsoft YaHei" panose="020B0503020204020204" pitchFamily="34" charset="-122"/>
              <a:ea typeface="Microsoft YaHei" panose="020B0503020204020204" pitchFamily="34" charset="-122"/>
            </a:endParaRPr>
          </a:p>
        </p:txBody>
      </p:sp>
      <p:sp>
        <p:nvSpPr>
          <p:cNvPr id="4" name="TextBox 3">
            <a:extLst>
              <a:ext uri="{FF2B5EF4-FFF2-40B4-BE49-F238E27FC236}">
                <a16:creationId xmlns:a16="http://schemas.microsoft.com/office/drawing/2014/main" id="{9C0295B9-4EE9-E381-DA1C-7A91EC3E029E}"/>
              </a:ext>
            </a:extLst>
          </p:cNvPr>
          <p:cNvSpPr txBox="1"/>
          <p:nvPr/>
        </p:nvSpPr>
        <p:spPr>
          <a:xfrm>
            <a:off x="3773650" y="2608045"/>
            <a:ext cx="4644700" cy="830997"/>
          </a:xfrm>
          <a:prstGeom prst="rect">
            <a:avLst/>
          </a:prstGeom>
          <a:noFill/>
        </p:spPr>
        <p:txBody>
          <a:bodyPr wrap="square">
            <a:spAutoFit/>
          </a:bodyPr>
          <a:lstStyle/>
          <a:p>
            <a:pPr algn="ctr"/>
            <a:r>
              <a:rPr lang="zh-CN" altLang="en-US" sz="4800" b="1" dirty="0">
                <a:latin typeface="Microsoft YaHei" panose="020B0503020204020204" pitchFamily="34" charset="-122"/>
                <a:ea typeface="Microsoft YaHei" panose="020B0503020204020204" pitchFamily="34" charset="-122"/>
              </a:rPr>
              <a:t>角点检测</a:t>
            </a:r>
            <a:endParaRPr lang="en-US" sz="4800" b="1"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614044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38F26-2170-8D19-0C87-2C4E10E8F247}"/>
            </a:ext>
          </a:extLst>
        </p:cNvPr>
        <p:cNvGrpSpPr/>
        <p:nvPr/>
      </p:nvGrpSpPr>
      <p:grpSpPr>
        <a:xfrm>
          <a:off x="0" y="0"/>
          <a:ext cx="0" cy="0"/>
          <a:chOff x="0" y="0"/>
          <a:chExt cx="0" cy="0"/>
        </a:xfrm>
      </p:grpSpPr>
      <p:sp>
        <p:nvSpPr>
          <p:cNvPr id="388098" name="Rectangle 2">
            <a:extLst>
              <a:ext uri="{FF2B5EF4-FFF2-40B4-BE49-F238E27FC236}">
                <a16:creationId xmlns:a16="http://schemas.microsoft.com/office/drawing/2014/main" id="{9329B10A-1CF1-3A1A-F851-3607206682F3}"/>
              </a:ext>
            </a:extLst>
          </p:cNvPr>
          <p:cNvSpPr>
            <a:spLocks noGrp="1" noChangeArrowheads="1"/>
          </p:cNvSpPr>
          <p:nvPr>
            <p:ph type="title"/>
          </p:nvPr>
        </p:nvSpPr>
        <p:spPr/>
        <p:txBody>
          <a:bodyPr>
            <a:normAutofit/>
          </a:bodyPr>
          <a:lstStyle/>
          <a:p>
            <a:r>
              <a:rPr lang="en" altLang="zh-CN" dirty="0"/>
              <a:t>Harris</a:t>
            </a:r>
            <a:r>
              <a:rPr lang="zh-CN" altLang="en-US" dirty="0"/>
              <a:t>角点检测算法</a:t>
            </a:r>
            <a:r>
              <a:rPr lang="en-US" altLang="zh-CN" dirty="0"/>
              <a:t>——</a:t>
            </a:r>
            <a:r>
              <a:rPr lang="zh-CN" altLang="en-US" dirty="0"/>
              <a:t>计算像素值变化量</a:t>
            </a:r>
          </a:p>
        </p:txBody>
      </p:sp>
      <p:sp>
        <p:nvSpPr>
          <p:cNvPr id="13" name="灯片编号占位符 12">
            <a:extLst>
              <a:ext uri="{FF2B5EF4-FFF2-40B4-BE49-F238E27FC236}">
                <a16:creationId xmlns:a16="http://schemas.microsoft.com/office/drawing/2014/main" id="{B61405FF-72AC-C45F-931D-A1EFE726E39B}"/>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905FA-BBCD-4FD4-802A-EBCB9D8662AD}" type="slidenum">
              <a:rPr kumimoji="0" lang="zh-CN" altLang="en-US" sz="1200" b="0" i="0" u="none" strike="noStrike" kern="1200" cap="none" spc="0" normalizeH="0" baseline="0" noProof="0" smtClean="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zh-CN" altLang="en-US" sz="1200" b="0" i="0" u="none" strike="noStrike" kern="1200" cap="none" spc="0" normalizeH="0" baseline="0" noProof="0" dirty="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endParaRPr>
          </a:p>
        </p:txBody>
      </p:sp>
      <p:sp>
        <p:nvSpPr>
          <p:cNvPr id="2" name="TextBox 1">
            <a:extLst>
              <a:ext uri="{FF2B5EF4-FFF2-40B4-BE49-F238E27FC236}">
                <a16:creationId xmlns:a16="http://schemas.microsoft.com/office/drawing/2014/main" id="{6B0AE7EF-9524-10F5-BDC6-86BE79FDF7A2}"/>
              </a:ext>
            </a:extLst>
          </p:cNvPr>
          <p:cNvSpPr txBox="1"/>
          <p:nvPr/>
        </p:nvSpPr>
        <p:spPr>
          <a:xfrm>
            <a:off x="488065" y="1038758"/>
            <a:ext cx="9296015" cy="461665"/>
          </a:xfrm>
          <a:prstGeom prst="rect">
            <a:avLst/>
          </a:prstGeom>
          <a:noFill/>
        </p:spPr>
        <p:txBody>
          <a:bodyPr wrap="square" rtlCol="0">
            <a:spAutoFit/>
          </a:bodyPr>
          <a:lstStyle/>
          <a:p>
            <a:r>
              <a:rPr lang="zh-CN" altLang="en-US" sz="2400" b="1" spc="300" dirty="0">
                <a:solidFill>
                  <a:srgbClr val="004098"/>
                </a:solidFill>
                <a:latin typeface="微软雅黑" panose="020B0503020204020204" pitchFamily="34" charset="-122"/>
                <a:ea typeface="微软雅黑" panose="020B0503020204020204" pitchFamily="34" charset="-122"/>
              </a:rPr>
              <a:t>𝐸</a:t>
            </a:r>
            <a:r>
              <a:rPr lang="en-US" altLang="zh-CN" sz="2400" b="1" spc="300" dirty="0">
                <a:solidFill>
                  <a:srgbClr val="004098"/>
                </a:solidFill>
                <a:latin typeface="微软雅黑" panose="020B0503020204020204" pitchFamily="34" charset="-122"/>
                <a:ea typeface="微软雅黑" panose="020B0503020204020204" pitchFamily="34" charset="-122"/>
              </a:rPr>
              <a:t>(</a:t>
            </a:r>
            <a:r>
              <a:rPr lang="en-US" altLang="zh-CN" sz="2400" spc="300" dirty="0">
                <a:solidFill>
                  <a:srgbClr val="004098"/>
                </a:solidFill>
                <a:latin typeface="微软雅黑" panose="020B0503020204020204" pitchFamily="34" charset="-122"/>
                <a:ea typeface="微软雅黑" panose="020B0503020204020204" pitchFamily="34" charset="-122"/>
              </a:rPr>
              <a:t>𝑢,𝑣</a:t>
            </a:r>
            <a:r>
              <a:rPr lang="en-US" altLang="zh-CN" sz="2400" b="1" spc="300" dirty="0">
                <a:solidFill>
                  <a:srgbClr val="004098"/>
                </a:solidFill>
                <a:latin typeface="微软雅黑" panose="020B0503020204020204" pitchFamily="34" charset="-122"/>
                <a:ea typeface="微软雅黑" panose="020B0503020204020204" pitchFamily="34" charset="-122"/>
              </a:rPr>
              <a:t>)</a:t>
            </a:r>
            <a:r>
              <a:rPr lang="zh-CN" altLang="en-US" sz="2400" b="1" spc="300" dirty="0">
                <a:solidFill>
                  <a:srgbClr val="004098"/>
                </a:solidFill>
                <a:latin typeface="微软雅黑" panose="020B0503020204020204" pitchFamily="34" charset="-122"/>
                <a:ea typeface="微软雅黑" panose="020B0503020204020204" pitchFamily="34" charset="-122"/>
              </a:rPr>
              <a:t>可写为</a:t>
            </a:r>
            <a:endParaRPr lang="en-US" altLang="zh-CN" sz="2400" b="1" spc="300" dirty="0">
              <a:solidFill>
                <a:srgbClr val="004098"/>
              </a:solidFill>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4A5CFB1B-89D3-990C-74F7-8F827654E6BD}"/>
                  </a:ext>
                </a:extLst>
              </p:cNvPr>
              <p:cNvSpPr txBox="1"/>
              <p:nvPr/>
            </p:nvSpPr>
            <p:spPr>
              <a:xfrm>
                <a:off x="3043084" y="1707860"/>
                <a:ext cx="6105832" cy="6497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1" lang="zh-CN" altLang="en-US" sz="2400" b="1" i="1" smtClean="0">
                          <a:latin typeface="Cambria Math" panose="02040503050406030204" pitchFamily="18" charset="0"/>
                        </a:rPr>
                        <m:t>𝑬</m:t>
                      </m:r>
                      <m:d>
                        <m:dPr>
                          <m:ctrlPr>
                            <a:rPr kumimoji="1" lang="en-US" altLang="zh-CN" sz="2400" i="1" smtClean="0">
                              <a:latin typeface="Cambria Math" panose="02040503050406030204" pitchFamily="18" charset="0"/>
                              <a:ea typeface="Cambria Math" panose="02040503050406030204" pitchFamily="18" charset="0"/>
                            </a:rPr>
                          </m:ctrlPr>
                        </m:dPr>
                        <m:e>
                          <m:r>
                            <a:rPr kumimoji="1" lang="en-US" altLang="zh-CN" sz="2400" i="1">
                              <a:latin typeface="Cambria Math" panose="02040503050406030204" pitchFamily="18" charset="0"/>
                              <a:ea typeface="Cambria Math" panose="02040503050406030204" pitchFamily="18" charset="0"/>
                            </a:rPr>
                            <m:t>𝑢</m:t>
                          </m:r>
                          <m:r>
                            <a:rPr kumimoji="1" lang="en-US" altLang="zh-CN" sz="2400" i="1">
                              <a:latin typeface="Cambria Math" panose="02040503050406030204" pitchFamily="18" charset="0"/>
                              <a:ea typeface="Cambria Math" panose="02040503050406030204" pitchFamily="18" charset="0"/>
                            </a:rPr>
                            <m:t>,</m:t>
                          </m:r>
                          <m:r>
                            <a:rPr kumimoji="1" lang="en-US" altLang="zh-CN" sz="2400" i="1">
                              <a:latin typeface="Cambria Math" panose="02040503050406030204" pitchFamily="18" charset="0"/>
                              <a:ea typeface="Cambria Math" panose="02040503050406030204" pitchFamily="18" charset="0"/>
                            </a:rPr>
                            <m:t>𝑣</m:t>
                          </m:r>
                        </m:e>
                      </m:d>
                      <m:r>
                        <a:rPr kumimoji="1" lang="zh-CN" altLang="en-US" sz="2400" i="1" smtClean="0">
                          <a:latin typeface="Cambria Math" panose="02040503050406030204" pitchFamily="18" charset="0"/>
                        </a:rPr>
                        <m:t>=</m:t>
                      </m:r>
                      <m:d>
                        <m:dPr>
                          <m:begChr m:val="["/>
                          <m:endChr m:val="]"/>
                          <m:ctrlPr>
                            <a:rPr kumimoji="1" lang="en-US" altLang="zh-CN" sz="2400" i="1" smtClean="0">
                              <a:latin typeface="Cambria Math" panose="02040503050406030204" pitchFamily="18" charset="0"/>
                            </a:rPr>
                          </m:ctrlPr>
                        </m:dPr>
                        <m:e>
                          <m:m>
                            <m:mPr>
                              <m:mcs>
                                <m:mc>
                                  <m:mcPr>
                                    <m:count m:val="2"/>
                                    <m:mcJc m:val="center"/>
                                  </m:mcPr>
                                </m:mc>
                              </m:mcs>
                              <m:ctrlPr>
                                <a:rPr kumimoji="1" lang="en-US" altLang="zh-CN" sz="2400" i="1" smtClean="0">
                                  <a:latin typeface="Cambria Math" panose="02040503050406030204" pitchFamily="18" charset="0"/>
                                </a:rPr>
                              </m:ctrlPr>
                            </m:mPr>
                            <m:mr>
                              <m:e>
                                <m:r>
                                  <m:rPr>
                                    <m:brk m:alnAt="7"/>
                                  </m:rPr>
                                  <a:rPr kumimoji="1" lang="en-US" altLang="zh-CN" sz="2400" b="0" i="1" smtClean="0">
                                    <a:latin typeface="Cambria Math" panose="02040503050406030204" pitchFamily="18" charset="0"/>
                                  </a:rPr>
                                  <m:t>𝑢</m:t>
                                </m:r>
                              </m:e>
                              <m:e>
                                <m:r>
                                  <a:rPr kumimoji="1" lang="en-US" altLang="zh-CN" sz="2400" b="0" i="1" smtClean="0">
                                    <a:latin typeface="Cambria Math" panose="02040503050406030204" pitchFamily="18" charset="0"/>
                                  </a:rPr>
                                  <m:t>𝑣</m:t>
                                </m:r>
                              </m:e>
                            </m:mr>
                          </m:m>
                        </m:e>
                      </m:d>
                      <m:r>
                        <a:rPr kumimoji="1" lang="en-US" altLang="zh-CN" sz="2400" b="1" i="1" smtClean="0">
                          <a:latin typeface="Cambria Math" panose="02040503050406030204" pitchFamily="18" charset="0"/>
                        </a:rPr>
                        <m:t>𝑴</m:t>
                      </m:r>
                      <m:d>
                        <m:dPr>
                          <m:begChr m:val="["/>
                          <m:endChr m:val="]"/>
                          <m:ctrlPr>
                            <a:rPr kumimoji="1" lang="en-US" altLang="zh-CN" sz="2400" b="1" i="1" smtClean="0">
                              <a:latin typeface="Cambria Math" panose="02040503050406030204" pitchFamily="18" charset="0"/>
                            </a:rPr>
                          </m:ctrlPr>
                        </m:dPr>
                        <m:e>
                          <m:m>
                            <m:mPr>
                              <m:mcs>
                                <m:mc>
                                  <m:mcPr>
                                    <m:count m:val="1"/>
                                    <m:mcJc m:val="center"/>
                                  </m:mcPr>
                                </m:mc>
                              </m:mcs>
                              <m:ctrlPr>
                                <a:rPr kumimoji="1" lang="en-US" altLang="zh-CN" sz="2400" i="1" smtClean="0">
                                  <a:latin typeface="Cambria Math" panose="02040503050406030204" pitchFamily="18" charset="0"/>
                                </a:rPr>
                              </m:ctrlPr>
                            </m:mPr>
                            <m:mr>
                              <m:e>
                                <m:r>
                                  <m:rPr>
                                    <m:brk m:alnAt="7"/>
                                  </m:rPr>
                                  <a:rPr kumimoji="1" lang="en-US" altLang="zh-CN" sz="2400" b="0" i="1" smtClean="0">
                                    <a:latin typeface="Cambria Math" panose="02040503050406030204" pitchFamily="18" charset="0"/>
                                  </a:rPr>
                                  <m:t>𝑢</m:t>
                                </m:r>
                              </m:e>
                            </m:mr>
                            <m:mr>
                              <m:e>
                                <m:r>
                                  <a:rPr kumimoji="1" lang="en-US" altLang="zh-CN" sz="2400" b="0" i="1" smtClean="0">
                                    <a:latin typeface="Cambria Math" panose="02040503050406030204" pitchFamily="18" charset="0"/>
                                  </a:rPr>
                                  <m:t>𝑣</m:t>
                                </m:r>
                              </m:e>
                            </m:mr>
                          </m:m>
                        </m:e>
                      </m:d>
                    </m:oMath>
                  </m:oMathPara>
                </a14:m>
                <a:endParaRPr lang="zh-CN" altLang="en-US" sz="2400" dirty="0">
                  <a:latin typeface="Cambria Math" panose="02040503050406030204" pitchFamily="18" charset="0"/>
                </a:endParaRPr>
              </a:p>
            </p:txBody>
          </p:sp>
        </mc:Choice>
        <mc:Fallback xmlns="">
          <p:sp>
            <p:nvSpPr>
              <p:cNvPr id="16" name="文本框 15">
                <a:extLst>
                  <a:ext uri="{FF2B5EF4-FFF2-40B4-BE49-F238E27FC236}">
                    <a16:creationId xmlns:a16="http://schemas.microsoft.com/office/drawing/2014/main" id="{4A5CFB1B-89D3-990C-74F7-8F827654E6BD}"/>
                  </a:ext>
                </a:extLst>
              </p:cNvPr>
              <p:cNvSpPr txBox="1">
                <a:spLocks noRot="1" noChangeAspect="1" noMove="1" noResize="1" noEditPoints="1" noAdjustHandles="1" noChangeArrowheads="1" noChangeShapeType="1" noTextEdit="1"/>
              </p:cNvSpPr>
              <p:nvPr/>
            </p:nvSpPr>
            <p:spPr>
              <a:xfrm>
                <a:off x="3043084" y="1707860"/>
                <a:ext cx="6105832" cy="649730"/>
              </a:xfrm>
              <a:prstGeom prst="rect">
                <a:avLst/>
              </a:prstGeom>
              <a:blipFill>
                <a:blip r:embed="rId5"/>
                <a:stretch>
                  <a:fillRect b="-192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TextBox 1">
                <a:extLst>
                  <a:ext uri="{FF2B5EF4-FFF2-40B4-BE49-F238E27FC236}">
                    <a16:creationId xmlns:a16="http://schemas.microsoft.com/office/drawing/2014/main" id="{F9BB3E0E-9590-FFFE-4FFB-EF784169A26B}"/>
                  </a:ext>
                </a:extLst>
              </p:cNvPr>
              <p:cNvSpPr txBox="1"/>
              <p:nvPr/>
            </p:nvSpPr>
            <p:spPr>
              <a:xfrm>
                <a:off x="488063" y="4356333"/>
                <a:ext cx="9296015" cy="461665"/>
              </a:xfrm>
              <a:prstGeom prst="rect">
                <a:avLst/>
              </a:prstGeom>
              <a:noFill/>
            </p:spPr>
            <p:txBody>
              <a:bodyPr wrap="square" rtlCol="0">
                <a:spAutoFit/>
              </a:bodyPr>
              <a:lstStyle/>
              <a:p>
                <a:r>
                  <a:rPr lang="zh-CN" altLang="en-US" sz="2400" b="1" spc="300" dirty="0">
                    <a:solidFill>
                      <a:srgbClr val="004098"/>
                    </a:solidFill>
                    <a:latin typeface="微软雅黑" panose="020B0503020204020204" pitchFamily="34" charset="-122"/>
                    <a:ea typeface="微软雅黑" panose="020B0503020204020204" pitchFamily="34" charset="-122"/>
                  </a:rPr>
                  <a:t>矩阵</a:t>
                </a:r>
                <a14:m>
                  <m:oMath xmlns:m="http://schemas.openxmlformats.org/officeDocument/2006/math">
                    <m:r>
                      <a:rPr lang="en-US" altLang="zh-CN" sz="2400" b="1" i="1" spc="300" smtClean="0">
                        <a:solidFill>
                          <a:srgbClr val="004098"/>
                        </a:solidFill>
                        <a:latin typeface="Cambria Math" panose="02040503050406030204" pitchFamily="18" charset="0"/>
                        <a:ea typeface="微软雅黑" panose="020B0503020204020204" pitchFamily="34" charset="-122"/>
                      </a:rPr>
                      <m:t>𝑴</m:t>
                    </m:r>
                  </m:oMath>
                </a14:m>
                <a:r>
                  <a:rPr lang="zh-CN" altLang="en-US" sz="2400" b="1" spc="300" dirty="0">
                    <a:solidFill>
                      <a:srgbClr val="004098"/>
                    </a:solidFill>
                    <a:latin typeface="微软雅黑" panose="020B0503020204020204" pitchFamily="34" charset="-122"/>
                    <a:ea typeface="微软雅黑" panose="020B0503020204020204" pitchFamily="34" charset="-122"/>
                  </a:rPr>
                  <a:t>为实对称矩阵，可以实现对角化</a:t>
                </a:r>
                <a:endParaRPr lang="en-US" altLang="zh-CN" sz="2400" b="1" spc="300" dirty="0">
                  <a:solidFill>
                    <a:srgbClr val="004098"/>
                  </a:solidFill>
                  <a:latin typeface="微软雅黑" panose="020B0503020204020204" pitchFamily="34" charset="-122"/>
                  <a:ea typeface="微软雅黑" panose="020B0503020204020204" pitchFamily="34" charset="-122"/>
                </a:endParaRPr>
              </a:p>
            </p:txBody>
          </p:sp>
        </mc:Choice>
        <mc:Fallback xmlns="">
          <p:sp>
            <p:nvSpPr>
              <p:cNvPr id="3" name="TextBox 1">
                <a:extLst>
                  <a:ext uri="{FF2B5EF4-FFF2-40B4-BE49-F238E27FC236}">
                    <a16:creationId xmlns:a16="http://schemas.microsoft.com/office/drawing/2014/main" id="{F9BB3E0E-9590-FFFE-4FFB-EF784169A26B}"/>
                  </a:ext>
                </a:extLst>
              </p:cNvPr>
              <p:cNvSpPr txBox="1">
                <a:spLocks noRot="1" noChangeAspect="1" noMove="1" noResize="1" noEditPoints="1" noAdjustHandles="1" noChangeArrowheads="1" noChangeShapeType="1" noTextEdit="1"/>
              </p:cNvSpPr>
              <p:nvPr/>
            </p:nvSpPr>
            <p:spPr>
              <a:xfrm>
                <a:off x="488063" y="4356333"/>
                <a:ext cx="9296015" cy="461665"/>
              </a:xfrm>
              <a:prstGeom prst="rect">
                <a:avLst/>
              </a:prstGeom>
              <a:blipFill>
                <a:blip r:embed="rId6"/>
                <a:stretch>
                  <a:fillRect l="-1091" t="-10811" b="-2973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 name="文本框 3">
                <a:extLst>
                  <a:ext uri="{FF2B5EF4-FFF2-40B4-BE49-F238E27FC236}">
                    <a16:creationId xmlns:a16="http://schemas.microsoft.com/office/drawing/2014/main" id="{606B6647-DB26-415D-80C4-2BEC3230D2F3}"/>
                  </a:ext>
                </a:extLst>
              </p:cNvPr>
              <p:cNvSpPr txBox="1"/>
              <p:nvPr/>
            </p:nvSpPr>
            <p:spPr>
              <a:xfrm>
                <a:off x="3043084" y="2916840"/>
                <a:ext cx="6105832" cy="108811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zh-CN" sz="2400" b="1" i="1" smtClean="0">
                          <a:latin typeface="Cambria Math" panose="02040503050406030204" pitchFamily="18" charset="0"/>
                        </a:rPr>
                        <m:t>𝑴</m:t>
                      </m:r>
                      <m:r>
                        <a:rPr kumimoji="1" lang="en-US" altLang="zh-CN" sz="2400" b="0" i="1" smtClean="0">
                          <a:latin typeface="Cambria Math" panose="02040503050406030204" pitchFamily="18" charset="0"/>
                        </a:rPr>
                        <m:t>= </m:t>
                      </m:r>
                      <m:nary>
                        <m:naryPr>
                          <m:chr m:val="∑"/>
                          <m:supHide m:val="on"/>
                          <m:ctrlPr>
                            <a:rPr kumimoji="1" lang="en-US" altLang="zh-CN" sz="2400" b="0" i="1" smtClean="0">
                              <a:latin typeface="Cambria Math" panose="02040503050406030204" pitchFamily="18" charset="0"/>
                            </a:rPr>
                          </m:ctrlPr>
                        </m:naryPr>
                        <m:sub>
                          <m:r>
                            <m:rPr>
                              <m:brk m:alnAt="7"/>
                            </m:rPr>
                            <a:rPr kumimoji="1" lang="en-US" altLang="zh-CN" sz="2400" b="0" i="1" smtClean="0">
                              <a:latin typeface="Cambria Math" panose="02040503050406030204" pitchFamily="18" charset="0"/>
                            </a:rPr>
                            <m:t>(</m:t>
                          </m:r>
                          <m:r>
                            <a:rPr kumimoji="1" lang="en-US" altLang="zh-CN" sz="2400" b="0" i="1" smtClean="0">
                              <a:latin typeface="Cambria Math" panose="02040503050406030204" pitchFamily="18" charset="0"/>
                            </a:rPr>
                            <m:t>𝑖</m:t>
                          </m:r>
                          <m:r>
                            <a:rPr kumimoji="1" lang="en-US" altLang="zh-CN" sz="2400" b="0" i="1" smtClean="0">
                              <a:latin typeface="Cambria Math" panose="02040503050406030204" pitchFamily="18" charset="0"/>
                            </a:rPr>
                            <m:t>,</m:t>
                          </m:r>
                          <m:r>
                            <a:rPr kumimoji="1" lang="en-US" altLang="zh-CN" sz="2400" b="0" i="1" smtClean="0">
                              <a:latin typeface="Cambria Math" panose="02040503050406030204" pitchFamily="18" charset="0"/>
                            </a:rPr>
                            <m:t>𝑗</m:t>
                          </m:r>
                          <m:r>
                            <a:rPr kumimoji="1" lang="en-US" altLang="zh-CN" sz="2400" b="0" i="1" smtClean="0">
                              <a:latin typeface="Cambria Math" panose="02040503050406030204" pitchFamily="18" charset="0"/>
                            </a:rPr>
                            <m:t>)∈</m:t>
                          </m:r>
                          <m:r>
                            <a:rPr kumimoji="1" lang="en-US" altLang="zh-CN" sz="2400" b="1" i="1" smtClean="0">
                              <a:latin typeface="Cambria Math" panose="02040503050406030204" pitchFamily="18" charset="0"/>
                              <a:ea typeface="Cambria Math" panose="02040503050406030204" pitchFamily="18" charset="0"/>
                            </a:rPr>
                            <m:t>𝑾</m:t>
                          </m:r>
                        </m:sub>
                        <m:sup/>
                        <m:e>
                          <m:d>
                            <m:dPr>
                              <m:begChr m:val="["/>
                              <m:endChr m:val="]"/>
                              <m:ctrlPr>
                                <a:rPr kumimoji="1" lang="en-US" altLang="zh-CN" sz="2400" b="0" i="1" smtClean="0">
                                  <a:latin typeface="Cambria Math" panose="02040503050406030204" pitchFamily="18" charset="0"/>
                                </a:rPr>
                              </m:ctrlPr>
                            </m:dPr>
                            <m:e>
                              <m:m>
                                <m:mPr>
                                  <m:mcs>
                                    <m:mc>
                                      <m:mcPr>
                                        <m:count m:val="2"/>
                                        <m:mcJc m:val="center"/>
                                      </m:mcPr>
                                    </m:mc>
                                  </m:mcs>
                                  <m:ctrlPr>
                                    <a:rPr kumimoji="1" lang="en-US" altLang="zh-CN" sz="2400" b="0" i="1" smtClean="0">
                                      <a:latin typeface="Cambria Math" panose="02040503050406030204" pitchFamily="18" charset="0"/>
                                    </a:rPr>
                                  </m:ctrlPr>
                                </m:mPr>
                                <m:mr>
                                  <m:e>
                                    <m:sSubSup>
                                      <m:sSubSupPr>
                                        <m:ctrlPr>
                                          <a:rPr kumimoji="1" lang="en-US" altLang="zh-CN" sz="2400" b="0" i="1" smtClean="0">
                                            <a:latin typeface="Cambria Math" panose="02040503050406030204" pitchFamily="18" charset="0"/>
                                          </a:rPr>
                                        </m:ctrlPr>
                                      </m:sSubSupPr>
                                      <m:e>
                                        <m:r>
                                          <a:rPr kumimoji="1" lang="en-US" altLang="zh-CN" sz="2400" b="0" i="1" smtClean="0">
                                            <a:latin typeface="Cambria Math" panose="02040503050406030204" pitchFamily="18" charset="0"/>
                                          </a:rPr>
                                          <m:t>𝐼</m:t>
                                        </m:r>
                                      </m:e>
                                      <m:sub>
                                        <m:r>
                                          <a:rPr kumimoji="1" lang="en-US" altLang="zh-CN" sz="2400" b="0" i="1" smtClean="0">
                                            <a:latin typeface="Cambria Math" panose="02040503050406030204" pitchFamily="18" charset="0"/>
                                          </a:rPr>
                                          <m:t>𝑥</m:t>
                                        </m:r>
                                      </m:sub>
                                      <m:sup>
                                        <m:r>
                                          <a:rPr kumimoji="1" lang="en-US" altLang="zh-CN" sz="2400" b="0" i="1" smtClean="0">
                                            <a:latin typeface="Cambria Math" panose="02040503050406030204" pitchFamily="18" charset="0"/>
                                          </a:rPr>
                                          <m:t>2</m:t>
                                        </m:r>
                                      </m:sup>
                                    </m:sSubSup>
                                  </m:e>
                                  <m:e>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𝐼</m:t>
                                        </m:r>
                                      </m:e>
                                      <m:sub>
                                        <m:r>
                                          <a:rPr kumimoji="1" lang="en-US" altLang="zh-CN" sz="2400" b="0" i="1" smtClean="0">
                                            <a:latin typeface="Cambria Math" panose="02040503050406030204" pitchFamily="18" charset="0"/>
                                          </a:rPr>
                                          <m:t>𝑥</m:t>
                                        </m:r>
                                      </m:sub>
                                    </m:sSub>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𝐼</m:t>
                                        </m:r>
                                      </m:e>
                                      <m:sub>
                                        <m:r>
                                          <a:rPr kumimoji="1" lang="en-US" altLang="zh-CN" sz="2400" b="0" i="1" smtClean="0">
                                            <a:latin typeface="Cambria Math" panose="02040503050406030204" pitchFamily="18" charset="0"/>
                                          </a:rPr>
                                          <m:t>𝑦</m:t>
                                        </m:r>
                                      </m:sub>
                                    </m:sSub>
                                  </m:e>
                                </m:mr>
                                <m:mr>
                                  <m:e>
                                    <m:sSub>
                                      <m:sSubPr>
                                        <m:ctrlPr>
                                          <a:rPr kumimoji="1" lang="en-US" altLang="zh-CN" sz="2400" i="1">
                                            <a:latin typeface="Cambria Math" panose="02040503050406030204" pitchFamily="18" charset="0"/>
                                          </a:rPr>
                                        </m:ctrlPr>
                                      </m:sSubPr>
                                      <m:e>
                                        <m:r>
                                          <a:rPr kumimoji="1" lang="en-US" altLang="zh-CN" sz="2400" b="0" i="1">
                                            <a:latin typeface="Cambria Math" panose="02040503050406030204" pitchFamily="18" charset="0"/>
                                          </a:rPr>
                                          <m:t>𝐼</m:t>
                                        </m:r>
                                      </m:e>
                                      <m:sub>
                                        <m:r>
                                          <a:rPr kumimoji="1" lang="en-US" altLang="zh-CN" sz="2400" i="1">
                                            <a:latin typeface="Cambria Math" panose="02040503050406030204" pitchFamily="18" charset="0"/>
                                          </a:rPr>
                                          <m:t>𝑥</m:t>
                                        </m:r>
                                      </m:sub>
                                    </m:sSub>
                                    <m:sSub>
                                      <m:sSubPr>
                                        <m:ctrlPr>
                                          <a:rPr kumimoji="1" lang="en-US" altLang="zh-CN" sz="2400" i="1">
                                            <a:latin typeface="Cambria Math" panose="02040503050406030204" pitchFamily="18" charset="0"/>
                                          </a:rPr>
                                        </m:ctrlPr>
                                      </m:sSubPr>
                                      <m:e>
                                        <m:r>
                                          <a:rPr kumimoji="1" lang="en-US" altLang="zh-CN" sz="2400" b="0" i="1">
                                            <a:latin typeface="Cambria Math" panose="02040503050406030204" pitchFamily="18" charset="0"/>
                                          </a:rPr>
                                          <m:t>𝐼</m:t>
                                        </m:r>
                                      </m:e>
                                      <m:sub>
                                        <m:r>
                                          <a:rPr kumimoji="1" lang="en-US" altLang="zh-CN" sz="2400" i="1">
                                            <a:latin typeface="Cambria Math" panose="02040503050406030204" pitchFamily="18" charset="0"/>
                                          </a:rPr>
                                          <m:t>𝑦</m:t>
                                        </m:r>
                                      </m:sub>
                                    </m:sSub>
                                  </m:e>
                                  <m:e>
                                    <m:sSubSup>
                                      <m:sSubSupPr>
                                        <m:ctrlPr>
                                          <a:rPr kumimoji="1" lang="en-US" altLang="zh-CN" sz="2400" i="1">
                                            <a:latin typeface="Cambria Math" panose="02040503050406030204" pitchFamily="18" charset="0"/>
                                          </a:rPr>
                                        </m:ctrlPr>
                                      </m:sSubSupPr>
                                      <m:e>
                                        <m:r>
                                          <a:rPr kumimoji="1" lang="en-US" altLang="zh-CN" sz="2400" b="0" i="1">
                                            <a:latin typeface="Cambria Math" panose="02040503050406030204" pitchFamily="18" charset="0"/>
                                          </a:rPr>
                                          <m:t>𝐼</m:t>
                                        </m:r>
                                      </m:e>
                                      <m:sub>
                                        <m:r>
                                          <a:rPr kumimoji="1" lang="en-US" altLang="zh-CN" sz="2400" b="0" i="1" smtClean="0">
                                            <a:latin typeface="Cambria Math" panose="02040503050406030204" pitchFamily="18" charset="0"/>
                                          </a:rPr>
                                          <m:t>𝑦</m:t>
                                        </m:r>
                                      </m:sub>
                                      <m:sup>
                                        <m:r>
                                          <a:rPr kumimoji="1" lang="en-US" altLang="zh-CN" sz="2400" i="1">
                                            <a:latin typeface="Cambria Math" panose="02040503050406030204" pitchFamily="18" charset="0"/>
                                          </a:rPr>
                                          <m:t>2</m:t>
                                        </m:r>
                                      </m:sup>
                                    </m:sSubSup>
                                  </m:e>
                                </m:mr>
                              </m:m>
                            </m:e>
                          </m:d>
                        </m:e>
                      </m:nary>
                    </m:oMath>
                  </m:oMathPara>
                </a14:m>
                <a:endParaRPr lang="zh-CN" altLang="en-US" sz="2400" dirty="0">
                  <a:latin typeface="Cambria Math" panose="02040503050406030204" pitchFamily="18" charset="0"/>
                </a:endParaRPr>
              </a:p>
            </p:txBody>
          </p:sp>
        </mc:Choice>
        <mc:Fallback>
          <p:sp>
            <p:nvSpPr>
              <p:cNvPr id="4" name="文本框 3">
                <a:extLst>
                  <a:ext uri="{FF2B5EF4-FFF2-40B4-BE49-F238E27FC236}">
                    <a16:creationId xmlns:a16="http://schemas.microsoft.com/office/drawing/2014/main" id="{606B6647-DB26-415D-80C4-2BEC3230D2F3}"/>
                  </a:ext>
                </a:extLst>
              </p:cNvPr>
              <p:cNvSpPr txBox="1">
                <a:spLocks noRot="1" noChangeAspect="1" noMove="1" noResize="1" noEditPoints="1" noAdjustHandles="1" noChangeArrowheads="1" noChangeShapeType="1" noTextEdit="1"/>
              </p:cNvSpPr>
              <p:nvPr/>
            </p:nvSpPr>
            <p:spPr>
              <a:xfrm>
                <a:off x="3043084" y="2916840"/>
                <a:ext cx="6105832" cy="108811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1">
                <a:extLst>
                  <a:ext uri="{FF2B5EF4-FFF2-40B4-BE49-F238E27FC236}">
                    <a16:creationId xmlns:a16="http://schemas.microsoft.com/office/drawing/2014/main" id="{8CF6BAF1-7251-F817-51AD-C185EB47EECB}"/>
                  </a:ext>
                </a:extLst>
              </p:cNvPr>
              <p:cNvSpPr txBox="1"/>
              <p:nvPr/>
            </p:nvSpPr>
            <p:spPr>
              <a:xfrm>
                <a:off x="488064" y="2560345"/>
                <a:ext cx="9296015" cy="461665"/>
              </a:xfrm>
              <a:prstGeom prst="rect">
                <a:avLst/>
              </a:prstGeom>
              <a:noFill/>
            </p:spPr>
            <p:txBody>
              <a:bodyPr wrap="square" rtlCol="0">
                <a:spAutoFit/>
              </a:bodyPr>
              <a:lstStyle/>
              <a:p>
                <a:r>
                  <a:rPr lang="zh-CN" altLang="en-US" sz="2400" b="1" spc="300" dirty="0">
                    <a:solidFill>
                      <a:srgbClr val="004098"/>
                    </a:solidFill>
                    <a:latin typeface="微软雅黑" panose="020B0503020204020204" pitchFamily="34" charset="-122"/>
                    <a:ea typeface="微软雅黑" panose="020B0503020204020204" pitchFamily="34" charset="-122"/>
                  </a:rPr>
                  <a:t>矩阵</a:t>
                </a:r>
                <a14:m>
                  <m:oMath xmlns:m="http://schemas.openxmlformats.org/officeDocument/2006/math">
                    <m:r>
                      <a:rPr lang="en-US" altLang="zh-CN" sz="2400" b="1" i="1" spc="300" smtClean="0">
                        <a:solidFill>
                          <a:srgbClr val="004098"/>
                        </a:solidFill>
                        <a:latin typeface="Cambria Math" panose="02040503050406030204" pitchFamily="18" charset="0"/>
                        <a:ea typeface="微软雅黑" panose="020B0503020204020204" pitchFamily="34" charset="-122"/>
                      </a:rPr>
                      <m:t>𝑴</m:t>
                    </m:r>
                  </m:oMath>
                </a14:m>
                <a:r>
                  <a:rPr lang="zh-CN" altLang="en-US" sz="2400" b="1" spc="300" dirty="0">
                    <a:solidFill>
                      <a:srgbClr val="004098"/>
                    </a:solidFill>
                    <a:latin typeface="微软雅黑" panose="020B0503020204020204" pitchFamily="34" charset="-122"/>
                    <a:ea typeface="微软雅黑" panose="020B0503020204020204" pitchFamily="34" charset="-122"/>
                  </a:rPr>
                  <a:t>为</a:t>
                </a:r>
                <a:endParaRPr lang="en-US" altLang="zh-CN" sz="2400" b="1" spc="300" dirty="0">
                  <a:solidFill>
                    <a:srgbClr val="004098"/>
                  </a:solidFill>
                  <a:latin typeface="微软雅黑" panose="020B0503020204020204" pitchFamily="34" charset="-122"/>
                  <a:ea typeface="微软雅黑" panose="020B0503020204020204" pitchFamily="34" charset="-122"/>
                </a:endParaRPr>
              </a:p>
            </p:txBody>
          </p:sp>
        </mc:Choice>
        <mc:Fallback xmlns="">
          <p:sp>
            <p:nvSpPr>
              <p:cNvPr id="5" name="TextBox 1">
                <a:extLst>
                  <a:ext uri="{FF2B5EF4-FFF2-40B4-BE49-F238E27FC236}">
                    <a16:creationId xmlns:a16="http://schemas.microsoft.com/office/drawing/2014/main" id="{8CF6BAF1-7251-F817-51AD-C185EB47EECB}"/>
                  </a:ext>
                </a:extLst>
              </p:cNvPr>
              <p:cNvSpPr txBox="1">
                <a:spLocks noRot="1" noChangeAspect="1" noMove="1" noResize="1" noEditPoints="1" noAdjustHandles="1" noChangeArrowheads="1" noChangeShapeType="1" noTextEdit="1"/>
              </p:cNvSpPr>
              <p:nvPr/>
            </p:nvSpPr>
            <p:spPr>
              <a:xfrm>
                <a:off x="488064" y="2560345"/>
                <a:ext cx="9296015" cy="461665"/>
              </a:xfrm>
              <a:prstGeom prst="rect">
                <a:avLst/>
              </a:prstGeom>
              <a:blipFill>
                <a:blip r:embed="rId8"/>
                <a:stretch>
                  <a:fillRect l="-1091" t="-10526" b="-289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11B6B451-135E-EF0F-73B6-B750743EA5A5}"/>
                  </a:ext>
                </a:extLst>
              </p:cNvPr>
              <p:cNvSpPr txBox="1"/>
              <p:nvPr/>
            </p:nvSpPr>
            <p:spPr>
              <a:xfrm>
                <a:off x="3043084" y="5169373"/>
                <a:ext cx="6105832" cy="79130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zh-CN" sz="2400" b="1" i="1" smtClean="0">
                          <a:latin typeface="Cambria Math" panose="02040503050406030204" pitchFamily="18" charset="0"/>
                        </a:rPr>
                        <m:t>𝑴</m:t>
                      </m:r>
                      <m:r>
                        <a:rPr kumimoji="1" lang="en-US" altLang="zh-CN" sz="2400" b="0" i="1" smtClean="0">
                          <a:latin typeface="Cambria Math" panose="02040503050406030204" pitchFamily="18" charset="0"/>
                        </a:rPr>
                        <m:t>=</m:t>
                      </m:r>
                      <m:r>
                        <a:rPr kumimoji="1" lang="en-US" altLang="zh-CN" sz="2400" b="1" i="1" smtClean="0">
                          <a:latin typeface="Cambria Math" panose="02040503050406030204" pitchFamily="18" charset="0"/>
                        </a:rPr>
                        <m:t>𝑹</m:t>
                      </m:r>
                      <m:d>
                        <m:dPr>
                          <m:begChr m:val="["/>
                          <m:endChr m:val="]"/>
                          <m:ctrlPr>
                            <a:rPr kumimoji="1" lang="en-US" altLang="zh-CN" sz="2400" b="0" i="1" smtClean="0">
                              <a:latin typeface="Cambria Math" panose="02040503050406030204" pitchFamily="18" charset="0"/>
                            </a:rPr>
                          </m:ctrlPr>
                        </m:dPr>
                        <m:e>
                          <m:m>
                            <m:mPr>
                              <m:mcs>
                                <m:mc>
                                  <m:mcPr>
                                    <m:count m:val="2"/>
                                    <m:mcJc m:val="center"/>
                                  </m:mcPr>
                                </m:mc>
                              </m:mcs>
                              <m:ctrlPr>
                                <a:rPr kumimoji="1" lang="en-US" altLang="zh-CN" sz="2400" b="0" i="1" smtClean="0">
                                  <a:latin typeface="Cambria Math" panose="02040503050406030204" pitchFamily="18" charset="0"/>
                                </a:rPr>
                              </m:ctrlPr>
                            </m:mPr>
                            <m:mr>
                              <m:e>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ea typeface="Cambria Math" panose="02040503050406030204" pitchFamily="18" charset="0"/>
                                      </a:rPr>
                                      <m:t>𝜆</m:t>
                                    </m:r>
                                  </m:e>
                                  <m:sub>
                                    <m:r>
                                      <a:rPr kumimoji="1" lang="en-US" altLang="zh-CN" sz="2400" b="0" i="1" smtClean="0">
                                        <a:latin typeface="Cambria Math" panose="02040503050406030204" pitchFamily="18" charset="0"/>
                                      </a:rPr>
                                      <m:t>1</m:t>
                                    </m:r>
                                  </m:sub>
                                </m:sSub>
                              </m:e>
                              <m:e>
                                <m:r>
                                  <a:rPr kumimoji="1" lang="en-US" altLang="zh-CN" sz="2400" b="0" i="1" smtClean="0">
                                    <a:latin typeface="Cambria Math" panose="02040503050406030204" pitchFamily="18" charset="0"/>
                                  </a:rPr>
                                  <m:t>0</m:t>
                                </m:r>
                              </m:e>
                            </m:mr>
                            <m:mr>
                              <m:e>
                                <m:r>
                                  <a:rPr kumimoji="1" lang="en-US" altLang="zh-CN" sz="2400" b="0" i="1" smtClean="0">
                                    <a:latin typeface="Cambria Math" panose="02040503050406030204" pitchFamily="18" charset="0"/>
                                  </a:rPr>
                                  <m:t>0</m:t>
                                </m:r>
                              </m:e>
                              <m:e>
                                <m:sSub>
                                  <m:sSubPr>
                                    <m:ctrlPr>
                                      <a:rPr kumimoji="1" lang="en-US" altLang="zh-CN" sz="2400" i="1">
                                        <a:latin typeface="Cambria Math" panose="02040503050406030204" pitchFamily="18" charset="0"/>
                                      </a:rPr>
                                    </m:ctrlPr>
                                  </m:sSubPr>
                                  <m:e>
                                    <m:r>
                                      <a:rPr kumimoji="1" lang="en-US" altLang="zh-CN" sz="2400" i="1">
                                        <a:latin typeface="Cambria Math" panose="02040503050406030204" pitchFamily="18" charset="0"/>
                                        <a:ea typeface="Cambria Math" panose="02040503050406030204" pitchFamily="18" charset="0"/>
                                      </a:rPr>
                                      <m:t>𝜆</m:t>
                                    </m:r>
                                  </m:e>
                                  <m:sub>
                                    <m:r>
                                      <a:rPr kumimoji="1" lang="en-US" altLang="zh-CN" sz="2400" b="0" i="1" smtClean="0">
                                        <a:latin typeface="Cambria Math" panose="02040503050406030204" pitchFamily="18" charset="0"/>
                                        <a:ea typeface="Cambria Math" panose="02040503050406030204" pitchFamily="18" charset="0"/>
                                      </a:rPr>
                                      <m:t>2</m:t>
                                    </m:r>
                                  </m:sub>
                                </m:sSub>
                              </m:e>
                            </m:mr>
                          </m:m>
                        </m:e>
                      </m:d>
                      <m:sSup>
                        <m:sSupPr>
                          <m:ctrlPr>
                            <a:rPr kumimoji="1" lang="en-US" altLang="zh-CN" sz="2400" b="0" i="1" smtClean="0">
                              <a:latin typeface="Cambria Math" panose="02040503050406030204" pitchFamily="18" charset="0"/>
                            </a:rPr>
                          </m:ctrlPr>
                        </m:sSupPr>
                        <m:e>
                          <m:r>
                            <a:rPr kumimoji="1" lang="en-US" altLang="zh-CN" sz="2400" b="1" i="1" smtClean="0">
                              <a:latin typeface="Cambria Math" panose="02040503050406030204" pitchFamily="18" charset="0"/>
                            </a:rPr>
                            <m:t>𝑹</m:t>
                          </m:r>
                        </m:e>
                        <m:sup>
                          <m:r>
                            <a:rPr kumimoji="1" lang="en-US" altLang="zh-CN" sz="2400" b="0" i="1" smtClean="0">
                              <a:latin typeface="Cambria Math" panose="02040503050406030204" pitchFamily="18" charset="0"/>
                            </a:rPr>
                            <m:t>𝑇</m:t>
                          </m:r>
                        </m:sup>
                      </m:sSup>
                    </m:oMath>
                  </m:oMathPara>
                </a14:m>
                <a:endParaRPr lang="zh-CN" altLang="en-US" sz="2400" dirty="0">
                  <a:latin typeface="Cambria Math" panose="02040503050406030204" pitchFamily="18" charset="0"/>
                </a:endParaRPr>
              </a:p>
            </p:txBody>
          </p:sp>
        </mc:Choice>
        <mc:Fallback xmlns="">
          <p:sp>
            <p:nvSpPr>
              <p:cNvPr id="10" name="文本框 9">
                <a:extLst>
                  <a:ext uri="{FF2B5EF4-FFF2-40B4-BE49-F238E27FC236}">
                    <a16:creationId xmlns:a16="http://schemas.microsoft.com/office/drawing/2014/main" id="{11B6B451-135E-EF0F-73B6-B750743EA5A5}"/>
                  </a:ext>
                </a:extLst>
              </p:cNvPr>
              <p:cNvSpPr txBox="1">
                <a:spLocks noRot="1" noChangeAspect="1" noMove="1" noResize="1" noEditPoints="1" noAdjustHandles="1" noChangeArrowheads="1" noChangeShapeType="1" noTextEdit="1"/>
              </p:cNvSpPr>
              <p:nvPr/>
            </p:nvSpPr>
            <p:spPr>
              <a:xfrm>
                <a:off x="3043084" y="5169373"/>
                <a:ext cx="6105832" cy="791307"/>
              </a:xfrm>
              <a:prstGeom prst="rect">
                <a:avLst/>
              </a:prstGeom>
              <a:blipFill>
                <a:blip r:embed="rId9"/>
                <a:stretch>
                  <a:fillRect b="-158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212428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8D3F7-3F50-0665-A334-BD9EAD17C0C8}"/>
            </a:ext>
          </a:extLst>
        </p:cNvPr>
        <p:cNvGrpSpPr/>
        <p:nvPr/>
      </p:nvGrpSpPr>
      <p:grpSpPr>
        <a:xfrm>
          <a:off x="0" y="0"/>
          <a:ext cx="0" cy="0"/>
          <a:chOff x="0" y="0"/>
          <a:chExt cx="0" cy="0"/>
        </a:xfrm>
      </p:grpSpPr>
      <p:sp>
        <p:nvSpPr>
          <p:cNvPr id="388098" name="Rectangle 2">
            <a:extLst>
              <a:ext uri="{FF2B5EF4-FFF2-40B4-BE49-F238E27FC236}">
                <a16:creationId xmlns:a16="http://schemas.microsoft.com/office/drawing/2014/main" id="{B61C801D-3030-4993-4ADF-5EBD3F17946A}"/>
              </a:ext>
            </a:extLst>
          </p:cNvPr>
          <p:cNvSpPr>
            <a:spLocks noGrp="1" noChangeArrowheads="1"/>
          </p:cNvSpPr>
          <p:nvPr>
            <p:ph type="title"/>
          </p:nvPr>
        </p:nvSpPr>
        <p:spPr/>
        <p:txBody>
          <a:bodyPr>
            <a:normAutofit/>
          </a:bodyPr>
          <a:lstStyle/>
          <a:p>
            <a:r>
              <a:rPr lang="en" altLang="zh-CN" dirty="0"/>
              <a:t>Harris</a:t>
            </a:r>
            <a:r>
              <a:rPr lang="zh-CN" altLang="en-US" dirty="0"/>
              <a:t>角点检测算法</a:t>
            </a:r>
            <a:r>
              <a:rPr lang="en-US" altLang="zh-CN" dirty="0"/>
              <a:t>——</a:t>
            </a:r>
            <a:r>
              <a:rPr lang="zh-CN" altLang="en-US" dirty="0"/>
              <a:t>计算像素值变化量</a:t>
            </a:r>
          </a:p>
        </p:txBody>
      </p:sp>
      <p:sp>
        <p:nvSpPr>
          <p:cNvPr id="13" name="灯片编号占位符 12">
            <a:extLst>
              <a:ext uri="{FF2B5EF4-FFF2-40B4-BE49-F238E27FC236}">
                <a16:creationId xmlns:a16="http://schemas.microsoft.com/office/drawing/2014/main" id="{43730E76-0C7E-CBB8-B123-90DD850BD373}"/>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905FA-BBCD-4FD4-802A-EBCB9D8662AD}" type="slidenum">
              <a:rPr kumimoji="0" lang="zh-CN" altLang="en-US" sz="1200" b="0" i="0" u="none" strike="noStrike" kern="1200" cap="none" spc="0" normalizeH="0" baseline="0" noProof="0" smtClean="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zh-CN" altLang="en-US" sz="1200" b="0" i="0" u="none" strike="noStrike" kern="1200" cap="none" spc="0" normalizeH="0" baseline="0" noProof="0" dirty="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endParaRP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1E575502-12E8-08C1-DD62-C967270CD10E}"/>
                  </a:ext>
                </a:extLst>
              </p:cNvPr>
              <p:cNvSpPr txBox="1"/>
              <p:nvPr/>
            </p:nvSpPr>
            <p:spPr>
              <a:xfrm>
                <a:off x="488065" y="1038758"/>
                <a:ext cx="9296015" cy="461665"/>
              </a:xfrm>
              <a:prstGeom prst="rect">
                <a:avLst/>
              </a:prstGeom>
              <a:noFill/>
            </p:spPr>
            <p:txBody>
              <a:bodyPr wrap="square" rtlCol="0">
                <a:spAutoFit/>
              </a:bodyPr>
              <a:lstStyle/>
              <a:p>
                <a14:m>
                  <m:oMath xmlns:m="http://schemas.openxmlformats.org/officeDocument/2006/math">
                    <m:r>
                      <a:rPr lang="en-US" altLang="zh-CN" sz="2400" b="1" i="1" spc="300" smtClean="0">
                        <a:solidFill>
                          <a:srgbClr val="004098"/>
                        </a:solidFill>
                        <a:latin typeface="Cambria Math" panose="02040503050406030204" pitchFamily="18" charset="0"/>
                        <a:ea typeface="微软雅黑" panose="020B0503020204020204" pitchFamily="34" charset="-122"/>
                      </a:rPr>
                      <m:t>𝑹</m:t>
                    </m:r>
                  </m:oMath>
                </a14:m>
                <a:r>
                  <a:rPr lang="zh-CN" altLang="en-US" sz="2400" b="1" spc="300" dirty="0">
                    <a:solidFill>
                      <a:srgbClr val="004098"/>
                    </a:solidFill>
                    <a:latin typeface="微软雅黑" panose="020B0503020204020204" pitchFamily="34" charset="-122"/>
                    <a:ea typeface="微软雅黑" panose="020B0503020204020204" pitchFamily="34" charset="-122"/>
                  </a:rPr>
                  <a:t>为旋转矩阵，</a:t>
                </a:r>
                <a14:m>
                  <m:oMath xmlns:m="http://schemas.openxmlformats.org/officeDocument/2006/math">
                    <m:sSub>
                      <m:sSubPr>
                        <m:ctrlPr>
                          <a:rPr lang="en-US" altLang="zh-CN" sz="2400" b="1" i="1" spc="300" smtClean="0">
                            <a:solidFill>
                              <a:srgbClr val="004098"/>
                            </a:solidFill>
                            <a:latin typeface="Cambria Math" panose="02040503050406030204" pitchFamily="18" charset="0"/>
                            <a:ea typeface="微软雅黑" panose="020B0503020204020204" pitchFamily="34" charset="-122"/>
                          </a:rPr>
                        </m:ctrlPr>
                      </m:sSubPr>
                      <m:e>
                        <m:r>
                          <a:rPr lang="en-US" altLang="zh-CN" sz="2400" b="1" i="1" spc="300" smtClean="0">
                            <a:solidFill>
                              <a:srgbClr val="004098"/>
                            </a:solidFill>
                            <a:latin typeface="Cambria Math" panose="02040503050406030204" pitchFamily="18" charset="0"/>
                            <a:ea typeface="Cambria Math" panose="02040503050406030204" pitchFamily="18" charset="0"/>
                          </a:rPr>
                          <m:t>𝝀</m:t>
                        </m:r>
                      </m:e>
                      <m:sub>
                        <m:r>
                          <a:rPr lang="en-US" altLang="zh-CN" sz="2400" b="1" i="1" spc="300" smtClean="0">
                            <a:solidFill>
                              <a:srgbClr val="004098"/>
                            </a:solidFill>
                            <a:latin typeface="Cambria Math" panose="02040503050406030204" pitchFamily="18" charset="0"/>
                            <a:ea typeface="微软雅黑" panose="020B0503020204020204" pitchFamily="34" charset="-122"/>
                          </a:rPr>
                          <m:t>𝟏</m:t>
                        </m:r>
                      </m:sub>
                    </m:sSub>
                  </m:oMath>
                </a14:m>
                <a:r>
                  <a:rPr lang="zh-CN" altLang="en-US" sz="2400" b="1" spc="300" dirty="0">
                    <a:solidFill>
                      <a:srgbClr val="004098"/>
                    </a:solidFill>
                    <a:latin typeface="微软雅黑" panose="020B0503020204020204" pitchFamily="34" charset="-122"/>
                    <a:ea typeface="微软雅黑" panose="020B0503020204020204" pitchFamily="34" charset="-122"/>
                  </a:rPr>
                  <a:t>、</a:t>
                </a:r>
                <a14:m>
                  <m:oMath xmlns:m="http://schemas.openxmlformats.org/officeDocument/2006/math">
                    <m:sSub>
                      <m:sSubPr>
                        <m:ctrlPr>
                          <a:rPr lang="en-US" altLang="zh-CN" sz="2400" b="1" i="1" spc="300">
                            <a:solidFill>
                              <a:srgbClr val="004098"/>
                            </a:solidFill>
                            <a:latin typeface="Cambria Math" panose="02040503050406030204" pitchFamily="18" charset="0"/>
                            <a:ea typeface="微软雅黑" panose="020B0503020204020204" pitchFamily="34" charset="-122"/>
                          </a:rPr>
                        </m:ctrlPr>
                      </m:sSubPr>
                      <m:e>
                        <m:r>
                          <a:rPr lang="en-US" altLang="zh-CN" sz="2400" b="1" i="1" spc="300">
                            <a:solidFill>
                              <a:srgbClr val="004098"/>
                            </a:solidFill>
                            <a:latin typeface="Cambria Math" panose="02040503050406030204" pitchFamily="18" charset="0"/>
                            <a:ea typeface="Cambria Math" panose="02040503050406030204" pitchFamily="18" charset="0"/>
                          </a:rPr>
                          <m:t>𝝀</m:t>
                        </m:r>
                      </m:e>
                      <m:sub>
                        <m:r>
                          <a:rPr lang="en-US" altLang="zh-CN" sz="2400" b="1" i="1" spc="300" smtClean="0">
                            <a:solidFill>
                              <a:srgbClr val="004098"/>
                            </a:solidFill>
                            <a:latin typeface="Cambria Math" panose="02040503050406030204" pitchFamily="18" charset="0"/>
                            <a:ea typeface="Cambria Math" panose="02040503050406030204" pitchFamily="18" charset="0"/>
                          </a:rPr>
                          <m:t>𝟐</m:t>
                        </m:r>
                      </m:sub>
                    </m:sSub>
                  </m:oMath>
                </a14:m>
                <a:r>
                  <a:rPr lang="zh-CN" altLang="en-US" sz="2400" b="1" spc="300" dirty="0">
                    <a:solidFill>
                      <a:srgbClr val="004098"/>
                    </a:solidFill>
                    <a:latin typeface="微软雅黑" panose="020B0503020204020204" pitchFamily="34" charset="-122"/>
                    <a:ea typeface="微软雅黑" panose="020B0503020204020204" pitchFamily="34" charset="-122"/>
                  </a:rPr>
                  <a:t>为矩阵</a:t>
                </a:r>
                <a14:m>
                  <m:oMath xmlns:m="http://schemas.openxmlformats.org/officeDocument/2006/math">
                    <m:r>
                      <a:rPr lang="en-US" altLang="zh-CN" sz="2400" b="1" i="1" spc="300">
                        <a:solidFill>
                          <a:srgbClr val="004098"/>
                        </a:solidFill>
                        <a:latin typeface="Cambria Math" panose="02040503050406030204" pitchFamily="18" charset="0"/>
                        <a:ea typeface="微软雅黑" panose="020B0503020204020204" pitchFamily="34" charset="-122"/>
                      </a:rPr>
                      <m:t>𝑴</m:t>
                    </m:r>
                  </m:oMath>
                </a14:m>
                <a:r>
                  <a:rPr lang="zh-CN" altLang="en-US" sz="2400" b="1" spc="300" dirty="0">
                    <a:solidFill>
                      <a:srgbClr val="004098"/>
                    </a:solidFill>
                    <a:latin typeface="微软雅黑" panose="020B0503020204020204" pitchFamily="34" charset="-122"/>
                    <a:ea typeface="微软雅黑" panose="020B0503020204020204" pitchFamily="34" charset="-122"/>
                  </a:rPr>
                  <a:t>的特征值，带入</a:t>
                </a:r>
                <a:r>
                  <a:rPr lang="zh-CN" altLang="en-US" sz="2400" spc="300" dirty="0">
                    <a:solidFill>
                      <a:srgbClr val="004098"/>
                    </a:solidFill>
                    <a:latin typeface="微软雅黑" panose="020B0503020204020204" pitchFamily="34" charset="-122"/>
                    <a:ea typeface="微软雅黑" panose="020B0503020204020204" pitchFamily="34" charset="-122"/>
                  </a:rPr>
                  <a:t>𝐸</a:t>
                </a:r>
                <a:r>
                  <a:rPr lang="en-US" altLang="zh-CN" sz="2400" b="1" spc="300" dirty="0">
                    <a:solidFill>
                      <a:srgbClr val="004098"/>
                    </a:solidFill>
                    <a:latin typeface="微软雅黑" panose="020B0503020204020204" pitchFamily="34" charset="-122"/>
                    <a:ea typeface="微软雅黑" panose="020B0503020204020204" pitchFamily="34" charset="-122"/>
                  </a:rPr>
                  <a:t>(</a:t>
                </a:r>
                <a:r>
                  <a:rPr lang="en-US" altLang="zh-CN" sz="2400" spc="300" dirty="0">
                    <a:solidFill>
                      <a:srgbClr val="004098"/>
                    </a:solidFill>
                    <a:latin typeface="微软雅黑" panose="020B0503020204020204" pitchFamily="34" charset="-122"/>
                    <a:ea typeface="微软雅黑" panose="020B0503020204020204" pitchFamily="34" charset="-122"/>
                  </a:rPr>
                  <a:t>𝑢,𝑣</a:t>
                </a:r>
                <a:r>
                  <a:rPr lang="en-US" altLang="zh-CN" sz="2400" b="1" spc="300" dirty="0">
                    <a:solidFill>
                      <a:srgbClr val="004098"/>
                    </a:solidFill>
                    <a:latin typeface="微软雅黑" panose="020B0503020204020204" pitchFamily="34" charset="-122"/>
                    <a:ea typeface="微软雅黑" panose="020B0503020204020204" pitchFamily="34" charset="-122"/>
                  </a:rPr>
                  <a:t>)</a:t>
                </a:r>
              </a:p>
            </p:txBody>
          </p:sp>
        </mc:Choice>
        <mc:Fallback>
          <p:sp>
            <p:nvSpPr>
              <p:cNvPr id="2" name="TextBox 1">
                <a:extLst>
                  <a:ext uri="{FF2B5EF4-FFF2-40B4-BE49-F238E27FC236}">
                    <a16:creationId xmlns:a16="http://schemas.microsoft.com/office/drawing/2014/main" id="{1E575502-12E8-08C1-DD62-C967270CD10E}"/>
                  </a:ext>
                </a:extLst>
              </p:cNvPr>
              <p:cNvSpPr txBox="1">
                <a:spLocks noRot="1" noChangeAspect="1" noMove="1" noResize="1" noEditPoints="1" noAdjustHandles="1" noChangeArrowheads="1" noChangeShapeType="1" noTextEdit="1"/>
              </p:cNvSpPr>
              <p:nvPr/>
            </p:nvSpPr>
            <p:spPr>
              <a:xfrm>
                <a:off x="488065" y="1038758"/>
                <a:ext cx="9296015" cy="461665"/>
              </a:xfrm>
              <a:prstGeom prst="rect">
                <a:avLst/>
              </a:prstGeom>
              <a:blipFill>
                <a:blip r:embed="rId3"/>
                <a:stretch>
                  <a:fillRect l="-131" t="-11842" b="-2894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文本框 15">
                <a:extLst>
                  <a:ext uri="{FF2B5EF4-FFF2-40B4-BE49-F238E27FC236}">
                    <a16:creationId xmlns:a16="http://schemas.microsoft.com/office/drawing/2014/main" id="{9BCBC584-26E8-673E-24E4-C8A7DFCFBA40}"/>
                  </a:ext>
                </a:extLst>
              </p:cNvPr>
              <p:cNvSpPr txBox="1"/>
              <p:nvPr/>
            </p:nvSpPr>
            <p:spPr>
              <a:xfrm>
                <a:off x="3043084" y="2050764"/>
                <a:ext cx="6105832" cy="79130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1" lang="zh-CN" altLang="en-US" sz="2400" b="0" i="1" smtClean="0">
                          <a:latin typeface="Cambria Math" panose="02040503050406030204" pitchFamily="18" charset="0"/>
                        </a:rPr>
                        <m:t>𝐸</m:t>
                      </m:r>
                      <m:d>
                        <m:dPr>
                          <m:ctrlPr>
                            <a:rPr kumimoji="1" lang="en-US" altLang="zh-CN" sz="2400" i="1" smtClean="0">
                              <a:latin typeface="Cambria Math" panose="02040503050406030204" pitchFamily="18" charset="0"/>
                              <a:ea typeface="Cambria Math" panose="02040503050406030204" pitchFamily="18" charset="0"/>
                            </a:rPr>
                          </m:ctrlPr>
                        </m:dPr>
                        <m:e>
                          <m:r>
                            <a:rPr kumimoji="1" lang="en-US" altLang="zh-CN" sz="2400" i="1">
                              <a:latin typeface="Cambria Math" panose="02040503050406030204" pitchFamily="18" charset="0"/>
                              <a:ea typeface="Cambria Math" panose="02040503050406030204" pitchFamily="18" charset="0"/>
                            </a:rPr>
                            <m:t>𝑢</m:t>
                          </m:r>
                          <m:r>
                            <a:rPr kumimoji="1" lang="en-US" altLang="zh-CN" sz="2400" i="1">
                              <a:latin typeface="Cambria Math" panose="02040503050406030204" pitchFamily="18" charset="0"/>
                              <a:ea typeface="Cambria Math" panose="02040503050406030204" pitchFamily="18" charset="0"/>
                            </a:rPr>
                            <m:t>,</m:t>
                          </m:r>
                          <m:r>
                            <a:rPr kumimoji="1" lang="en-US" altLang="zh-CN" sz="2400" i="1">
                              <a:latin typeface="Cambria Math" panose="02040503050406030204" pitchFamily="18" charset="0"/>
                              <a:ea typeface="Cambria Math" panose="02040503050406030204" pitchFamily="18" charset="0"/>
                            </a:rPr>
                            <m:t>𝑣</m:t>
                          </m:r>
                        </m:e>
                      </m:d>
                      <m:r>
                        <a:rPr kumimoji="1" lang="zh-CN" altLang="en-US" sz="2400" i="1" smtClean="0">
                          <a:latin typeface="Cambria Math" panose="02040503050406030204" pitchFamily="18" charset="0"/>
                        </a:rPr>
                        <m:t>=</m:t>
                      </m:r>
                      <m:d>
                        <m:dPr>
                          <m:begChr m:val="["/>
                          <m:endChr m:val="]"/>
                          <m:ctrlPr>
                            <a:rPr kumimoji="1" lang="en-US" altLang="zh-CN" sz="2400" i="1">
                              <a:latin typeface="Cambria Math" panose="02040503050406030204" pitchFamily="18" charset="0"/>
                            </a:rPr>
                          </m:ctrlPr>
                        </m:dPr>
                        <m:e>
                          <m:m>
                            <m:mPr>
                              <m:mcs>
                                <m:mc>
                                  <m:mcPr>
                                    <m:count m:val="2"/>
                                    <m:mcJc m:val="center"/>
                                  </m:mcPr>
                                </m:mc>
                              </m:mcs>
                              <m:ctrlPr>
                                <a:rPr kumimoji="1" lang="en-US" altLang="zh-CN" sz="2400" i="1">
                                  <a:latin typeface="Cambria Math" panose="02040503050406030204" pitchFamily="18" charset="0"/>
                                </a:rPr>
                              </m:ctrlPr>
                            </m:mPr>
                            <m:mr>
                              <m:e>
                                <m:r>
                                  <m:rPr>
                                    <m:brk m:alnAt="7"/>
                                  </m:rPr>
                                  <a:rPr kumimoji="1" lang="en-US" altLang="zh-CN" sz="2400" i="1">
                                    <a:latin typeface="Cambria Math" panose="02040503050406030204" pitchFamily="18" charset="0"/>
                                  </a:rPr>
                                  <m:t>𝑢</m:t>
                                </m:r>
                              </m:e>
                              <m:e>
                                <m:r>
                                  <a:rPr kumimoji="1" lang="en-US" altLang="zh-CN" sz="2400" i="1">
                                    <a:latin typeface="Cambria Math" panose="02040503050406030204" pitchFamily="18" charset="0"/>
                                  </a:rPr>
                                  <m:t>𝑣</m:t>
                                </m:r>
                              </m:e>
                            </m:mr>
                          </m:m>
                        </m:e>
                      </m:d>
                      <m:r>
                        <a:rPr kumimoji="1" lang="en-US" altLang="zh-CN" sz="2400" b="1" i="1" smtClean="0">
                          <a:latin typeface="Cambria Math" panose="02040503050406030204" pitchFamily="18" charset="0"/>
                        </a:rPr>
                        <m:t>𝑹</m:t>
                      </m:r>
                      <m:d>
                        <m:dPr>
                          <m:begChr m:val="["/>
                          <m:endChr m:val="]"/>
                          <m:ctrlPr>
                            <a:rPr kumimoji="1" lang="en-US" altLang="zh-CN" sz="2400" i="1">
                              <a:latin typeface="Cambria Math" panose="02040503050406030204" pitchFamily="18" charset="0"/>
                            </a:rPr>
                          </m:ctrlPr>
                        </m:dPr>
                        <m:e>
                          <m:m>
                            <m:mPr>
                              <m:mcs>
                                <m:mc>
                                  <m:mcPr>
                                    <m:count m:val="2"/>
                                    <m:mcJc m:val="center"/>
                                  </m:mcPr>
                                </m:mc>
                              </m:mcs>
                              <m:ctrlPr>
                                <a:rPr kumimoji="1" lang="en-US" altLang="zh-CN" sz="2400" i="1">
                                  <a:latin typeface="Cambria Math" panose="02040503050406030204" pitchFamily="18" charset="0"/>
                                </a:rPr>
                              </m:ctrlPr>
                            </m:mPr>
                            <m:mr>
                              <m:e>
                                <m:sSub>
                                  <m:sSubPr>
                                    <m:ctrlPr>
                                      <a:rPr kumimoji="1" lang="en-US" altLang="zh-CN" sz="2400" i="1">
                                        <a:latin typeface="Cambria Math" panose="02040503050406030204" pitchFamily="18" charset="0"/>
                                      </a:rPr>
                                    </m:ctrlPr>
                                  </m:sSubPr>
                                  <m:e>
                                    <m:r>
                                      <a:rPr kumimoji="1" lang="en-US" altLang="zh-CN" sz="2400" i="1">
                                        <a:latin typeface="Cambria Math" panose="02040503050406030204" pitchFamily="18" charset="0"/>
                                        <a:ea typeface="Cambria Math" panose="02040503050406030204" pitchFamily="18" charset="0"/>
                                      </a:rPr>
                                      <m:t>𝜆</m:t>
                                    </m:r>
                                  </m:e>
                                  <m:sub>
                                    <m:r>
                                      <a:rPr kumimoji="1" lang="en-US" altLang="zh-CN" sz="2400" i="1">
                                        <a:latin typeface="Cambria Math" panose="02040503050406030204" pitchFamily="18" charset="0"/>
                                      </a:rPr>
                                      <m:t>1</m:t>
                                    </m:r>
                                  </m:sub>
                                </m:sSub>
                              </m:e>
                              <m:e>
                                <m:r>
                                  <a:rPr kumimoji="1" lang="en-US" altLang="zh-CN" sz="2400" i="1">
                                    <a:latin typeface="Cambria Math" panose="02040503050406030204" pitchFamily="18" charset="0"/>
                                  </a:rPr>
                                  <m:t>0</m:t>
                                </m:r>
                              </m:e>
                            </m:mr>
                            <m:mr>
                              <m:e>
                                <m:r>
                                  <a:rPr kumimoji="1" lang="en-US" altLang="zh-CN" sz="2400" i="1">
                                    <a:latin typeface="Cambria Math" panose="02040503050406030204" pitchFamily="18" charset="0"/>
                                  </a:rPr>
                                  <m:t>0</m:t>
                                </m:r>
                              </m:e>
                              <m:e>
                                <m:sSub>
                                  <m:sSubPr>
                                    <m:ctrlPr>
                                      <a:rPr kumimoji="1" lang="en-US" altLang="zh-CN" sz="2400" i="1">
                                        <a:latin typeface="Cambria Math" panose="02040503050406030204" pitchFamily="18" charset="0"/>
                                      </a:rPr>
                                    </m:ctrlPr>
                                  </m:sSubPr>
                                  <m:e>
                                    <m:r>
                                      <a:rPr kumimoji="1" lang="en-US" altLang="zh-CN" sz="2400" i="1">
                                        <a:latin typeface="Cambria Math" panose="02040503050406030204" pitchFamily="18" charset="0"/>
                                        <a:ea typeface="Cambria Math" panose="02040503050406030204" pitchFamily="18" charset="0"/>
                                      </a:rPr>
                                      <m:t>𝜆</m:t>
                                    </m:r>
                                  </m:e>
                                  <m:sub>
                                    <m:r>
                                      <a:rPr kumimoji="1" lang="en-US" altLang="zh-CN" sz="2400" i="1">
                                        <a:latin typeface="Cambria Math" panose="02040503050406030204" pitchFamily="18" charset="0"/>
                                        <a:ea typeface="Cambria Math" panose="02040503050406030204" pitchFamily="18" charset="0"/>
                                      </a:rPr>
                                      <m:t>2</m:t>
                                    </m:r>
                                  </m:sub>
                                </m:sSub>
                              </m:e>
                            </m:mr>
                          </m:m>
                        </m:e>
                      </m:d>
                      <m:sSup>
                        <m:sSupPr>
                          <m:ctrlPr>
                            <a:rPr kumimoji="1" lang="en-US" altLang="zh-CN" sz="2400" i="1">
                              <a:latin typeface="Cambria Math" panose="02040503050406030204" pitchFamily="18" charset="0"/>
                            </a:rPr>
                          </m:ctrlPr>
                        </m:sSupPr>
                        <m:e>
                          <m:r>
                            <a:rPr kumimoji="1" lang="en-US" altLang="zh-CN" sz="2400" b="1" i="1">
                              <a:latin typeface="Cambria Math" panose="02040503050406030204" pitchFamily="18" charset="0"/>
                            </a:rPr>
                            <m:t>𝑹</m:t>
                          </m:r>
                        </m:e>
                        <m:sup>
                          <m:r>
                            <a:rPr kumimoji="1" lang="en-US" altLang="zh-CN" sz="2400" i="1">
                              <a:latin typeface="Cambria Math" panose="02040503050406030204" pitchFamily="18" charset="0"/>
                            </a:rPr>
                            <m:t>𝑇</m:t>
                          </m:r>
                        </m:sup>
                      </m:sSup>
                      <m:d>
                        <m:dPr>
                          <m:begChr m:val="["/>
                          <m:endChr m:val="]"/>
                          <m:ctrlPr>
                            <a:rPr kumimoji="1" lang="en-US" altLang="zh-CN" sz="2400" b="1" i="1">
                              <a:latin typeface="Cambria Math" panose="02040503050406030204" pitchFamily="18" charset="0"/>
                            </a:rPr>
                          </m:ctrlPr>
                        </m:dPr>
                        <m:e>
                          <m:m>
                            <m:mPr>
                              <m:mcs>
                                <m:mc>
                                  <m:mcPr>
                                    <m:count m:val="1"/>
                                    <m:mcJc m:val="center"/>
                                  </m:mcPr>
                                </m:mc>
                              </m:mcs>
                              <m:ctrlPr>
                                <a:rPr kumimoji="1" lang="en-US" altLang="zh-CN" sz="2400" i="1">
                                  <a:latin typeface="Cambria Math" panose="02040503050406030204" pitchFamily="18" charset="0"/>
                                </a:rPr>
                              </m:ctrlPr>
                            </m:mPr>
                            <m:mr>
                              <m:e>
                                <m:r>
                                  <m:rPr>
                                    <m:brk m:alnAt="7"/>
                                  </m:rPr>
                                  <a:rPr kumimoji="1" lang="en-US" altLang="zh-CN" sz="2400" i="1">
                                    <a:latin typeface="Cambria Math" panose="02040503050406030204" pitchFamily="18" charset="0"/>
                                  </a:rPr>
                                  <m:t>𝑢</m:t>
                                </m:r>
                              </m:e>
                            </m:mr>
                            <m:mr>
                              <m:e>
                                <m:r>
                                  <a:rPr kumimoji="1" lang="en-US" altLang="zh-CN" sz="2400" i="1">
                                    <a:latin typeface="Cambria Math" panose="02040503050406030204" pitchFamily="18" charset="0"/>
                                  </a:rPr>
                                  <m:t>𝑣</m:t>
                                </m:r>
                              </m:e>
                            </m:mr>
                          </m:m>
                        </m:e>
                      </m:d>
                    </m:oMath>
                  </m:oMathPara>
                </a14:m>
                <a:endParaRPr lang="zh-CN" altLang="en-US" sz="2400" dirty="0">
                  <a:latin typeface="Cambria Math" panose="02040503050406030204" pitchFamily="18" charset="0"/>
                </a:endParaRPr>
              </a:p>
            </p:txBody>
          </p:sp>
        </mc:Choice>
        <mc:Fallback>
          <p:sp>
            <p:nvSpPr>
              <p:cNvPr id="16" name="文本框 15">
                <a:extLst>
                  <a:ext uri="{FF2B5EF4-FFF2-40B4-BE49-F238E27FC236}">
                    <a16:creationId xmlns:a16="http://schemas.microsoft.com/office/drawing/2014/main" id="{9BCBC584-26E8-673E-24E4-C8A7DFCFBA40}"/>
                  </a:ext>
                </a:extLst>
              </p:cNvPr>
              <p:cNvSpPr txBox="1">
                <a:spLocks noRot="1" noChangeAspect="1" noMove="1" noResize="1" noEditPoints="1" noAdjustHandles="1" noChangeArrowheads="1" noChangeShapeType="1" noTextEdit="1"/>
              </p:cNvSpPr>
              <p:nvPr/>
            </p:nvSpPr>
            <p:spPr>
              <a:xfrm>
                <a:off x="3043084" y="2050764"/>
                <a:ext cx="6105832" cy="79130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1">
                <a:extLst>
                  <a:ext uri="{FF2B5EF4-FFF2-40B4-BE49-F238E27FC236}">
                    <a16:creationId xmlns:a16="http://schemas.microsoft.com/office/drawing/2014/main" id="{CB852DD4-B403-DB9B-F090-405792FB1643}"/>
                  </a:ext>
                </a:extLst>
              </p:cNvPr>
              <p:cNvSpPr txBox="1"/>
              <p:nvPr/>
            </p:nvSpPr>
            <p:spPr>
              <a:xfrm>
                <a:off x="488064" y="2996841"/>
                <a:ext cx="9296015" cy="461665"/>
              </a:xfrm>
              <a:prstGeom prst="rect">
                <a:avLst/>
              </a:prstGeom>
              <a:noFill/>
            </p:spPr>
            <p:txBody>
              <a:bodyPr wrap="square" rtlCol="0">
                <a:spAutoFit/>
              </a:bodyPr>
              <a:lstStyle/>
              <a:p>
                <a:r>
                  <a:rPr lang="zh-CN" altLang="en-US" sz="2400" b="1" spc="300" dirty="0">
                    <a:solidFill>
                      <a:srgbClr val="004098"/>
                    </a:solidFill>
                    <a:latin typeface="微软雅黑" panose="020B0503020204020204" pitchFamily="34" charset="-122"/>
                    <a:ea typeface="微软雅黑" panose="020B0503020204020204" pitchFamily="34" charset="-122"/>
                  </a:rPr>
                  <a:t>令</a:t>
                </a:r>
                <a14:m>
                  <m:oMath xmlns:m="http://schemas.openxmlformats.org/officeDocument/2006/math">
                    <m:d>
                      <m:dPr>
                        <m:begChr m:val="["/>
                        <m:endChr m:val="]"/>
                        <m:ctrlPr>
                          <a:rPr lang="en-US" altLang="zh-CN" sz="2400" b="1" i="1" spc="300">
                            <a:solidFill>
                              <a:srgbClr val="004098"/>
                            </a:solidFill>
                            <a:latin typeface="Cambria Math" panose="02040503050406030204" pitchFamily="18" charset="0"/>
                            <a:ea typeface="微软雅黑" panose="020B0503020204020204" pitchFamily="34" charset="-122"/>
                          </a:rPr>
                        </m:ctrlPr>
                      </m:dPr>
                      <m:e>
                        <m:m>
                          <m:mPr>
                            <m:mcs>
                              <m:mc>
                                <m:mcPr>
                                  <m:count m:val="2"/>
                                  <m:mcJc m:val="center"/>
                                </m:mcPr>
                              </m:mc>
                            </m:mcs>
                            <m:ctrlPr>
                              <a:rPr lang="en-US" altLang="zh-CN" sz="2400" i="1" spc="300">
                                <a:solidFill>
                                  <a:srgbClr val="004098"/>
                                </a:solidFill>
                                <a:latin typeface="Cambria Math" panose="02040503050406030204" pitchFamily="18" charset="0"/>
                                <a:ea typeface="微软雅黑" panose="020B0503020204020204" pitchFamily="34" charset="-122"/>
                              </a:rPr>
                            </m:ctrlPr>
                          </m:mPr>
                          <m:mr>
                            <m:e>
                              <m:r>
                                <m:rPr>
                                  <m:brk m:alnAt="7"/>
                                </m:rPr>
                                <a:rPr lang="en-US" altLang="zh-CN" sz="2400" b="0" i="1" spc="300" smtClean="0">
                                  <a:solidFill>
                                    <a:srgbClr val="004098"/>
                                  </a:solidFill>
                                  <a:latin typeface="Cambria Math" panose="02040503050406030204" pitchFamily="18" charset="0"/>
                                  <a:ea typeface="微软雅黑" panose="020B0503020204020204" pitchFamily="34" charset="-122"/>
                                </a:rPr>
                                <m:t>𝑚</m:t>
                              </m:r>
                            </m:e>
                            <m:e>
                              <m:r>
                                <a:rPr lang="en-US" altLang="zh-CN" sz="2400" b="0" i="1" spc="300" smtClean="0">
                                  <a:solidFill>
                                    <a:srgbClr val="004098"/>
                                  </a:solidFill>
                                  <a:latin typeface="Cambria Math" panose="02040503050406030204" pitchFamily="18" charset="0"/>
                                  <a:ea typeface="微软雅黑" panose="020B0503020204020204" pitchFamily="34" charset="-122"/>
                                </a:rPr>
                                <m:t>𝑛</m:t>
                              </m:r>
                            </m:e>
                          </m:mr>
                        </m:m>
                      </m:e>
                    </m:d>
                    <m:r>
                      <a:rPr lang="en-US" altLang="zh-CN" sz="2400" b="1" i="1" spc="300" smtClean="0">
                        <a:solidFill>
                          <a:srgbClr val="004098"/>
                        </a:solidFill>
                        <a:latin typeface="Cambria Math" panose="02040503050406030204" pitchFamily="18" charset="0"/>
                        <a:ea typeface="微软雅黑" panose="020B0503020204020204" pitchFamily="34" charset="-122"/>
                      </a:rPr>
                      <m:t>=</m:t>
                    </m:r>
                    <m:d>
                      <m:dPr>
                        <m:begChr m:val="["/>
                        <m:endChr m:val="]"/>
                        <m:ctrlPr>
                          <a:rPr lang="en-US" altLang="zh-CN" sz="2400" b="1" i="1" spc="300" smtClean="0">
                            <a:solidFill>
                              <a:srgbClr val="004098"/>
                            </a:solidFill>
                            <a:latin typeface="Cambria Math" panose="02040503050406030204" pitchFamily="18" charset="0"/>
                            <a:ea typeface="微软雅黑" panose="020B0503020204020204" pitchFamily="34" charset="-122"/>
                          </a:rPr>
                        </m:ctrlPr>
                      </m:dPr>
                      <m:e>
                        <m:m>
                          <m:mPr>
                            <m:mcs>
                              <m:mc>
                                <m:mcPr>
                                  <m:count m:val="2"/>
                                  <m:mcJc m:val="center"/>
                                </m:mcPr>
                              </m:mc>
                            </m:mcs>
                            <m:ctrlPr>
                              <a:rPr lang="en-US" altLang="zh-CN" sz="2400" i="1" spc="300" smtClean="0">
                                <a:solidFill>
                                  <a:srgbClr val="004098"/>
                                </a:solidFill>
                                <a:latin typeface="Cambria Math" panose="02040503050406030204" pitchFamily="18" charset="0"/>
                                <a:ea typeface="微软雅黑" panose="020B0503020204020204" pitchFamily="34" charset="-122"/>
                              </a:rPr>
                            </m:ctrlPr>
                          </m:mPr>
                          <m:mr>
                            <m:e>
                              <m:r>
                                <m:rPr>
                                  <m:brk m:alnAt="7"/>
                                </m:rPr>
                                <a:rPr lang="en-US" altLang="zh-CN" sz="2400" b="0" i="1" spc="300" smtClean="0">
                                  <a:solidFill>
                                    <a:srgbClr val="004098"/>
                                  </a:solidFill>
                                  <a:latin typeface="Cambria Math" panose="02040503050406030204" pitchFamily="18" charset="0"/>
                                  <a:ea typeface="微软雅黑" panose="020B0503020204020204" pitchFamily="34" charset="-122"/>
                                </a:rPr>
                                <m:t>𝑢</m:t>
                              </m:r>
                            </m:e>
                            <m:e>
                              <m:r>
                                <a:rPr lang="en-US" altLang="zh-CN" sz="2400" b="0" i="1" spc="300" smtClean="0">
                                  <a:solidFill>
                                    <a:srgbClr val="004098"/>
                                  </a:solidFill>
                                  <a:latin typeface="Cambria Math" panose="02040503050406030204" pitchFamily="18" charset="0"/>
                                  <a:ea typeface="微软雅黑" panose="020B0503020204020204" pitchFamily="34" charset="-122"/>
                                </a:rPr>
                                <m:t>𝑣</m:t>
                              </m:r>
                            </m:e>
                          </m:mr>
                        </m:m>
                      </m:e>
                    </m:d>
                    <m:r>
                      <a:rPr lang="en-US" altLang="zh-CN" sz="2400" b="1" i="1" spc="300" smtClean="0">
                        <a:solidFill>
                          <a:srgbClr val="004098"/>
                        </a:solidFill>
                        <a:latin typeface="Cambria Math" panose="02040503050406030204" pitchFamily="18" charset="0"/>
                        <a:ea typeface="微软雅黑" panose="020B0503020204020204" pitchFamily="34" charset="-122"/>
                      </a:rPr>
                      <m:t>𝑹</m:t>
                    </m:r>
                  </m:oMath>
                </a14:m>
                <a:endParaRPr lang="en-US" altLang="zh-CN" sz="2400" b="1" spc="300" dirty="0">
                  <a:solidFill>
                    <a:srgbClr val="004098"/>
                  </a:solidFill>
                  <a:latin typeface="微软雅黑" panose="020B0503020204020204" pitchFamily="34" charset="-122"/>
                  <a:ea typeface="微软雅黑" panose="020B0503020204020204" pitchFamily="34" charset="-122"/>
                </a:endParaRPr>
              </a:p>
            </p:txBody>
          </p:sp>
        </mc:Choice>
        <mc:Fallback xmlns="">
          <p:sp>
            <p:nvSpPr>
              <p:cNvPr id="6" name="TextBox 1">
                <a:extLst>
                  <a:ext uri="{FF2B5EF4-FFF2-40B4-BE49-F238E27FC236}">
                    <a16:creationId xmlns:a16="http://schemas.microsoft.com/office/drawing/2014/main" id="{CB852DD4-B403-DB9B-F090-405792FB1643}"/>
                  </a:ext>
                </a:extLst>
              </p:cNvPr>
              <p:cNvSpPr txBox="1">
                <a:spLocks noRot="1" noChangeAspect="1" noMove="1" noResize="1" noEditPoints="1" noAdjustHandles="1" noChangeArrowheads="1" noChangeShapeType="1" noTextEdit="1"/>
              </p:cNvSpPr>
              <p:nvPr/>
            </p:nvSpPr>
            <p:spPr>
              <a:xfrm>
                <a:off x="488064" y="2996841"/>
                <a:ext cx="9296015" cy="461665"/>
              </a:xfrm>
              <a:prstGeom prst="rect">
                <a:avLst/>
              </a:prstGeom>
              <a:blipFill>
                <a:blip r:embed="rId7"/>
                <a:stretch>
                  <a:fillRect l="-1091" t="-10811" b="-2973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 name="文本框 6">
                <a:extLst>
                  <a:ext uri="{FF2B5EF4-FFF2-40B4-BE49-F238E27FC236}">
                    <a16:creationId xmlns:a16="http://schemas.microsoft.com/office/drawing/2014/main" id="{1A9B429A-8312-763C-0F52-304F3A4E1D72}"/>
                  </a:ext>
                </a:extLst>
              </p:cNvPr>
              <p:cNvSpPr txBox="1"/>
              <p:nvPr/>
            </p:nvSpPr>
            <p:spPr>
              <a:xfrm>
                <a:off x="2725501" y="3767110"/>
                <a:ext cx="6740995" cy="79130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1" lang="zh-CN" altLang="en-US" sz="2400" b="0" i="1" smtClean="0">
                          <a:latin typeface="Cambria Math" panose="02040503050406030204" pitchFamily="18" charset="0"/>
                        </a:rPr>
                        <m:t>𝐸</m:t>
                      </m:r>
                      <m:d>
                        <m:dPr>
                          <m:ctrlPr>
                            <a:rPr kumimoji="1" lang="en-US" altLang="zh-CN" sz="2400" i="1" smtClean="0">
                              <a:latin typeface="Cambria Math" panose="02040503050406030204" pitchFamily="18" charset="0"/>
                              <a:ea typeface="Cambria Math" panose="02040503050406030204" pitchFamily="18" charset="0"/>
                            </a:rPr>
                          </m:ctrlPr>
                        </m:dPr>
                        <m:e>
                          <m:r>
                            <a:rPr kumimoji="1" lang="en-US" altLang="zh-CN" sz="2400" i="1">
                              <a:latin typeface="Cambria Math" panose="02040503050406030204" pitchFamily="18" charset="0"/>
                              <a:ea typeface="Cambria Math" panose="02040503050406030204" pitchFamily="18" charset="0"/>
                            </a:rPr>
                            <m:t>𝑢</m:t>
                          </m:r>
                          <m:r>
                            <a:rPr kumimoji="1" lang="en-US" altLang="zh-CN" sz="2400" i="1">
                              <a:latin typeface="Cambria Math" panose="02040503050406030204" pitchFamily="18" charset="0"/>
                              <a:ea typeface="Cambria Math" panose="02040503050406030204" pitchFamily="18" charset="0"/>
                            </a:rPr>
                            <m:t>,</m:t>
                          </m:r>
                          <m:r>
                            <a:rPr kumimoji="1" lang="en-US" altLang="zh-CN" sz="2400" i="1">
                              <a:latin typeface="Cambria Math" panose="02040503050406030204" pitchFamily="18" charset="0"/>
                              <a:ea typeface="Cambria Math" panose="02040503050406030204" pitchFamily="18" charset="0"/>
                            </a:rPr>
                            <m:t>𝑣</m:t>
                          </m:r>
                        </m:e>
                      </m:d>
                      <m:r>
                        <a:rPr kumimoji="1" lang="zh-CN" altLang="en-US" sz="2400" i="1" smtClean="0">
                          <a:latin typeface="Cambria Math" panose="02040503050406030204" pitchFamily="18" charset="0"/>
                        </a:rPr>
                        <m:t>=</m:t>
                      </m:r>
                      <m:d>
                        <m:dPr>
                          <m:begChr m:val="["/>
                          <m:endChr m:val="]"/>
                          <m:ctrlPr>
                            <a:rPr kumimoji="1" lang="en-US" altLang="zh-CN" sz="2400" i="1">
                              <a:latin typeface="Cambria Math" panose="02040503050406030204" pitchFamily="18" charset="0"/>
                            </a:rPr>
                          </m:ctrlPr>
                        </m:dPr>
                        <m:e>
                          <m:m>
                            <m:mPr>
                              <m:mcs>
                                <m:mc>
                                  <m:mcPr>
                                    <m:count m:val="2"/>
                                    <m:mcJc m:val="center"/>
                                  </m:mcPr>
                                </m:mc>
                              </m:mcs>
                              <m:ctrlPr>
                                <a:rPr kumimoji="1" lang="en-US" altLang="zh-CN" sz="2400" i="1">
                                  <a:latin typeface="Cambria Math" panose="02040503050406030204" pitchFamily="18" charset="0"/>
                                </a:rPr>
                              </m:ctrlPr>
                            </m:mPr>
                            <m:mr>
                              <m:e>
                                <m:r>
                                  <m:rPr>
                                    <m:brk m:alnAt="7"/>
                                  </m:rPr>
                                  <a:rPr kumimoji="1" lang="en-US" altLang="zh-CN" sz="2400" b="0" i="1" smtClean="0">
                                    <a:latin typeface="Cambria Math" panose="02040503050406030204" pitchFamily="18" charset="0"/>
                                  </a:rPr>
                                  <m:t>𝑚</m:t>
                                </m:r>
                              </m:e>
                              <m:e>
                                <m:r>
                                  <a:rPr kumimoji="1" lang="en-US" altLang="zh-CN" sz="2400" b="0" i="1" smtClean="0">
                                    <a:latin typeface="Cambria Math" panose="02040503050406030204" pitchFamily="18" charset="0"/>
                                  </a:rPr>
                                  <m:t>𝑛</m:t>
                                </m:r>
                              </m:e>
                            </m:mr>
                          </m:m>
                        </m:e>
                      </m:d>
                      <m:d>
                        <m:dPr>
                          <m:begChr m:val="["/>
                          <m:endChr m:val="]"/>
                          <m:ctrlPr>
                            <a:rPr kumimoji="1" lang="en-US" altLang="zh-CN" sz="2400" i="1">
                              <a:latin typeface="Cambria Math" panose="02040503050406030204" pitchFamily="18" charset="0"/>
                            </a:rPr>
                          </m:ctrlPr>
                        </m:dPr>
                        <m:e>
                          <m:m>
                            <m:mPr>
                              <m:mcs>
                                <m:mc>
                                  <m:mcPr>
                                    <m:count m:val="2"/>
                                    <m:mcJc m:val="center"/>
                                  </m:mcPr>
                                </m:mc>
                              </m:mcs>
                              <m:ctrlPr>
                                <a:rPr kumimoji="1" lang="en-US" altLang="zh-CN" sz="2400" i="1">
                                  <a:latin typeface="Cambria Math" panose="02040503050406030204" pitchFamily="18" charset="0"/>
                                </a:rPr>
                              </m:ctrlPr>
                            </m:mPr>
                            <m:mr>
                              <m:e>
                                <m:sSub>
                                  <m:sSubPr>
                                    <m:ctrlPr>
                                      <a:rPr kumimoji="1" lang="en-US" altLang="zh-CN" sz="2400" i="1">
                                        <a:latin typeface="Cambria Math" panose="02040503050406030204" pitchFamily="18" charset="0"/>
                                      </a:rPr>
                                    </m:ctrlPr>
                                  </m:sSubPr>
                                  <m:e>
                                    <m:r>
                                      <a:rPr kumimoji="1" lang="en-US" altLang="zh-CN" sz="2400" i="1">
                                        <a:latin typeface="Cambria Math" panose="02040503050406030204" pitchFamily="18" charset="0"/>
                                        <a:ea typeface="Cambria Math" panose="02040503050406030204" pitchFamily="18" charset="0"/>
                                      </a:rPr>
                                      <m:t>𝜆</m:t>
                                    </m:r>
                                  </m:e>
                                  <m:sub>
                                    <m:r>
                                      <a:rPr kumimoji="1" lang="en-US" altLang="zh-CN" sz="2400" i="1">
                                        <a:latin typeface="Cambria Math" panose="02040503050406030204" pitchFamily="18" charset="0"/>
                                      </a:rPr>
                                      <m:t>1</m:t>
                                    </m:r>
                                  </m:sub>
                                </m:sSub>
                              </m:e>
                              <m:e>
                                <m:r>
                                  <a:rPr kumimoji="1" lang="en-US" altLang="zh-CN" sz="2400" i="1">
                                    <a:latin typeface="Cambria Math" panose="02040503050406030204" pitchFamily="18" charset="0"/>
                                  </a:rPr>
                                  <m:t>0</m:t>
                                </m:r>
                              </m:e>
                            </m:mr>
                            <m:mr>
                              <m:e>
                                <m:r>
                                  <a:rPr kumimoji="1" lang="en-US" altLang="zh-CN" sz="2400" i="1">
                                    <a:latin typeface="Cambria Math" panose="02040503050406030204" pitchFamily="18" charset="0"/>
                                  </a:rPr>
                                  <m:t>0</m:t>
                                </m:r>
                              </m:e>
                              <m:e>
                                <m:sSub>
                                  <m:sSubPr>
                                    <m:ctrlPr>
                                      <a:rPr kumimoji="1" lang="en-US" altLang="zh-CN" sz="2400" i="1">
                                        <a:latin typeface="Cambria Math" panose="02040503050406030204" pitchFamily="18" charset="0"/>
                                      </a:rPr>
                                    </m:ctrlPr>
                                  </m:sSubPr>
                                  <m:e>
                                    <m:r>
                                      <a:rPr kumimoji="1" lang="en-US" altLang="zh-CN" sz="2400" i="1">
                                        <a:latin typeface="Cambria Math" panose="02040503050406030204" pitchFamily="18" charset="0"/>
                                        <a:ea typeface="Cambria Math" panose="02040503050406030204" pitchFamily="18" charset="0"/>
                                      </a:rPr>
                                      <m:t>𝜆</m:t>
                                    </m:r>
                                  </m:e>
                                  <m:sub>
                                    <m:r>
                                      <a:rPr kumimoji="1" lang="en-US" altLang="zh-CN" sz="2400" i="1">
                                        <a:latin typeface="Cambria Math" panose="02040503050406030204" pitchFamily="18" charset="0"/>
                                        <a:ea typeface="Cambria Math" panose="02040503050406030204" pitchFamily="18" charset="0"/>
                                      </a:rPr>
                                      <m:t>2</m:t>
                                    </m:r>
                                  </m:sub>
                                </m:sSub>
                              </m:e>
                            </m:mr>
                          </m:m>
                        </m:e>
                      </m:d>
                      <m:d>
                        <m:dPr>
                          <m:begChr m:val="["/>
                          <m:endChr m:val="]"/>
                          <m:ctrlPr>
                            <a:rPr kumimoji="1" lang="en-US" altLang="zh-CN" sz="2400" b="1" i="1">
                              <a:latin typeface="Cambria Math" panose="02040503050406030204" pitchFamily="18" charset="0"/>
                            </a:rPr>
                          </m:ctrlPr>
                        </m:dPr>
                        <m:e>
                          <m:m>
                            <m:mPr>
                              <m:mcs>
                                <m:mc>
                                  <m:mcPr>
                                    <m:count m:val="1"/>
                                    <m:mcJc m:val="center"/>
                                  </m:mcPr>
                                </m:mc>
                              </m:mcs>
                              <m:ctrlPr>
                                <a:rPr kumimoji="1" lang="en-US" altLang="zh-CN" sz="2400" i="1">
                                  <a:latin typeface="Cambria Math" panose="02040503050406030204" pitchFamily="18" charset="0"/>
                                </a:rPr>
                              </m:ctrlPr>
                            </m:mPr>
                            <m:mr>
                              <m:e>
                                <m:r>
                                  <m:rPr>
                                    <m:brk m:alnAt="7"/>
                                  </m:rPr>
                                  <a:rPr kumimoji="1" lang="en-US" altLang="zh-CN" sz="2400" b="0" i="1" smtClean="0">
                                    <a:latin typeface="Cambria Math" panose="02040503050406030204" pitchFamily="18" charset="0"/>
                                  </a:rPr>
                                  <m:t>𝑚</m:t>
                                </m:r>
                              </m:e>
                            </m:mr>
                            <m:mr>
                              <m:e>
                                <m:r>
                                  <a:rPr kumimoji="1" lang="en-US" altLang="zh-CN" sz="2400" b="0" i="1" smtClean="0">
                                    <a:latin typeface="Cambria Math" panose="02040503050406030204" pitchFamily="18" charset="0"/>
                                  </a:rPr>
                                  <m:t>𝑛</m:t>
                                </m:r>
                              </m:e>
                            </m:mr>
                          </m:m>
                        </m:e>
                      </m:d>
                      <m:r>
                        <a:rPr kumimoji="1" lang="en-US" altLang="zh-CN" sz="2400" b="1" i="1" smtClean="0">
                          <a:latin typeface="Cambria Math" panose="02040503050406030204" pitchFamily="18" charset="0"/>
                        </a:rPr>
                        <m:t>=</m:t>
                      </m:r>
                      <m:sSup>
                        <m:sSupPr>
                          <m:ctrlPr>
                            <a:rPr kumimoji="1" lang="en-US" altLang="zh-CN" sz="2400" b="1" i="1" smtClean="0">
                              <a:latin typeface="Cambria Math" panose="02040503050406030204" pitchFamily="18" charset="0"/>
                            </a:rPr>
                          </m:ctrlPr>
                        </m:sSupPr>
                        <m:e>
                          <m:r>
                            <a:rPr kumimoji="1" lang="en-US" altLang="zh-CN" sz="2400" b="0" i="1" smtClean="0">
                              <a:latin typeface="Cambria Math" panose="02040503050406030204" pitchFamily="18" charset="0"/>
                            </a:rPr>
                            <m:t>𝑚</m:t>
                          </m:r>
                        </m:e>
                        <m:sup>
                          <m:r>
                            <a:rPr kumimoji="1" lang="en-US" altLang="zh-CN" sz="2400" b="1" i="1" smtClean="0">
                              <a:latin typeface="Cambria Math" panose="02040503050406030204" pitchFamily="18" charset="0"/>
                            </a:rPr>
                            <m:t>𝟐</m:t>
                          </m:r>
                        </m:sup>
                      </m:sSup>
                      <m:sSub>
                        <m:sSubPr>
                          <m:ctrlPr>
                            <a:rPr kumimoji="1" lang="en-US" altLang="zh-CN" sz="2400" i="1">
                              <a:latin typeface="Cambria Math" panose="02040503050406030204" pitchFamily="18" charset="0"/>
                            </a:rPr>
                          </m:ctrlPr>
                        </m:sSubPr>
                        <m:e>
                          <m:r>
                            <a:rPr kumimoji="1" lang="en-US" altLang="zh-CN" sz="2400" i="1">
                              <a:latin typeface="Cambria Math" panose="02040503050406030204" pitchFamily="18" charset="0"/>
                              <a:ea typeface="Cambria Math" panose="02040503050406030204" pitchFamily="18" charset="0"/>
                            </a:rPr>
                            <m:t>𝜆</m:t>
                          </m:r>
                        </m:e>
                        <m:sub>
                          <m:r>
                            <a:rPr kumimoji="1" lang="en-US" altLang="zh-CN" sz="2400" i="1">
                              <a:latin typeface="Cambria Math" panose="02040503050406030204" pitchFamily="18" charset="0"/>
                            </a:rPr>
                            <m:t>1</m:t>
                          </m:r>
                        </m:sub>
                      </m:sSub>
                      <m:r>
                        <a:rPr kumimoji="1" lang="en-US" altLang="zh-CN" sz="2400" b="0" i="1" smtClean="0">
                          <a:latin typeface="Cambria Math" panose="02040503050406030204" pitchFamily="18" charset="0"/>
                        </a:rPr>
                        <m:t>+</m:t>
                      </m:r>
                      <m:sSup>
                        <m:sSupPr>
                          <m:ctrlPr>
                            <a:rPr kumimoji="1" lang="en-US" altLang="zh-CN" sz="2400" b="0" i="1" smtClean="0">
                              <a:latin typeface="Cambria Math" panose="02040503050406030204" pitchFamily="18" charset="0"/>
                            </a:rPr>
                          </m:ctrlPr>
                        </m:sSupPr>
                        <m:e>
                          <m:r>
                            <a:rPr kumimoji="1" lang="en-US" altLang="zh-CN" sz="2400" b="0" i="1" smtClean="0">
                              <a:latin typeface="Cambria Math" panose="02040503050406030204" pitchFamily="18" charset="0"/>
                            </a:rPr>
                            <m:t>𝑛</m:t>
                          </m:r>
                        </m:e>
                        <m:sup>
                          <m:r>
                            <a:rPr kumimoji="1" lang="en-US" altLang="zh-CN" sz="2400" b="0" i="1" smtClean="0">
                              <a:latin typeface="Cambria Math" panose="02040503050406030204" pitchFamily="18" charset="0"/>
                            </a:rPr>
                            <m:t>2</m:t>
                          </m:r>
                        </m:sup>
                      </m:sSup>
                      <m:sSub>
                        <m:sSubPr>
                          <m:ctrlPr>
                            <a:rPr kumimoji="1" lang="en-US" altLang="zh-CN" sz="2400" i="1">
                              <a:latin typeface="Cambria Math" panose="02040503050406030204" pitchFamily="18" charset="0"/>
                            </a:rPr>
                          </m:ctrlPr>
                        </m:sSubPr>
                        <m:e>
                          <m:r>
                            <a:rPr kumimoji="1" lang="en-US" altLang="zh-CN" sz="2400" i="1">
                              <a:latin typeface="Cambria Math" panose="02040503050406030204" pitchFamily="18" charset="0"/>
                              <a:ea typeface="Cambria Math" panose="02040503050406030204" pitchFamily="18" charset="0"/>
                            </a:rPr>
                            <m:t>𝜆</m:t>
                          </m:r>
                        </m:e>
                        <m:sub>
                          <m:r>
                            <a:rPr kumimoji="1" lang="en-US" altLang="zh-CN" sz="2400" i="1">
                              <a:latin typeface="Cambria Math" panose="02040503050406030204" pitchFamily="18" charset="0"/>
                              <a:ea typeface="Cambria Math" panose="02040503050406030204" pitchFamily="18" charset="0"/>
                            </a:rPr>
                            <m:t>2</m:t>
                          </m:r>
                        </m:sub>
                      </m:sSub>
                    </m:oMath>
                  </m:oMathPara>
                </a14:m>
                <a:endParaRPr lang="zh-CN" altLang="en-US" sz="2400" dirty="0">
                  <a:latin typeface="Cambria Math" panose="02040503050406030204" pitchFamily="18" charset="0"/>
                </a:endParaRPr>
              </a:p>
            </p:txBody>
          </p:sp>
        </mc:Choice>
        <mc:Fallback>
          <p:sp>
            <p:nvSpPr>
              <p:cNvPr id="7" name="文本框 6">
                <a:extLst>
                  <a:ext uri="{FF2B5EF4-FFF2-40B4-BE49-F238E27FC236}">
                    <a16:creationId xmlns:a16="http://schemas.microsoft.com/office/drawing/2014/main" id="{1A9B429A-8312-763C-0F52-304F3A4E1D72}"/>
                  </a:ext>
                </a:extLst>
              </p:cNvPr>
              <p:cNvSpPr txBox="1">
                <a:spLocks noRot="1" noChangeAspect="1" noMove="1" noResize="1" noEditPoints="1" noAdjustHandles="1" noChangeArrowheads="1" noChangeShapeType="1" noTextEdit="1"/>
              </p:cNvSpPr>
              <p:nvPr/>
            </p:nvSpPr>
            <p:spPr>
              <a:xfrm>
                <a:off x="2725501" y="3767110"/>
                <a:ext cx="6740995" cy="79130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1">
                <a:extLst>
                  <a:ext uri="{FF2B5EF4-FFF2-40B4-BE49-F238E27FC236}">
                    <a16:creationId xmlns:a16="http://schemas.microsoft.com/office/drawing/2014/main" id="{001A9AAA-065A-684B-CFB7-35CB03217557}"/>
                  </a:ext>
                </a:extLst>
              </p:cNvPr>
              <p:cNvSpPr txBox="1"/>
              <p:nvPr/>
            </p:nvSpPr>
            <p:spPr>
              <a:xfrm>
                <a:off x="1447992" y="5003840"/>
                <a:ext cx="9296015" cy="461665"/>
              </a:xfrm>
              <a:prstGeom prst="rect">
                <a:avLst/>
              </a:prstGeom>
              <a:noFill/>
            </p:spPr>
            <p:txBody>
              <a:bodyPr wrap="square" rtlCol="0">
                <a:spAutoFit/>
              </a:bodyPr>
              <a:lstStyle/>
              <a:p>
                <a:pPr algn="ctr"/>
                <a:r>
                  <a:rPr lang="zh-CN" altLang="en-US" sz="2400" spc="300" dirty="0">
                    <a:solidFill>
                      <a:srgbClr val="004098"/>
                    </a:solidFill>
                    <a:latin typeface="微软雅黑" panose="020B0503020204020204" pitchFamily="34" charset="-122"/>
                    <a:ea typeface="微软雅黑" panose="020B0503020204020204" pitchFamily="34" charset="-122"/>
                  </a:rPr>
                  <a:t>𝐸</a:t>
                </a:r>
                <a:r>
                  <a:rPr lang="en-US" altLang="zh-CN" sz="2400" b="1" spc="300" dirty="0">
                    <a:solidFill>
                      <a:srgbClr val="004098"/>
                    </a:solidFill>
                    <a:latin typeface="微软雅黑" panose="020B0503020204020204" pitchFamily="34" charset="-122"/>
                    <a:ea typeface="微软雅黑" panose="020B0503020204020204" pitchFamily="34" charset="-122"/>
                  </a:rPr>
                  <a:t>(</a:t>
                </a:r>
                <a:r>
                  <a:rPr lang="en-US" altLang="zh-CN" sz="2400" spc="300" dirty="0">
                    <a:solidFill>
                      <a:srgbClr val="004098"/>
                    </a:solidFill>
                    <a:latin typeface="微软雅黑" panose="020B0503020204020204" pitchFamily="34" charset="-122"/>
                    <a:ea typeface="微软雅黑" panose="020B0503020204020204" pitchFamily="34" charset="-122"/>
                  </a:rPr>
                  <a:t>𝑢,𝑣</a:t>
                </a:r>
                <a:r>
                  <a:rPr lang="en-US" altLang="zh-CN" sz="2400" b="1" spc="300" dirty="0">
                    <a:solidFill>
                      <a:srgbClr val="004098"/>
                    </a:solidFill>
                    <a:latin typeface="微软雅黑" panose="020B0503020204020204" pitchFamily="34" charset="-122"/>
                    <a:ea typeface="微软雅黑" panose="020B0503020204020204" pitchFamily="34" charset="-122"/>
                  </a:rPr>
                  <a:t>)</a:t>
                </a:r>
                <a:r>
                  <a:rPr lang="zh-CN" altLang="en-US" sz="2400" b="1" spc="300" dirty="0">
                    <a:solidFill>
                      <a:srgbClr val="004098"/>
                    </a:solidFill>
                    <a:latin typeface="微软雅黑" panose="020B0503020204020204" pitchFamily="34" charset="-122"/>
                    <a:ea typeface="微软雅黑" panose="020B0503020204020204" pitchFamily="34" charset="-122"/>
                  </a:rPr>
                  <a:t>的大小只与两个特征值</a:t>
                </a:r>
                <a14:m>
                  <m:oMath xmlns:m="http://schemas.openxmlformats.org/officeDocument/2006/math">
                    <m:sSub>
                      <m:sSubPr>
                        <m:ctrlPr>
                          <a:rPr lang="en-US" altLang="zh-CN" sz="2400" b="1" i="1" spc="300" smtClean="0">
                            <a:solidFill>
                              <a:srgbClr val="004098"/>
                            </a:solidFill>
                            <a:latin typeface="Cambria Math" panose="02040503050406030204" pitchFamily="18" charset="0"/>
                            <a:ea typeface="微软雅黑" panose="020B0503020204020204" pitchFamily="34" charset="-122"/>
                          </a:rPr>
                        </m:ctrlPr>
                      </m:sSubPr>
                      <m:e>
                        <m:r>
                          <a:rPr lang="en-US" altLang="zh-CN" sz="2400" b="1" i="1" spc="300" smtClean="0">
                            <a:solidFill>
                              <a:srgbClr val="004098"/>
                            </a:solidFill>
                            <a:latin typeface="Cambria Math" panose="02040503050406030204" pitchFamily="18" charset="0"/>
                            <a:ea typeface="Cambria Math" panose="02040503050406030204" pitchFamily="18" charset="0"/>
                          </a:rPr>
                          <m:t>𝝀</m:t>
                        </m:r>
                      </m:e>
                      <m:sub>
                        <m:r>
                          <a:rPr lang="en-US" altLang="zh-CN" sz="2400" b="1" i="1" spc="300" smtClean="0">
                            <a:solidFill>
                              <a:srgbClr val="004098"/>
                            </a:solidFill>
                            <a:latin typeface="Cambria Math" panose="02040503050406030204" pitchFamily="18" charset="0"/>
                            <a:ea typeface="微软雅黑" panose="020B0503020204020204" pitchFamily="34" charset="-122"/>
                          </a:rPr>
                          <m:t>𝟏</m:t>
                        </m:r>
                      </m:sub>
                    </m:sSub>
                  </m:oMath>
                </a14:m>
                <a:r>
                  <a:rPr lang="zh-CN" altLang="en-US" sz="2400" b="1" spc="300" dirty="0">
                    <a:solidFill>
                      <a:srgbClr val="004098"/>
                    </a:solidFill>
                    <a:latin typeface="微软雅黑" panose="020B0503020204020204" pitchFamily="34" charset="-122"/>
                    <a:ea typeface="微软雅黑" panose="020B0503020204020204" pitchFamily="34" charset="-122"/>
                  </a:rPr>
                  <a:t>和</a:t>
                </a:r>
                <a14:m>
                  <m:oMath xmlns:m="http://schemas.openxmlformats.org/officeDocument/2006/math">
                    <m:sSub>
                      <m:sSubPr>
                        <m:ctrlPr>
                          <a:rPr lang="en-US" altLang="zh-CN" sz="2400" b="1" i="1" spc="300">
                            <a:solidFill>
                              <a:srgbClr val="004098"/>
                            </a:solidFill>
                            <a:latin typeface="Cambria Math" panose="02040503050406030204" pitchFamily="18" charset="0"/>
                            <a:ea typeface="微软雅黑" panose="020B0503020204020204" pitchFamily="34" charset="-122"/>
                          </a:rPr>
                        </m:ctrlPr>
                      </m:sSubPr>
                      <m:e>
                        <m:r>
                          <a:rPr lang="en-US" altLang="zh-CN" sz="2400" b="1" i="1" spc="300">
                            <a:solidFill>
                              <a:srgbClr val="004098"/>
                            </a:solidFill>
                            <a:latin typeface="Cambria Math" panose="02040503050406030204" pitchFamily="18" charset="0"/>
                            <a:ea typeface="Cambria Math" panose="02040503050406030204" pitchFamily="18" charset="0"/>
                          </a:rPr>
                          <m:t>𝝀</m:t>
                        </m:r>
                      </m:e>
                      <m:sub>
                        <m:r>
                          <a:rPr lang="en-US" altLang="zh-CN" sz="2400" b="1" i="1" spc="300">
                            <a:solidFill>
                              <a:srgbClr val="004098"/>
                            </a:solidFill>
                            <a:latin typeface="Cambria Math" panose="02040503050406030204" pitchFamily="18" charset="0"/>
                            <a:ea typeface="Cambria Math" panose="02040503050406030204" pitchFamily="18" charset="0"/>
                          </a:rPr>
                          <m:t>𝟐</m:t>
                        </m:r>
                      </m:sub>
                    </m:sSub>
                  </m:oMath>
                </a14:m>
                <a:r>
                  <a:rPr lang="zh-CN" altLang="en-US" sz="2400" b="1" spc="300" dirty="0">
                    <a:solidFill>
                      <a:srgbClr val="004098"/>
                    </a:solidFill>
                    <a:latin typeface="微软雅黑" panose="020B0503020204020204" pitchFamily="34" charset="-122"/>
                    <a:ea typeface="微软雅黑" panose="020B0503020204020204" pitchFamily="34" charset="-122"/>
                  </a:rPr>
                  <a:t>有关</a:t>
                </a:r>
                <a:endParaRPr lang="en-US" altLang="zh-CN" sz="2400" b="1" spc="300" dirty="0">
                  <a:solidFill>
                    <a:srgbClr val="004098"/>
                  </a:solidFill>
                  <a:latin typeface="微软雅黑" panose="020B0503020204020204" pitchFamily="34" charset="-122"/>
                  <a:ea typeface="微软雅黑" panose="020B0503020204020204" pitchFamily="34" charset="-122"/>
                </a:endParaRPr>
              </a:p>
            </p:txBody>
          </p:sp>
        </mc:Choice>
        <mc:Fallback>
          <p:sp>
            <p:nvSpPr>
              <p:cNvPr id="8" name="TextBox 1">
                <a:extLst>
                  <a:ext uri="{FF2B5EF4-FFF2-40B4-BE49-F238E27FC236}">
                    <a16:creationId xmlns:a16="http://schemas.microsoft.com/office/drawing/2014/main" id="{001A9AAA-065A-684B-CFB7-35CB03217557}"/>
                  </a:ext>
                </a:extLst>
              </p:cNvPr>
              <p:cNvSpPr txBox="1">
                <a:spLocks noRot="1" noChangeAspect="1" noMove="1" noResize="1" noEditPoints="1" noAdjustHandles="1" noChangeArrowheads="1" noChangeShapeType="1" noTextEdit="1"/>
              </p:cNvSpPr>
              <p:nvPr/>
            </p:nvSpPr>
            <p:spPr>
              <a:xfrm>
                <a:off x="1447992" y="5003840"/>
                <a:ext cx="9296015" cy="461665"/>
              </a:xfrm>
              <a:prstGeom prst="rect">
                <a:avLst/>
              </a:prstGeom>
              <a:blipFill>
                <a:blip r:embed="rId9"/>
                <a:stretch>
                  <a:fillRect t="-11842" b="-28947"/>
                </a:stretch>
              </a:blipFill>
            </p:spPr>
            <p:txBody>
              <a:bodyPr/>
              <a:lstStyle/>
              <a:p>
                <a:r>
                  <a:rPr lang="en-US">
                    <a:noFill/>
                  </a:rPr>
                  <a:t> </a:t>
                </a:r>
              </a:p>
            </p:txBody>
          </p:sp>
        </mc:Fallback>
      </mc:AlternateContent>
    </p:spTree>
    <p:extLst>
      <p:ext uri="{BB962C8B-B14F-4D97-AF65-F5344CB8AC3E}">
        <p14:creationId xmlns:p14="http://schemas.microsoft.com/office/powerpoint/2010/main" val="18077608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CC14E-F7EC-3354-BC21-34571639D9B4}"/>
            </a:ext>
          </a:extLst>
        </p:cNvPr>
        <p:cNvGrpSpPr/>
        <p:nvPr/>
      </p:nvGrpSpPr>
      <p:grpSpPr>
        <a:xfrm>
          <a:off x="0" y="0"/>
          <a:ext cx="0" cy="0"/>
          <a:chOff x="0" y="0"/>
          <a:chExt cx="0" cy="0"/>
        </a:xfrm>
      </p:grpSpPr>
      <p:sp>
        <p:nvSpPr>
          <p:cNvPr id="388098" name="Rectangle 2">
            <a:extLst>
              <a:ext uri="{FF2B5EF4-FFF2-40B4-BE49-F238E27FC236}">
                <a16:creationId xmlns:a16="http://schemas.microsoft.com/office/drawing/2014/main" id="{95D2E9C7-B9F8-F33C-42CB-18E7C0F20759}"/>
              </a:ext>
            </a:extLst>
          </p:cNvPr>
          <p:cNvSpPr>
            <a:spLocks noGrp="1" noChangeArrowheads="1"/>
          </p:cNvSpPr>
          <p:nvPr>
            <p:ph type="title"/>
          </p:nvPr>
        </p:nvSpPr>
        <p:spPr/>
        <p:txBody>
          <a:bodyPr>
            <a:normAutofit/>
          </a:bodyPr>
          <a:lstStyle/>
          <a:p>
            <a:r>
              <a:rPr lang="en" altLang="zh-CN" dirty="0"/>
              <a:t>Harris</a:t>
            </a:r>
            <a:r>
              <a:rPr lang="zh-CN" altLang="en-US" dirty="0"/>
              <a:t>角点检测算法</a:t>
            </a:r>
            <a:r>
              <a:rPr lang="en-US" altLang="zh-CN" dirty="0"/>
              <a:t>——</a:t>
            </a:r>
            <a:r>
              <a:rPr lang="zh-CN" altLang="en-US" dirty="0"/>
              <a:t>计算角点响应函数</a:t>
            </a:r>
          </a:p>
        </p:txBody>
      </p:sp>
      <p:sp>
        <p:nvSpPr>
          <p:cNvPr id="13" name="灯片编号占位符 12">
            <a:extLst>
              <a:ext uri="{FF2B5EF4-FFF2-40B4-BE49-F238E27FC236}">
                <a16:creationId xmlns:a16="http://schemas.microsoft.com/office/drawing/2014/main" id="{CBF14B0A-E922-FAB1-684E-1FE967DE50FE}"/>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905FA-BBCD-4FD4-802A-EBCB9D8662AD}" type="slidenum">
              <a:rPr kumimoji="0" lang="zh-CN" altLang="en-US" sz="1200" b="0" i="0" u="none" strike="noStrike" kern="1200" cap="none" spc="0" normalizeH="0" baseline="0" noProof="0" smtClean="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zh-CN" altLang="en-US" sz="1200" b="0" i="0" u="none" strike="noStrike" kern="1200" cap="none" spc="0" normalizeH="0" baseline="0" noProof="0" dirty="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endParaRPr>
          </a:p>
        </p:txBody>
      </p:sp>
      <p:sp>
        <p:nvSpPr>
          <p:cNvPr id="2" name="TextBox 1">
            <a:extLst>
              <a:ext uri="{FF2B5EF4-FFF2-40B4-BE49-F238E27FC236}">
                <a16:creationId xmlns:a16="http://schemas.microsoft.com/office/drawing/2014/main" id="{BC6C9659-09D3-4E0F-ADC6-166DD9C44ACD}"/>
              </a:ext>
            </a:extLst>
          </p:cNvPr>
          <p:cNvSpPr txBox="1"/>
          <p:nvPr/>
        </p:nvSpPr>
        <p:spPr>
          <a:xfrm>
            <a:off x="488065" y="1038758"/>
            <a:ext cx="9296015" cy="461665"/>
          </a:xfrm>
          <a:prstGeom prst="rect">
            <a:avLst/>
          </a:prstGeom>
          <a:noFill/>
        </p:spPr>
        <p:txBody>
          <a:bodyPr wrap="square" rtlCol="0">
            <a:spAutoFit/>
          </a:bodyPr>
          <a:lstStyle/>
          <a:p>
            <a:r>
              <a:rPr lang="zh-CN" altLang="en-US" sz="2400" b="1" spc="300" dirty="0">
                <a:solidFill>
                  <a:srgbClr val="004098"/>
                </a:solidFill>
                <a:latin typeface="微软雅黑" panose="020B0503020204020204" pitchFamily="34" charset="-122"/>
                <a:ea typeface="微软雅黑" panose="020B0503020204020204" pitchFamily="34" charset="-122"/>
              </a:rPr>
              <a:t>对于角点而言，</a:t>
            </a:r>
            <a:r>
              <a:rPr lang="zh-CN" altLang="en-US" sz="2400" spc="300" dirty="0">
                <a:solidFill>
                  <a:srgbClr val="004098"/>
                </a:solidFill>
                <a:latin typeface="微软雅黑" panose="020B0503020204020204" pitchFamily="34" charset="-122"/>
                <a:ea typeface="微软雅黑" panose="020B0503020204020204" pitchFamily="34" charset="-122"/>
              </a:rPr>
              <a:t>𝐸</a:t>
            </a:r>
            <a:r>
              <a:rPr lang="en-US" altLang="zh-CN" sz="2400" b="1" spc="300" dirty="0">
                <a:solidFill>
                  <a:srgbClr val="004098"/>
                </a:solidFill>
                <a:latin typeface="微软雅黑" panose="020B0503020204020204" pitchFamily="34" charset="-122"/>
                <a:ea typeface="微软雅黑" panose="020B0503020204020204" pitchFamily="34" charset="-122"/>
              </a:rPr>
              <a:t>(</a:t>
            </a:r>
            <a:r>
              <a:rPr lang="en-US" altLang="zh-CN" sz="2400" spc="300" dirty="0">
                <a:solidFill>
                  <a:srgbClr val="004098"/>
                </a:solidFill>
                <a:latin typeface="微软雅黑" panose="020B0503020204020204" pitchFamily="34" charset="-122"/>
                <a:ea typeface="微软雅黑" panose="020B0503020204020204" pitchFamily="34" charset="-122"/>
              </a:rPr>
              <a:t>𝑢,𝑣</a:t>
            </a:r>
            <a:r>
              <a:rPr lang="en-US" altLang="zh-CN" sz="2400" b="1" spc="300" dirty="0">
                <a:solidFill>
                  <a:srgbClr val="004098"/>
                </a:solidFill>
                <a:latin typeface="微软雅黑" panose="020B0503020204020204" pitchFamily="34" charset="-122"/>
                <a:ea typeface="微软雅黑" panose="020B0503020204020204" pitchFamily="34" charset="-122"/>
              </a:rPr>
              <a:t>)</a:t>
            </a:r>
            <a:r>
              <a:rPr lang="zh-CN" altLang="en-US" sz="2400" b="1" spc="300" dirty="0">
                <a:solidFill>
                  <a:srgbClr val="004098"/>
                </a:solidFill>
                <a:latin typeface="微软雅黑" panose="020B0503020204020204" pitchFamily="34" charset="-122"/>
                <a:ea typeface="微软雅黑" panose="020B0503020204020204" pitchFamily="34" charset="-122"/>
              </a:rPr>
              <a:t>的极小值也会很大</a:t>
            </a:r>
            <a:endParaRPr lang="en-US" altLang="zh-CN" sz="2400" b="1" spc="300" dirty="0">
              <a:solidFill>
                <a:srgbClr val="004098"/>
              </a:solidFill>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204176A6-FD2A-DDAF-B1AB-6B4C1ECD9D31}"/>
                  </a:ext>
                </a:extLst>
              </p:cNvPr>
              <p:cNvSpPr txBox="1"/>
              <p:nvPr/>
            </p:nvSpPr>
            <p:spPr>
              <a:xfrm>
                <a:off x="2131142" y="1996760"/>
                <a:ext cx="7929716" cy="64697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zh-CN" sz="2400" i="1" smtClean="0">
                              <a:latin typeface="Cambria Math" panose="02040503050406030204" pitchFamily="18" charset="0"/>
                            </a:rPr>
                          </m:ctrlPr>
                        </m:sSupPr>
                        <m:e>
                          <m:r>
                            <a:rPr lang="en-US" altLang="zh-CN" sz="2400" b="0" i="1" smtClean="0">
                              <a:latin typeface="Cambria Math" panose="02040503050406030204" pitchFamily="18" charset="0"/>
                            </a:rPr>
                            <m:t> </m:t>
                          </m:r>
                          <m:r>
                            <a:rPr lang="en-US" altLang="zh-CN" sz="2400" b="0" i="1" smtClean="0">
                              <a:latin typeface="Cambria Math" panose="02040503050406030204" pitchFamily="18" charset="0"/>
                            </a:rPr>
                            <m:t>𝑚</m:t>
                          </m:r>
                        </m:e>
                        <m:sup>
                          <m:r>
                            <a:rPr lang="en-US" altLang="zh-CN" sz="2400" b="0" i="1" smtClean="0">
                              <a:latin typeface="Cambria Math" panose="02040503050406030204" pitchFamily="18" charset="0"/>
                            </a:rPr>
                            <m:t>2</m:t>
                          </m:r>
                        </m:sup>
                      </m:sSup>
                      <m:r>
                        <a:rPr lang="en-US" altLang="zh-CN" sz="2400" b="0" i="1" smtClean="0">
                          <a:latin typeface="Cambria Math" panose="02040503050406030204" pitchFamily="18" charset="0"/>
                        </a:rPr>
                        <m:t>+ </m:t>
                      </m:r>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𝑛</m:t>
                          </m:r>
                        </m:e>
                        <m:sup>
                          <m:r>
                            <a:rPr lang="en-US" altLang="zh-CN" sz="2400" b="0" i="1" smtClean="0">
                              <a:latin typeface="Cambria Math" panose="02040503050406030204" pitchFamily="18" charset="0"/>
                            </a:rPr>
                            <m:t>2</m:t>
                          </m:r>
                        </m:sup>
                      </m:sSup>
                      <m:r>
                        <a:rPr lang="en-US" altLang="zh-CN" sz="2400" b="0" i="1" smtClean="0">
                          <a:latin typeface="Cambria Math" panose="02040503050406030204" pitchFamily="18" charset="0"/>
                        </a:rPr>
                        <m:t>=</m:t>
                      </m:r>
                      <m:d>
                        <m:dPr>
                          <m:begChr m:val="["/>
                          <m:endChr m:val="]"/>
                          <m:ctrlPr>
                            <a:rPr kumimoji="1" lang="en-US" altLang="zh-CN" sz="2400" i="1">
                              <a:latin typeface="Cambria Math" panose="02040503050406030204" pitchFamily="18" charset="0"/>
                            </a:rPr>
                          </m:ctrlPr>
                        </m:dPr>
                        <m:e>
                          <m:m>
                            <m:mPr>
                              <m:mcs>
                                <m:mc>
                                  <m:mcPr>
                                    <m:count m:val="2"/>
                                    <m:mcJc m:val="center"/>
                                  </m:mcPr>
                                </m:mc>
                              </m:mcs>
                              <m:ctrlPr>
                                <a:rPr kumimoji="1" lang="en-US" altLang="zh-CN" sz="2400" i="1">
                                  <a:latin typeface="Cambria Math" panose="02040503050406030204" pitchFamily="18" charset="0"/>
                                </a:rPr>
                              </m:ctrlPr>
                            </m:mPr>
                            <m:mr>
                              <m:e>
                                <m:r>
                                  <m:rPr>
                                    <m:brk m:alnAt="7"/>
                                  </m:rPr>
                                  <a:rPr kumimoji="1" lang="en-US" altLang="zh-CN" sz="2400" b="0" i="1" smtClean="0">
                                    <a:latin typeface="Cambria Math" panose="02040503050406030204" pitchFamily="18" charset="0"/>
                                  </a:rPr>
                                  <m:t>𝑚</m:t>
                                </m:r>
                              </m:e>
                              <m:e>
                                <m:r>
                                  <a:rPr kumimoji="1" lang="en-US" altLang="zh-CN" sz="2400" b="0" i="1" smtClean="0">
                                    <a:latin typeface="Cambria Math" panose="02040503050406030204" pitchFamily="18" charset="0"/>
                                  </a:rPr>
                                  <m:t>𝑛</m:t>
                                </m:r>
                              </m:e>
                            </m:mr>
                          </m:m>
                        </m:e>
                      </m:d>
                      <m:d>
                        <m:dPr>
                          <m:begChr m:val="["/>
                          <m:endChr m:val="]"/>
                          <m:ctrlPr>
                            <a:rPr kumimoji="1" lang="en-US" altLang="zh-CN" sz="2400" b="1" i="1">
                              <a:latin typeface="Cambria Math" panose="02040503050406030204" pitchFamily="18" charset="0"/>
                            </a:rPr>
                          </m:ctrlPr>
                        </m:dPr>
                        <m:e>
                          <m:m>
                            <m:mPr>
                              <m:mcs>
                                <m:mc>
                                  <m:mcPr>
                                    <m:count m:val="1"/>
                                    <m:mcJc m:val="center"/>
                                  </m:mcPr>
                                </m:mc>
                              </m:mcs>
                              <m:ctrlPr>
                                <a:rPr kumimoji="1" lang="en-US" altLang="zh-CN" sz="2400" i="1">
                                  <a:latin typeface="Cambria Math" panose="02040503050406030204" pitchFamily="18" charset="0"/>
                                </a:rPr>
                              </m:ctrlPr>
                            </m:mPr>
                            <m:mr>
                              <m:e>
                                <m:r>
                                  <m:rPr>
                                    <m:brk m:alnAt="7"/>
                                  </m:rPr>
                                  <a:rPr kumimoji="1" lang="en-US" altLang="zh-CN" sz="2400" b="0" i="1" smtClean="0">
                                    <a:latin typeface="Cambria Math" panose="02040503050406030204" pitchFamily="18" charset="0"/>
                                  </a:rPr>
                                  <m:t>𝑚</m:t>
                                </m:r>
                              </m:e>
                            </m:mr>
                            <m:mr>
                              <m:e>
                                <m:r>
                                  <a:rPr kumimoji="1" lang="en-US" altLang="zh-CN" sz="2400" b="0" i="1" smtClean="0">
                                    <a:latin typeface="Cambria Math" panose="02040503050406030204" pitchFamily="18" charset="0"/>
                                  </a:rPr>
                                  <m:t>𝑛</m:t>
                                </m:r>
                              </m:e>
                            </m:mr>
                          </m:m>
                        </m:e>
                      </m:d>
                      <m:r>
                        <a:rPr lang="en-US" altLang="zh-CN" sz="2400" b="0" i="1" smtClean="0">
                          <a:latin typeface="Cambria Math" panose="02040503050406030204" pitchFamily="18" charset="0"/>
                        </a:rPr>
                        <m:t>=</m:t>
                      </m:r>
                      <m:d>
                        <m:dPr>
                          <m:begChr m:val="["/>
                          <m:endChr m:val="]"/>
                          <m:ctrlPr>
                            <a:rPr kumimoji="1" lang="en-US" altLang="zh-CN" sz="2400" i="1">
                              <a:latin typeface="Cambria Math" panose="02040503050406030204" pitchFamily="18" charset="0"/>
                            </a:rPr>
                          </m:ctrlPr>
                        </m:dPr>
                        <m:e>
                          <m:m>
                            <m:mPr>
                              <m:mcs>
                                <m:mc>
                                  <m:mcPr>
                                    <m:count m:val="2"/>
                                    <m:mcJc m:val="center"/>
                                  </m:mcPr>
                                </m:mc>
                              </m:mcs>
                              <m:ctrlPr>
                                <a:rPr kumimoji="1" lang="en-US" altLang="zh-CN" sz="2400" i="1">
                                  <a:latin typeface="Cambria Math" panose="02040503050406030204" pitchFamily="18" charset="0"/>
                                </a:rPr>
                              </m:ctrlPr>
                            </m:mPr>
                            <m:mr>
                              <m:e>
                                <m:r>
                                  <m:rPr>
                                    <m:brk m:alnAt="7"/>
                                  </m:rPr>
                                  <a:rPr kumimoji="1" lang="en-US" altLang="zh-CN" sz="2400" i="1">
                                    <a:latin typeface="Cambria Math" panose="02040503050406030204" pitchFamily="18" charset="0"/>
                                  </a:rPr>
                                  <m:t>𝑢</m:t>
                                </m:r>
                              </m:e>
                              <m:e>
                                <m:r>
                                  <a:rPr kumimoji="1" lang="en-US" altLang="zh-CN" sz="2400" i="1">
                                    <a:latin typeface="Cambria Math" panose="02040503050406030204" pitchFamily="18" charset="0"/>
                                  </a:rPr>
                                  <m:t>𝑣</m:t>
                                </m:r>
                              </m:e>
                            </m:mr>
                          </m:m>
                        </m:e>
                      </m:d>
                      <m:r>
                        <a:rPr lang="en-US" altLang="zh-CN" sz="2400" b="1" i="1" smtClean="0">
                          <a:latin typeface="Cambria Math" panose="02040503050406030204" pitchFamily="18" charset="0"/>
                        </a:rPr>
                        <m:t>𝑹</m:t>
                      </m:r>
                      <m:sSup>
                        <m:sSupPr>
                          <m:ctrlPr>
                            <a:rPr lang="en-US" altLang="zh-CN" sz="2400" b="0" i="1" smtClean="0">
                              <a:latin typeface="Cambria Math" panose="02040503050406030204" pitchFamily="18" charset="0"/>
                            </a:rPr>
                          </m:ctrlPr>
                        </m:sSupPr>
                        <m:e>
                          <m:r>
                            <a:rPr lang="en-US" altLang="zh-CN" sz="2400" b="1" i="1" smtClean="0">
                              <a:latin typeface="Cambria Math" panose="02040503050406030204" pitchFamily="18" charset="0"/>
                            </a:rPr>
                            <m:t>𝑹</m:t>
                          </m:r>
                        </m:e>
                        <m:sup>
                          <m:r>
                            <a:rPr lang="en-US" altLang="zh-CN" sz="2400" b="0" i="1" smtClean="0">
                              <a:latin typeface="Cambria Math" panose="02040503050406030204" pitchFamily="18" charset="0"/>
                            </a:rPr>
                            <m:t>𝑇</m:t>
                          </m:r>
                        </m:sup>
                      </m:sSup>
                      <m:d>
                        <m:dPr>
                          <m:begChr m:val="["/>
                          <m:endChr m:val="]"/>
                          <m:ctrlPr>
                            <a:rPr kumimoji="1" lang="en-US" altLang="zh-CN" sz="2400" b="1" i="1">
                              <a:latin typeface="Cambria Math" panose="02040503050406030204" pitchFamily="18" charset="0"/>
                            </a:rPr>
                          </m:ctrlPr>
                        </m:dPr>
                        <m:e>
                          <m:m>
                            <m:mPr>
                              <m:mcs>
                                <m:mc>
                                  <m:mcPr>
                                    <m:count m:val="1"/>
                                    <m:mcJc m:val="center"/>
                                  </m:mcPr>
                                </m:mc>
                              </m:mcs>
                              <m:ctrlPr>
                                <a:rPr kumimoji="1" lang="en-US" altLang="zh-CN" sz="2400" i="1">
                                  <a:latin typeface="Cambria Math" panose="02040503050406030204" pitchFamily="18" charset="0"/>
                                </a:rPr>
                              </m:ctrlPr>
                            </m:mPr>
                            <m:mr>
                              <m:e>
                                <m:r>
                                  <m:rPr>
                                    <m:brk m:alnAt="7"/>
                                  </m:rPr>
                                  <a:rPr kumimoji="1" lang="en-US" altLang="zh-CN" sz="2400" i="1">
                                    <a:latin typeface="Cambria Math" panose="02040503050406030204" pitchFamily="18" charset="0"/>
                                  </a:rPr>
                                  <m:t>𝑢</m:t>
                                </m:r>
                              </m:e>
                            </m:mr>
                            <m:mr>
                              <m:e>
                                <m:r>
                                  <a:rPr kumimoji="1" lang="en-US" altLang="zh-CN" sz="2400" i="1">
                                    <a:latin typeface="Cambria Math" panose="02040503050406030204" pitchFamily="18" charset="0"/>
                                  </a:rPr>
                                  <m:t>𝑣</m:t>
                                </m:r>
                              </m:e>
                            </m:mr>
                          </m:m>
                        </m:e>
                      </m:d>
                      <m:r>
                        <a:rPr lang="en-US" altLang="zh-CN" sz="2400" b="0" i="1" smtClean="0">
                          <a:latin typeface="Cambria Math" panose="02040503050406030204" pitchFamily="18" charset="0"/>
                        </a:rPr>
                        <m:t>=</m:t>
                      </m:r>
                      <m:sSup>
                        <m:sSupPr>
                          <m:ctrlPr>
                            <a:rPr lang="en-US" altLang="zh-CN" sz="2400" i="1" smtClean="0">
                              <a:latin typeface="Cambria Math" panose="02040503050406030204" pitchFamily="18" charset="0"/>
                            </a:rPr>
                          </m:ctrlPr>
                        </m:sSupPr>
                        <m:e>
                          <m:r>
                            <a:rPr lang="en-US" altLang="zh-CN" sz="2400" i="1" smtClean="0">
                              <a:latin typeface="Cambria Math" panose="02040503050406030204" pitchFamily="18" charset="0"/>
                            </a:rPr>
                            <m:t> </m:t>
                          </m:r>
                          <m:r>
                            <a:rPr lang="en-US" altLang="zh-CN" sz="2400" b="0" i="1" smtClean="0">
                              <a:latin typeface="Cambria Math" panose="02040503050406030204" pitchFamily="18" charset="0"/>
                            </a:rPr>
                            <m:t>𝑢</m:t>
                          </m:r>
                        </m:e>
                        <m:sup>
                          <m:r>
                            <a:rPr lang="en-US" altLang="zh-CN" sz="2400" i="1">
                              <a:latin typeface="Cambria Math" panose="02040503050406030204" pitchFamily="18" charset="0"/>
                            </a:rPr>
                            <m:t>2</m:t>
                          </m:r>
                        </m:sup>
                      </m:sSup>
                      <m:r>
                        <a:rPr lang="en-US" altLang="zh-CN" sz="2400" i="1">
                          <a:latin typeface="Cambria Math" panose="02040503050406030204" pitchFamily="18" charset="0"/>
                        </a:rPr>
                        <m:t>+ </m:t>
                      </m:r>
                      <m:sSup>
                        <m:sSupPr>
                          <m:ctrlPr>
                            <a:rPr lang="en-US" altLang="zh-CN" sz="2400" i="1">
                              <a:latin typeface="Cambria Math" panose="02040503050406030204" pitchFamily="18" charset="0"/>
                            </a:rPr>
                          </m:ctrlPr>
                        </m:sSupPr>
                        <m:e>
                          <m:r>
                            <a:rPr lang="en-US" altLang="zh-CN" sz="2400" b="0" i="1" smtClean="0">
                              <a:latin typeface="Cambria Math" panose="02040503050406030204" pitchFamily="18" charset="0"/>
                            </a:rPr>
                            <m:t>𝑣</m:t>
                          </m:r>
                        </m:e>
                        <m:sup>
                          <m:r>
                            <a:rPr lang="en-US" altLang="zh-CN" sz="2400" i="1">
                              <a:latin typeface="Cambria Math" panose="02040503050406030204" pitchFamily="18" charset="0"/>
                            </a:rPr>
                            <m:t>2</m:t>
                          </m:r>
                        </m:sup>
                      </m:sSup>
                      <m:r>
                        <a:rPr lang="en-US" altLang="zh-CN" sz="240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1</m:t>
                      </m:r>
                    </m:oMath>
                  </m:oMathPara>
                </a14:m>
                <a:endParaRPr lang="zh-CN" altLang="en-US" sz="2400" dirty="0">
                  <a:latin typeface="Cambria Math" panose="02040503050406030204" pitchFamily="18" charset="0"/>
                </a:endParaRPr>
              </a:p>
            </p:txBody>
          </p:sp>
        </mc:Choice>
        <mc:Fallback xmlns="">
          <p:sp>
            <p:nvSpPr>
              <p:cNvPr id="16" name="文本框 15">
                <a:extLst>
                  <a:ext uri="{FF2B5EF4-FFF2-40B4-BE49-F238E27FC236}">
                    <a16:creationId xmlns:a16="http://schemas.microsoft.com/office/drawing/2014/main" id="{204176A6-FD2A-DDAF-B1AB-6B4C1ECD9D31}"/>
                  </a:ext>
                </a:extLst>
              </p:cNvPr>
              <p:cNvSpPr txBox="1">
                <a:spLocks noRot="1" noChangeAspect="1" noMove="1" noResize="1" noEditPoints="1" noAdjustHandles="1" noChangeArrowheads="1" noChangeShapeType="1" noTextEdit="1"/>
              </p:cNvSpPr>
              <p:nvPr/>
            </p:nvSpPr>
            <p:spPr>
              <a:xfrm>
                <a:off x="2131142" y="1996760"/>
                <a:ext cx="7929716" cy="646972"/>
              </a:xfrm>
              <a:prstGeom prst="rect">
                <a:avLst/>
              </a:prstGeom>
              <a:blipFill>
                <a:blip r:embed="rId5"/>
                <a:stretch>
                  <a:fillRect b="-1923"/>
                </a:stretch>
              </a:blipFill>
            </p:spPr>
            <p:txBody>
              <a:bodyPr/>
              <a:lstStyle/>
              <a:p>
                <a:r>
                  <a:rPr lang="zh-CN" altLang="en-US">
                    <a:noFill/>
                  </a:rPr>
                  <a:t> </a:t>
                </a:r>
              </a:p>
            </p:txBody>
          </p:sp>
        </mc:Fallback>
      </mc:AlternateContent>
      <p:sp>
        <p:nvSpPr>
          <p:cNvPr id="3" name="TextBox 1">
            <a:extLst>
              <a:ext uri="{FF2B5EF4-FFF2-40B4-BE49-F238E27FC236}">
                <a16:creationId xmlns:a16="http://schemas.microsoft.com/office/drawing/2014/main" id="{7BCAF301-CBE8-4C43-2015-0BFD795E8AFA}"/>
              </a:ext>
            </a:extLst>
          </p:cNvPr>
          <p:cNvSpPr txBox="1"/>
          <p:nvPr/>
        </p:nvSpPr>
        <p:spPr>
          <a:xfrm>
            <a:off x="488064" y="3198167"/>
            <a:ext cx="9296015" cy="461665"/>
          </a:xfrm>
          <a:prstGeom prst="rect">
            <a:avLst/>
          </a:prstGeom>
          <a:noFill/>
        </p:spPr>
        <p:txBody>
          <a:bodyPr wrap="square" rtlCol="0">
            <a:spAutoFit/>
          </a:bodyPr>
          <a:lstStyle/>
          <a:p>
            <a:r>
              <a:rPr lang="zh-CN" altLang="en-US" sz="2400" spc="300" dirty="0">
                <a:solidFill>
                  <a:srgbClr val="004098"/>
                </a:solidFill>
                <a:latin typeface="微软雅黑" panose="020B0503020204020204" pitchFamily="34" charset="-122"/>
                <a:ea typeface="微软雅黑" panose="020B0503020204020204" pitchFamily="34" charset="-122"/>
              </a:rPr>
              <a:t>𝐸</a:t>
            </a:r>
            <a:r>
              <a:rPr lang="en-US" altLang="zh-CN" sz="2400" b="1" spc="300" dirty="0">
                <a:solidFill>
                  <a:srgbClr val="004098"/>
                </a:solidFill>
                <a:latin typeface="微软雅黑" panose="020B0503020204020204" pitchFamily="34" charset="-122"/>
                <a:ea typeface="微软雅黑" panose="020B0503020204020204" pitchFamily="34" charset="-122"/>
              </a:rPr>
              <a:t>(</a:t>
            </a:r>
            <a:r>
              <a:rPr lang="en-US" altLang="zh-CN" sz="2400" spc="300" dirty="0">
                <a:solidFill>
                  <a:srgbClr val="004098"/>
                </a:solidFill>
                <a:latin typeface="微软雅黑" panose="020B0503020204020204" pitchFamily="34" charset="-122"/>
                <a:ea typeface="微软雅黑" panose="020B0503020204020204" pitchFamily="34" charset="-122"/>
              </a:rPr>
              <a:t>𝑢,𝑣</a:t>
            </a:r>
            <a:r>
              <a:rPr lang="en-US" altLang="zh-CN" sz="2400" b="1" spc="300" dirty="0">
                <a:solidFill>
                  <a:srgbClr val="004098"/>
                </a:solidFill>
                <a:latin typeface="微软雅黑" panose="020B0503020204020204" pitchFamily="34" charset="-122"/>
                <a:ea typeface="微软雅黑" panose="020B0503020204020204" pitchFamily="34" charset="-122"/>
              </a:rPr>
              <a:t>)</a:t>
            </a:r>
            <a:r>
              <a:rPr lang="zh-CN" altLang="en-US" sz="2400" b="1" spc="300" dirty="0">
                <a:solidFill>
                  <a:srgbClr val="004098"/>
                </a:solidFill>
                <a:latin typeface="微软雅黑" panose="020B0503020204020204" pitchFamily="34" charset="-122"/>
                <a:ea typeface="微软雅黑" panose="020B0503020204020204" pitchFamily="34" charset="-122"/>
              </a:rPr>
              <a:t>的极大值和极小值为</a:t>
            </a:r>
            <a:endParaRPr lang="en-US" altLang="zh-CN" sz="2400" b="1" spc="300" dirty="0">
              <a:solidFill>
                <a:srgbClr val="004098"/>
              </a:solidFill>
              <a:latin typeface="微软雅黑" panose="020B0503020204020204" pitchFamily="34" charset="-122"/>
              <a:ea typeface="微软雅黑" panose="020B0503020204020204" pitchFamily="34" charset="-122"/>
            </a:endParaRPr>
          </a:p>
        </p:txBody>
      </p:sp>
      <mc:AlternateContent xmlns:mc="http://schemas.openxmlformats.org/markup-compatibility/2006">
        <mc:Choice xmlns:a14="http://schemas.microsoft.com/office/drawing/2010/main" Requires="a14">
          <p:sp>
            <p:nvSpPr>
              <p:cNvPr id="4" name="文本框 3">
                <a:extLst>
                  <a:ext uri="{FF2B5EF4-FFF2-40B4-BE49-F238E27FC236}">
                    <a16:creationId xmlns:a16="http://schemas.microsoft.com/office/drawing/2014/main" id="{2512BF8C-D4DD-4341-AB71-05727E45EFB6}"/>
                  </a:ext>
                </a:extLst>
              </p:cNvPr>
              <p:cNvSpPr txBox="1"/>
              <p:nvPr/>
            </p:nvSpPr>
            <p:spPr>
              <a:xfrm>
                <a:off x="2131142" y="4069732"/>
                <a:ext cx="7929716" cy="6038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US" altLang="zh-CN" sz="2400" i="1" smtClean="0">
                              <a:latin typeface="Cambria Math" panose="02040503050406030204" pitchFamily="18" charset="0"/>
                            </a:rPr>
                          </m:ctrlPr>
                        </m:funcPr>
                        <m:fName>
                          <m:limLow>
                            <m:limLowPr>
                              <m:ctrlPr>
                                <a:rPr lang="en-US" altLang="zh-CN" sz="2400" i="1" smtClean="0">
                                  <a:latin typeface="Cambria Math" panose="02040503050406030204" pitchFamily="18" charset="0"/>
                                </a:rPr>
                              </m:ctrlPr>
                            </m:limLowPr>
                            <m:e>
                              <m:r>
                                <m:rPr>
                                  <m:sty m:val="p"/>
                                </m:rPr>
                                <a:rPr lang="en-US" altLang="zh-CN" sz="2400" i="0" smtClean="0">
                                  <a:latin typeface="Cambria Math" panose="02040503050406030204" pitchFamily="18" charset="0"/>
                                </a:rPr>
                                <m:t>max</m:t>
                              </m:r>
                            </m:e>
                            <m:lim>
                              <m:r>
                                <a:rPr lang="en-US" altLang="zh-CN" sz="2400" b="0" i="1" smtClean="0">
                                  <a:latin typeface="Cambria Math" panose="02040503050406030204" pitchFamily="18" charset="0"/>
                                </a:rPr>
                                <m:t>𝑢</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𝑣</m:t>
                              </m:r>
                            </m:lim>
                          </m:limLow>
                        </m:fName>
                        <m:e>
                          <m:r>
                            <a:rPr lang="en-US" altLang="zh-CN" sz="2400" b="0" i="1">
                              <a:latin typeface="Cambria Math" panose="02040503050406030204" pitchFamily="18" charset="0"/>
                            </a:rPr>
                            <m:t>𝐸</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𝑢</m:t>
                              </m:r>
                              <m:r>
                                <a:rPr lang="en-US" altLang="zh-CN" sz="2400" i="1">
                                  <a:latin typeface="Cambria Math" panose="02040503050406030204" pitchFamily="18" charset="0"/>
                                </a:rPr>
                                <m:t>,</m:t>
                              </m:r>
                              <m:r>
                                <a:rPr lang="en-US" altLang="zh-CN" sz="2400" i="1">
                                  <a:latin typeface="Cambria Math" panose="02040503050406030204" pitchFamily="18" charset="0"/>
                                </a:rPr>
                                <m:t>𝑣</m:t>
                              </m:r>
                            </m:e>
                          </m:d>
                          <m:r>
                            <a:rPr lang="en-US" altLang="zh-CN" sz="2400" b="0" i="1" smtClean="0">
                              <a:latin typeface="Cambria Math" panose="02040503050406030204" pitchFamily="18" charset="0"/>
                            </a:rPr>
                            <m:t>=</m:t>
                          </m:r>
                          <m:r>
                            <m:rPr>
                              <m:sty m:val="p"/>
                            </m:rPr>
                            <a:rPr lang="en-US" altLang="zh-CN" sz="2400" b="0" i="0" smtClean="0">
                              <a:latin typeface="Cambria Math" panose="02040503050406030204" pitchFamily="18" charset="0"/>
                            </a:rPr>
                            <m:t>max</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ea typeface="Cambria Math" panose="02040503050406030204" pitchFamily="18" charset="0"/>
                                </a:rPr>
                                <m:t>𝜆</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ea typeface="Cambria Math" panose="02040503050406030204" pitchFamily="18" charset="0"/>
                                </a:rPr>
                                <m:t>𝜆</m:t>
                              </m:r>
                            </m:e>
                            <m:sub>
                              <m:r>
                                <a:rPr lang="en-US" altLang="zh-CN" sz="2400" b="0" i="1" smtClean="0">
                                  <a:latin typeface="Cambria Math" panose="02040503050406030204" pitchFamily="18" charset="0"/>
                                  <a:ea typeface="Cambria Math" panose="02040503050406030204" pitchFamily="18" charset="0"/>
                                </a:rPr>
                                <m:t>2</m:t>
                              </m:r>
                            </m:sub>
                          </m:sSub>
                          <m:r>
                            <a:rPr lang="en-US" altLang="zh-CN" sz="2400" b="0" i="1" smtClean="0">
                              <a:latin typeface="Cambria Math" panose="02040503050406030204" pitchFamily="18" charset="0"/>
                            </a:rPr>
                            <m:t>)</m:t>
                          </m:r>
                        </m:e>
                      </m:func>
                    </m:oMath>
                  </m:oMathPara>
                </a14:m>
                <a:endParaRPr lang="zh-CN" altLang="en-US" sz="2400" dirty="0">
                  <a:latin typeface="Cambria Math" panose="02040503050406030204" pitchFamily="18" charset="0"/>
                </a:endParaRPr>
              </a:p>
            </p:txBody>
          </p:sp>
        </mc:Choice>
        <mc:Fallback>
          <p:sp>
            <p:nvSpPr>
              <p:cNvPr id="4" name="文本框 3">
                <a:extLst>
                  <a:ext uri="{FF2B5EF4-FFF2-40B4-BE49-F238E27FC236}">
                    <a16:creationId xmlns:a16="http://schemas.microsoft.com/office/drawing/2014/main" id="{2512BF8C-D4DD-4341-AB71-05727E45EFB6}"/>
                  </a:ext>
                </a:extLst>
              </p:cNvPr>
              <p:cNvSpPr txBox="1">
                <a:spLocks noRot="1" noChangeAspect="1" noMove="1" noResize="1" noEditPoints="1" noAdjustHandles="1" noChangeArrowheads="1" noChangeShapeType="1" noTextEdit="1"/>
              </p:cNvSpPr>
              <p:nvPr/>
            </p:nvSpPr>
            <p:spPr>
              <a:xfrm>
                <a:off x="2131142" y="4069732"/>
                <a:ext cx="7929716" cy="6038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文本框 4">
                <a:extLst>
                  <a:ext uri="{FF2B5EF4-FFF2-40B4-BE49-F238E27FC236}">
                    <a16:creationId xmlns:a16="http://schemas.microsoft.com/office/drawing/2014/main" id="{9BF4C4AE-3DD4-B4F4-3DF4-F892EFAF9A00}"/>
                  </a:ext>
                </a:extLst>
              </p:cNvPr>
              <p:cNvSpPr txBox="1"/>
              <p:nvPr/>
            </p:nvSpPr>
            <p:spPr>
              <a:xfrm>
                <a:off x="2131142" y="4911131"/>
                <a:ext cx="7929716" cy="6038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US" altLang="zh-CN" sz="2400" i="1" smtClean="0">
                              <a:latin typeface="Cambria Math" panose="02040503050406030204" pitchFamily="18" charset="0"/>
                            </a:rPr>
                          </m:ctrlPr>
                        </m:funcPr>
                        <m:fName>
                          <m:limLow>
                            <m:limLowPr>
                              <m:ctrlPr>
                                <a:rPr lang="en-US" altLang="zh-CN" sz="2400" i="1" smtClean="0">
                                  <a:latin typeface="Cambria Math" panose="02040503050406030204" pitchFamily="18" charset="0"/>
                                </a:rPr>
                              </m:ctrlPr>
                            </m:limLowPr>
                            <m:e>
                              <m:r>
                                <m:rPr>
                                  <m:sty m:val="p"/>
                                </m:rPr>
                                <a:rPr lang="en-US" altLang="zh-CN" sz="2400" b="0" i="0" smtClean="0">
                                  <a:latin typeface="Cambria Math" panose="02040503050406030204" pitchFamily="18" charset="0"/>
                                </a:rPr>
                                <m:t>min</m:t>
                              </m:r>
                            </m:e>
                            <m:lim>
                              <m:r>
                                <a:rPr lang="en-US" altLang="zh-CN" sz="2400" b="0" i="1" smtClean="0">
                                  <a:latin typeface="Cambria Math" panose="02040503050406030204" pitchFamily="18" charset="0"/>
                                </a:rPr>
                                <m:t>𝑢</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𝑣</m:t>
                              </m:r>
                            </m:lim>
                          </m:limLow>
                        </m:fName>
                        <m:e>
                          <m:r>
                            <a:rPr lang="en-US" altLang="zh-CN" sz="2400" b="0" i="1">
                              <a:latin typeface="Cambria Math" panose="02040503050406030204" pitchFamily="18" charset="0"/>
                            </a:rPr>
                            <m:t>𝐸</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𝑢</m:t>
                              </m:r>
                              <m:r>
                                <a:rPr lang="en-US" altLang="zh-CN" sz="2400" i="1">
                                  <a:latin typeface="Cambria Math" panose="02040503050406030204" pitchFamily="18" charset="0"/>
                                </a:rPr>
                                <m:t>,</m:t>
                              </m:r>
                              <m:r>
                                <a:rPr lang="en-US" altLang="zh-CN" sz="2400" i="1">
                                  <a:latin typeface="Cambria Math" panose="02040503050406030204" pitchFamily="18" charset="0"/>
                                </a:rPr>
                                <m:t>𝑣</m:t>
                              </m:r>
                            </m:e>
                          </m:d>
                          <m:r>
                            <a:rPr lang="en-US" altLang="zh-CN" sz="2400" b="0" i="1" smtClean="0">
                              <a:latin typeface="Cambria Math" panose="02040503050406030204" pitchFamily="18" charset="0"/>
                            </a:rPr>
                            <m:t>=</m:t>
                          </m:r>
                          <m:r>
                            <m:rPr>
                              <m:sty m:val="p"/>
                            </m:rPr>
                            <a:rPr lang="en-US" altLang="zh-CN" sz="2400" b="0" i="0" smtClean="0">
                              <a:latin typeface="Cambria Math" panose="02040503050406030204" pitchFamily="18" charset="0"/>
                            </a:rPr>
                            <m:t>min</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ea typeface="Cambria Math" panose="02040503050406030204" pitchFamily="18" charset="0"/>
                                </a:rPr>
                                <m:t>𝜆</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ea typeface="Cambria Math" panose="02040503050406030204" pitchFamily="18" charset="0"/>
                                </a:rPr>
                                <m:t>𝜆</m:t>
                              </m:r>
                            </m:e>
                            <m:sub>
                              <m:r>
                                <a:rPr lang="en-US" altLang="zh-CN" sz="2400" b="0" i="1" smtClean="0">
                                  <a:latin typeface="Cambria Math" panose="02040503050406030204" pitchFamily="18" charset="0"/>
                                  <a:ea typeface="Cambria Math" panose="02040503050406030204" pitchFamily="18" charset="0"/>
                                </a:rPr>
                                <m:t>2</m:t>
                              </m:r>
                            </m:sub>
                          </m:sSub>
                          <m:r>
                            <a:rPr lang="en-US" altLang="zh-CN" sz="2400" b="0" i="1" smtClean="0">
                              <a:latin typeface="Cambria Math" panose="02040503050406030204" pitchFamily="18" charset="0"/>
                            </a:rPr>
                            <m:t>)</m:t>
                          </m:r>
                        </m:e>
                      </m:func>
                    </m:oMath>
                  </m:oMathPara>
                </a14:m>
                <a:endParaRPr lang="zh-CN" altLang="en-US" sz="2400" dirty="0">
                  <a:latin typeface="Cambria Math" panose="02040503050406030204" pitchFamily="18" charset="0"/>
                </a:endParaRPr>
              </a:p>
            </p:txBody>
          </p:sp>
        </mc:Choice>
        <mc:Fallback>
          <p:sp>
            <p:nvSpPr>
              <p:cNvPr id="5" name="文本框 4">
                <a:extLst>
                  <a:ext uri="{FF2B5EF4-FFF2-40B4-BE49-F238E27FC236}">
                    <a16:creationId xmlns:a16="http://schemas.microsoft.com/office/drawing/2014/main" id="{9BF4C4AE-3DD4-B4F4-3DF4-F892EFAF9A00}"/>
                  </a:ext>
                </a:extLst>
              </p:cNvPr>
              <p:cNvSpPr txBox="1">
                <a:spLocks noRot="1" noChangeAspect="1" noMove="1" noResize="1" noEditPoints="1" noAdjustHandles="1" noChangeArrowheads="1" noChangeShapeType="1" noTextEdit="1"/>
              </p:cNvSpPr>
              <p:nvPr/>
            </p:nvSpPr>
            <p:spPr>
              <a:xfrm>
                <a:off x="2131142" y="4911131"/>
                <a:ext cx="7929716" cy="603820"/>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877782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A856D-2030-2CAE-CFC7-BA350B136D29}"/>
            </a:ext>
          </a:extLst>
        </p:cNvPr>
        <p:cNvGrpSpPr/>
        <p:nvPr/>
      </p:nvGrpSpPr>
      <p:grpSpPr>
        <a:xfrm>
          <a:off x="0" y="0"/>
          <a:ext cx="0" cy="0"/>
          <a:chOff x="0" y="0"/>
          <a:chExt cx="0" cy="0"/>
        </a:xfrm>
      </p:grpSpPr>
      <p:sp>
        <p:nvSpPr>
          <p:cNvPr id="388098" name="Rectangle 2">
            <a:extLst>
              <a:ext uri="{FF2B5EF4-FFF2-40B4-BE49-F238E27FC236}">
                <a16:creationId xmlns:a16="http://schemas.microsoft.com/office/drawing/2014/main" id="{ABDFEA01-0376-875C-17E6-5EA51C6BCE4C}"/>
              </a:ext>
            </a:extLst>
          </p:cNvPr>
          <p:cNvSpPr>
            <a:spLocks noGrp="1" noChangeArrowheads="1"/>
          </p:cNvSpPr>
          <p:nvPr>
            <p:ph type="title"/>
          </p:nvPr>
        </p:nvSpPr>
        <p:spPr/>
        <p:txBody>
          <a:bodyPr>
            <a:normAutofit/>
          </a:bodyPr>
          <a:lstStyle/>
          <a:p>
            <a:r>
              <a:rPr lang="en" altLang="zh-CN" dirty="0"/>
              <a:t>Harris</a:t>
            </a:r>
            <a:r>
              <a:rPr lang="zh-CN" altLang="en-US" dirty="0"/>
              <a:t>角点检测算法</a:t>
            </a:r>
            <a:r>
              <a:rPr lang="en-US" altLang="zh-CN" dirty="0"/>
              <a:t>——</a:t>
            </a:r>
            <a:r>
              <a:rPr lang="zh-CN" altLang="en-US" dirty="0"/>
              <a:t>计算角点响应函数</a:t>
            </a:r>
          </a:p>
        </p:txBody>
      </p:sp>
      <p:sp>
        <p:nvSpPr>
          <p:cNvPr id="13" name="灯片编号占位符 12">
            <a:extLst>
              <a:ext uri="{FF2B5EF4-FFF2-40B4-BE49-F238E27FC236}">
                <a16:creationId xmlns:a16="http://schemas.microsoft.com/office/drawing/2014/main" id="{C406B85C-A03A-80AF-FF56-2177984237F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905FA-BBCD-4FD4-802A-EBCB9D8662AD}" type="slidenum">
              <a:rPr kumimoji="0" lang="zh-CN" altLang="en-US" sz="1200" b="0" i="0" u="none" strike="noStrike" kern="1200" cap="none" spc="0" normalizeH="0" baseline="0" noProof="0" smtClean="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zh-CN" altLang="en-US" sz="1200" b="0" i="0" u="none" strike="noStrike" kern="1200" cap="none" spc="0" normalizeH="0" baseline="0" noProof="0" dirty="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endParaRPr>
          </a:p>
        </p:txBody>
      </p:sp>
      <p:sp>
        <p:nvSpPr>
          <p:cNvPr id="2" name="TextBox 1">
            <a:extLst>
              <a:ext uri="{FF2B5EF4-FFF2-40B4-BE49-F238E27FC236}">
                <a16:creationId xmlns:a16="http://schemas.microsoft.com/office/drawing/2014/main" id="{EC6C70A7-B1E2-AED7-8348-DF03CDC0D9F9}"/>
              </a:ext>
            </a:extLst>
          </p:cNvPr>
          <p:cNvSpPr txBox="1"/>
          <p:nvPr/>
        </p:nvSpPr>
        <p:spPr>
          <a:xfrm>
            <a:off x="829219" y="2388310"/>
            <a:ext cx="4474301" cy="461665"/>
          </a:xfrm>
          <a:prstGeom prst="rect">
            <a:avLst/>
          </a:prstGeom>
          <a:noFill/>
        </p:spPr>
        <p:txBody>
          <a:bodyPr wrap="square" rtlCol="0">
            <a:spAutoFit/>
          </a:bodyPr>
          <a:lstStyle/>
          <a:p>
            <a:pPr algn="ctr"/>
            <a:r>
              <a:rPr lang="zh-CN" altLang="en-US" sz="2400" spc="300" dirty="0">
                <a:solidFill>
                  <a:srgbClr val="004098"/>
                </a:solidFill>
                <a:latin typeface="微软雅黑" panose="020B0503020204020204" pitchFamily="34" charset="-122"/>
                <a:ea typeface="微软雅黑" panose="020B0503020204020204" pitchFamily="34" charset="-122"/>
              </a:rPr>
              <a:t>𝐸</a:t>
            </a:r>
            <a:r>
              <a:rPr lang="en-US" altLang="zh-CN" sz="2400" b="1" spc="300" dirty="0">
                <a:solidFill>
                  <a:srgbClr val="004098"/>
                </a:solidFill>
                <a:latin typeface="微软雅黑" panose="020B0503020204020204" pitchFamily="34" charset="-122"/>
                <a:ea typeface="微软雅黑" panose="020B0503020204020204" pitchFamily="34" charset="-122"/>
              </a:rPr>
              <a:t>(</a:t>
            </a:r>
            <a:r>
              <a:rPr lang="en-US" altLang="zh-CN" sz="2400" spc="300" dirty="0">
                <a:solidFill>
                  <a:srgbClr val="004098"/>
                </a:solidFill>
                <a:latin typeface="微软雅黑" panose="020B0503020204020204" pitchFamily="34" charset="-122"/>
                <a:ea typeface="微软雅黑" panose="020B0503020204020204" pitchFamily="34" charset="-122"/>
              </a:rPr>
              <a:t>𝑢,𝑣</a:t>
            </a:r>
            <a:r>
              <a:rPr lang="en-US" altLang="zh-CN" sz="2400" b="1" spc="300" dirty="0">
                <a:solidFill>
                  <a:srgbClr val="004098"/>
                </a:solidFill>
                <a:latin typeface="微软雅黑" panose="020B0503020204020204" pitchFamily="34" charset="-122"/>
                <a:ea typeface="微软雅黑" panose="020B0503020204020204" pitchFamily="34" charset="-122"/>
              </a:rPr>
              <a:t>)</a:t>
            </a:r>
            <a:r>
              <a:rPr lang="zh-CN" altLang="en-US" sz="2400" b="1" spc="300" dirty="0">
                <a:solidFill>
                  <a:srgbClr val="004098"/>
                </a:solidFill>
                <a:latin typeface="微软雅黑" panose="020B0503020204020204" pitchFamily="34" charset="-122"/>
                <a:ea typeface="微软雅黑" panose="020B0503020204020204" pitchFamily="34" charset="-122"/>
              </a:rPr>
              <a:t>的极大值和极小值为</a:t>
            </a:r>
            <a:endParaRPr lang="en-US" altLang="zh-CN" sz="2400" b="1" spc="300" dirty="0">
              <a:solidFill>
                <a:srgbClr val="004098"/>
              </a:solidFill>
              <a:latin typeface="微软雅黑" panose="020B0503020204020204" pitchFamily="34" charset="-122"/>
              <a:ea typeface="微软雅黑" panose="020B0503020204020204" pitchFamily="34" charset="-122"/>
            </a:endParaRPr>
          </a:p>
        </p:txBody>
      </p:sp>
      <mc:AlternateContent xmlns:mc="http://schemas.openxmlformats.org/markup-compatibility/2006">
        <mc:Choice xmlns:a14="http://schemas.microsoft.com/office/drawing/2010/main" Requires="a14">
          <p:sp>
            <p:nvSpPr>
              <p:cNvPr id="4" name="文本框 3">
                <a:extLst>
                  <a:ext uri="{FF2B5EF4-FFF2-40B4-BE49-F238E27FC236}">
                    <a16:creationId xmlns:a16="http://schemas.microsoft.com/office/drawing/2014/main" id="{09178CF3-FE60-4923-C24F-8FA69906767D}"/>
                  </a:ext>
                </a:extLst>
              </p:cNvPr>
              <p:cNvSpPr txBox="1"/>
              <p:nvPr/>
            </p:nvSpPr>
            <p:spPr>
              <a:xfrm>
                <a:off x="-898489" y="3163526"/>
                <a:ext cx="7929716" cy="6038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US" altLang="zh-CN" sz="2400" i="1" smtClean="0">
                              <a:latin typeface="Cambria Math" panose="02040503050406030204" pitchFamily="18" charset="0"/>
                            </a:rPr>
                          </m:ctrlPr>
                        </m:funcPr>
                        <m:fName>
                          <m:limLow>
                            <m:limLowPr>
                              <m:ctrlPr>
                                <a:rPr lang="en-US" altLang="zh-CN" sz="2400" i="1" smtClean="0">
                                  <a:latin typeface="Cambria Math" panose="02040503050406030204" pitchFamily="18" charset="0"/>
                                </a:rPr>
                              </m:ctrlPr>
                            </m:limLowPr>
                            <m:e>
                              <m:r>
                                <m:rPr>
                                  <m:sty m:val="p"/>
                                </m:rPr>
                                <a:rPr lang="en-US" altLang="zh-CN" sz="2400" i="0" smtClean="0">
                                  <a:latin typeface="Cambria Math" panose="02040503050406030204" pitchFamily="18" charset="0"/>
                                </a:rPr>
                                <m:t>max</m:t>
                              </m:r>
                            </m:e>
                            <m:lim>
                              <m:r>
                                <a:rPr lang="en-US" altLang="zh-CN" sz="2400" b="0" i="1" smtClean="0">
                                  <a:latin typeface="Cambria Math" panose="02040503050406030204" pitchFamily="18" charset="0"/>
                                </a:rPr>
                                <m:t>𝑢</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𝑣</m:t>
                              </m:r>
                            </m:lim>
                          </m:limLow>
                        </m:fName>
                        <m:e>
                          <m:r>
                            <a:rPr lang="en-US" altLang="zh-CN" sz="2400" b="0" i="1">
                              <a:latin typeface="Cambria Math" panose="02040503050406030204" pitchFamily="18" charset="0"/>
                            </a:rPr>
                            <m:t>𝐸</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𝑢</m:t>
                              </m:r>
                              <m:r>
                                <a:rPr lang="en-US" altLang="zh-CN" sz="2400" i="1">
                                  <a:latin typeface="Cambria Math" panose="02040503050406030204" pitchFamily="18" charset="0"/>
                                </a:rPr>
                                <m:t>,</m:t>
                              </m:r>
                              <m:r>
                                <a:rPr lang="en-US" altLang="zh-CN" sz="2400" i="1">
                                  <a:latin typeface="Cambria Math" panose="02040503050406030204" pitchFamily="18" charset="0"/>
                                </a:rPr>
                                <m:t>𝑣</m:t>
                              </m:r>
                            </m:e>
                          </m:d>
                          <m:r>
                            <a:rPr lang="en-US" altLang="zh-CN" sz="2400" b="0" i="1" smtClean="0">
                              <a:latin typeface="Cambria Math" panose="02040503050406030204" pitchFamily="18" charset="0"/>
                            </a:rPr>
                            <m:t>=</m:t>
                          </m:r>
                          <m:r>
                            <m:rPr>
                              <m:sty m:val="p"/>
                            </m:rPr>
                            <a:rPr lang="en-US" altLang="zh-CN" sz="2400" b="0" i="0" smtClean="0">
                              <a:latin typeface="Cambria Math" panose="02040503050406030204" pitchFamily="18" charset="0"/>
                            </a:rPr>
                            <m:t>max</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ea typeface="Cambria Math" panose="02040503050406030204" pitchFamily="18" charset="0"/>
                                </a:rPr>
                                <m:t>𝜆</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ea typeface="Cambria Math" panose="02040503050406030204" pitchFamily="18" charset="0"/>
                                </a:rPr>
                                <m:t>𝜆</m:t>
                              </m:r>
                            </m:e>
                            <m:sub>
                              <m:r>
                                <a:rPr lang="en-US" altLang="zh-CN" sz="2400" b="0" i="1" smtClean="0">
                                  <a:latin typeface="Cambria Math" panose="02040503050406030204" pitchFamily="18" charset="0"/>
                                  <a:ea typeface="Cambria Math" panose="02040503050406030204" pitchFamily="18" charset="0"/>
                                </a:rPr>
                                <m:t>2</m:t>
                              </m:r>
                            </m:sub>
                          </m:sSub>
                          <m:r>
                            <a:rPr lang="en-US" altLang="zh-CN" sz="2400" b="0" i="1" smtClean="0">
                              <a:latin typeface="Cambria Math" panose="02040503050406030204" pitchFamily="18" charset="0"/>
                            </a:rPr>
                            <m:t>)</m:t>
                          </m:r>
                        </m:e>
                      </m:func>
                    </m:oMath>
                  </m:oMathPara>
                </a14:m>
                <a:endParaRPr lang="zh-CN" altLang="en-US" sz="2400" dirty="0">
                  <a:latin typeface="Cambria Math" panose="02040503050406030204" pitchFamily="18" charset="0"/>
                </a:endParaRPr>
              </a:p>
            </p:txBody>
          </p:sp>
        </mc:Choice>
        <mc:Fallback>
          <p:sp>
            <p:nvSpPr>
              <p:cNvPr id="4" name="文本框 3">
                <a:extLst>
                  <a:ext uri="{FF2B5EF4-FFF2-40B4-BE49-F238E27FC236}">
                    <a16:creationId xmlns:a16="http://schemas.microsoft.com/office/drawing/2014/main" id="{09178CF3-FE60-4923-C24F-8FA69906767D}"/>
                  </a:ext>
                </a:extLst>
              </p:cNvPr>
              <p:cNvSpPr txBox="1">
                <a:spLocks noRot="1" noChangeAspect="1" noMove="1" noResize="1" noEditPoints="1" noAdjustHandles="1" noChangeArrowheads="1" noChangeShapeType="1" noTextEdit="1"/>
              </p:cNvSpPr>
              <p:nvPr/>
            </p:nvSpPr>
            <p:spPr>
              <a:xfrm>
                <a:off x="-898489" y="3163526"/>
                <a:ext cx="7929716" cy="6038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文本框 4">
                <a:extLst>
                  <a:ext uri="{FF2B5EF4-FFF2-40B4-BE49-F238E27FC236}">
                    <a16:creationId xmlns:a16="http://schemas.microsoft.com/office/drawing/2014/main" id="{5373EB2E-CA11-9AAC-176D-B65759957557}"/>
                  </a:ext>
                </a:extLst>
              </p:cNvPr>
              <p:cNvSpPr txBox="1"/>
              <p:nvPr/>
            </p:nvSpPr>
            <p:spPr>
              <a:xfrm>
                <a:off x="-898489" y="4080897"/>
                <a:ext cx="7929716" cy="6038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US" altLang="zh-CN" sz="2400" i="1" smtClean="0">
                              <a:latin typeface="Cambria Math" panose="02040503050406030204" pitchFamily="18" charset="0"/>
                            </a:rPr>
                          </m:ctrlPr>
                        </m:funcPr>
                        <m:fName>
                          <m:limLow>
                            <m:limLowPr>
                              <m:ctrlPr>
                                <a:rPr lang="en-US" altLang="zh-CN" sz="2400" i="1" smtClean="0">
                                  <a:latin typeface="Cambria Math" panose="02040503050406030204" pitchFamily="18" charset="0"/>
                                </a:rPr>
                              </m:ctrlPr>
                            </m:limLowPr>
                            <m:e>
                              <m:r>
                                <m:rPr>
                                  <m:sty m:val="p"/>
                                </m:rPr>
                                <a:rPr lang="en-US" altLang="zh-CN" sz="2400" b="0" i="0" smtClean="0">
                                  <a:latin typeface="Cambria Math" panose="02040503050406030204" pitchFamily="18" charset="0"/>
                                </a:rPr>
                                <m:t>min</m:t>
                              </m:r>
                            </m:e>
                            <m:lim>
                              <m:r>
                                <a:rPr lang="en-US" altLang="zh-CN" sz="2400" b="0" i="1" smtClean="0">
                                  <a:latin typeface="Cambria Math" panose="02040503050406030204" pitchFamily="18" charset="0"/>
                                </a:rPr>
                                <m:t>𝑢</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𝑣</m:t>
                              </m:r>
                            </m:lim>
                          </m:limLow>
                        </m:fName>
                        <m:e>
                          <m:r>
                            <a:rPr lang="en-US" altLang="zh-CN" sz="2400" b="0" i="1">
                              <a:latin typeface="Cambria Math" panose="02040503050406030204" pitchFamily="18" charset="0"/>
                            </a:rPr>
                            <m:t>𝐸</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𝑢</m:t>
                              </m:r>
                              <m:r>
                                <a:rPr lang="en-US" altLang="zh-CN" sz="2400" i="1">
                                  <a:latin typeface="Cambria Math" panose="02040503050406030204" pitchFamily="18" charset="0"/>
                                </a:rPr>
                                <m:t>,</m:t>
                              </m:r>
                              <m:r>
                                <a:rPr lang="en-US" altLang="zh-CN" sz="2400" i="1">
                                  <a:latin typeface="Cambria Math" panose="02040503050406030204" pitchFamily="18" charset="0"/>
                                </a:rPr>
                                <m:t>𝑣</m:t>
                              </m:r>
                            </m:e>
                          </m:d>
                          <m:r>
                            <a:rPr lang="en-US" altLang="zh-CN" sz="2400" b="0" i="1" smtClean="0">
                              <a:latin typeface="Cambria Math" panose="02040503050406030204" pitchFamily="18" charset="0"/>
                            </a:rPr>
                            <m:t>=</m:t>
                          </m:r>
                          <m:r>
                            <m:rPr>
                              <m:sty m:val="p"/>
                            </m:rPr>
                            <a:rPr lang="en-US" altLang="zh-CN" sz="2400" b="0" i="0" smtClean="0">
                              <a:latin typeface="Cambria Math" panose="02040503050406030204" pitchFamily="18" charset="0"/>
                            </a:rPr>
                            <m:t>min</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ea typeface="Cambria Math" panose="02040503050406030204" pitchFamily="18" charset="0"/>
                                </a:rPr>
                                <m:t>𝜆</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ea typeface="Cambria Math" panose="02040503050406030204" pitchFamily="18" charset="0"/>
                                </a:rPr>
                                <m:t>𝜆</m:t>
                              </m:r>
                            </m:e>
                            <m:sub>
                              <m:r>
                                <a:rPr lang="en-US" altLang="zh-CN" sz="2400" b="0" i="1" smtClean="0">
                                  <a:latin typeface="Cambria Math" panose="02040503050406030204" pitchFamily="18" charset="0"/>
                                  <a:ea typeface="Cambria Math" panose="02040503050406030204" pitchFamily="18" charset="0"/>
                                </a:rPr>
                                <m:t>2</m:t>
                              </m:r>
                            </m:sub>
                          </m:sSub>
                          <m:r>
                            <a:rPr lang="en-US" altLang="zh-CN" sz="2400" b="0" i="1" smtClean="0">
                              <a:latin typeface="Cambria Math" panose="02040503050406030204" pitchFamily="18" charset="0"/>
                            </a:rPr>
                            <m:t>)</m:t>
                          </m:r>
                        </m:e>
                      </m:func>
                    </m:oMath>
                  </m:oMathPara>
                </a14:m>
                <a:endParaRPr lang="zh-CN" altLang="en-US" sz="2400" dirty="0">
                  <a:latin typeface="Cambria Math" panose="02040503050406030204" pitchFamily="18" charset="0"/>
                </a:endParaRPr>
              </a:p>
            </p:txBody>
          </p:sp>
        </mc:Choice>
        <mc:Fallback>
          <p:sp>
            <p:nvSpPr>
              <p:cNvPr id="5" name="文本框 4">
                <a:extLst>
                  <a:ext uri="{FF2B5EF4-FFF2-40B4-BE49-F238E27FC236}">
                    <a16:creationId xmlns:a16="http://schemas.microsoft.com/office/drawing/2014/main" id="{5373EB2E-CA11-9AAC-176D-B65759957557}"/>
                  </a:ext>
                </a:extLst>
              </p:cNvPr>
              <p:cNvSpPr txBox="1">
                <a:spLocks noRot="1" noChangeAspect="1" noMove="1" noResize="1" noEditPoints="1" noAdjustHandles="1" noChangeArrowheads="1" noChangeShapeType="1" noTextEdit="1"/>
              </p:cNvSpPr>
              <p:nvPr/>
            </p:nvSpPr>
            <p:spPr>
              <a:xfrm>
                <a:off x="-898489" y="4080897"/>
                <a:ext cx="7929716" cy="603820"/>
              </a:xfrm>
              <a:prstGeom prst="rect">
                <a:avLst/>
              </a:prstGeom>
              <a:blipFill>
                <a:blip r:embed="rId4"/>
                <a:stretch>
                  <a:fillRect/>
                </a:stretch>
              </a:blipFill>
            </p:spPr>
            <p:txBody>
              <a:bodyPr/>
              <a:lstStyle/>
              <a:p>
                <a:r>
                  <a:rPr lang="en-US">
                    <a:noFill/>
                  </a:rPr>
                  <a:t> </a:t>
                </a:r>
              </a:p>
            </p:txBody>
          </p:sp>
        </mc:Fallback>
      </mc:AlternateContent>
      <p:pic>
        <p:nvPicPr>
          <p:cNvPr id="7" name="图片 6">
            <a:extLst>
              <a:ext uri="{FF2B5EF4-FFF2-40B4-BE49-F238E27FC236}">
                <a16:creationId xmlns:a16="http://schemas.microsoft.com/office/drawing/2014/main" id="{876E4653-9A63-1DED-4AFC-28F1B19845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4254" y="1500423"/>
            <a:ext cx="6509681" cy="4855927"/>
          </a:xfrm>
          <a:prstGeom prst="rect">
            <a:avLst/>
          </a:prstGeom>
        </p:spPr>
      </p:pic>
    </p:spTree>
    <p:extLst>
      <p:ext uri="{BB962C8B-B14F-4D97-AF65-F5344CB8AC3E}">
        <p14:creationId xmlns:p14="http://schemas.microsoft.com/office/powerpoint/2010/main" val="42024545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B419B-0F4D-04F5-42D4-4F580E81BCD1}"/>
            </a:ext>
          </a:extLst>
        </p:cNvPr>
        <p:cNvGrpSpPr/>
        <p:nvPr/>
      </p:nvGrpSpPr>
      <p:grpSpPr>
        <a:xfrm>
          <a:off x="0" y="0"/>
          <a:ext cx="0" cy="0"/>
          <a:chOff x="0" y="0"/>
          <a:chExt cx="0" cy="0"/>
        </a:xfrm>
      </p:grpSpPr>
      <p:sp>
        <p:nvSpPr>
          <p:cNvPr id="388098" name="Rectangle 2">
            <a:extLst>
              <a:ext uri="{FF2B5EF4-FFF2-40B4-BE49-F238E27FC236}">
                <a16:creationId xmlns:a16="http://schemas.microsoft.com/office/drawing/2014/main" id="{91C8A92E-E189-F43D-C015-2E88CEF66AFB}"/>
              </a:ext>
            </a:extLst>
          </p:cNvPr>
          <p:cNvSpPr>
            <a:spLocks noGrp="1" noChangeArrowheads="1"/>
          </p:cNvSpPr>
          <p:nvPr>
            <p:ph type="title"/>
          </p:nvPr>
        </p:nvSpPr>
        <p:spPr/>
        <p:txBody>
          <a:bodyPr>
            <a:normAutofit/>
          </a:bodyPr>
          <a:lstStyle/>
          <a:p>
            <a:r>
              <a:rPr lang="en" altLang="zh-CN" dirty="0"/>
              <a:t>Harris</a:t>
            </a:r>
            <a:r>
              <a:rPr lang="zh-CN" altLang="en-US" dirty="0"/>
              <a:t>角点检测算法</a:t>
            </a:r>
            <a:r>
              <a:rPr lang="en-US" altLang="zh-CN" dirty="0"/>
              <a:t>——</a:t>
            </a:r>
            <a:r>
              <a:rPr lang="zh-CN" altLang="en-US" dirty="0"/>
              <a:t>角点响应函数计算</a:t>
            </a:r>
          </a:p>
        </p:txBody>
      </p:sp>
      <p:sp>
        <p:nvSpPr>
          <p:cNvPr id="13" name="灯片编号占位符 12">
            <a:extLst>
              <a:ext uri="{FF2B5EF4-FFF2-40B4-BE49-F238E27FC236}">
                <a16:creationId xmlns:a16="http://schemas.microsoft.com/office/drawing/2014/main" id="{85E0489C-BBD6-2D8D-A71E-6C51E77D2163}"/>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905FA-BBCD-4FD4-802A-EBCB9D8662AD}" type="slidenum">
              <a:rPr kumimoji="0" lang="zh-CN" altLang="en-US" sz="1200" b="0" i="0" u="none" strike="noStrike" kern="1200" cap="none" spc="0" normalizeH="0" baseline="0" noProof="0" smtClean="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zh-CN" altLang="en-US" sz="1200" b="0" i="0" u="none" strike="noStrike" kern="1200" cap="none" spc="0" normalizeH="0" baseline="0" noProof="0" dirty="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0E9B510E-5708-C234-6F92-585AEE9834E4}"/>
                  </a:ext>
                </a:extLst>
              </p:cNvPr>
              <p:cNvSpPr txBox="1"/>
              <p:nvPr/>
            </p:nvSpPr>
            <p:spPr>
              <a:xfrm>
                <a:off x="829219" y="2388310"/>
                <a:ext cx="4474301" cy="461665"/>
              </a:xfrm>
              <a:prstGeom prst="rect">
                <a:avLst/>
              </a:prstGeom>
              <a:noFill/>
            </p:spPr>
            <p:txBody>
              <a:bodyPr wrap="square" rtlCol="0">
                <a:spAutoFit/>
              </a:bodyPr>
              <a:lstStyle/>
              <a:p>
                <a:pPr algn="ctr"/>
                <a:r>
                  <a:rPr lang="zh-CN" altLang="en-US" sz="2400" b="1" spc="300" dirty="0">
                    <a:solidFill>
                      <a:srgbClr val="004098"/>
                    </a:solidFill>
                    <a:latin typeface="微软雅黑" panose="020B0503020204020204" pitchFamily="34" charset="-122"/>
                    <a:ea typeface="微软雅黑" panose="020B0503020204020204" pitchFamily="34" charset="-122"/>
                  </a:rPr>
                  <a:t>定义角点响应函数</a:t>
                </a:r>
                <a14:m>
                  <m:oMath xmlns:m="http://schemas.openxmlformats.org/officeDocument/2006/math">
                    <m:r>
                      <a:rPr lang="zh-CN" altLang="en-US" sz="2400" b="1" i="1" spc="300" smtClean="0">
                        <a:solidFill>
                          <a:srgbClr val="004098"/>
                        </a:solidFill>
                        <a:latin typeface="Cambria Math" panose="02040503050406030204" pitchFamily="18" charset="0"/>
                        <a:ea typeface="微软雅黑" panose="020B0503020204020204" pitchFamily="34" charset="-122"/>
                      </a:rPr>
                      <m:t>𝜽</m:t>
                    </m:r>
                  </m:oMath>
                </a14:m>
                <a:endParaRPr lang="en-US" altLang="zh-CN" sz="2400" b="1" spc="300" dirty="0">
                  <a:solidFill>
                    <a:srgbClr val="004098"/>
                  </a:solidFill>
                  <a:latin typeface="微软雅黑" panose="020B0503020204020204" pitchFamily="34" charset="-122"/>
                  <a:ea typeface="微软雅黑" panose="020B0503020204020204" pitchFamily="34" charset="-122"/>
                </a:endParaRPr>
              </a:p>
            </p:txBody>
          </p:sp>
        </mc:Choice>
        <mc:Fallback xmlns="">
          <p:sp>
            <p:nvSpPr>
              <p:cNvPr id="2" name="TextBox 1">
                <a:extLst>
                  <a:ext uri="{FF2B5EF4-FFF2-40B4-BE49-F238E27FC236}">
                    <a16:creationId xmlns:a16="http://schemas.microsoft.com/office/drawing/2014/main" id="{0E9B510E-5708-C234-6F92-585AEE9834E4}"/>
                  </a:ext>
                </a:extLst>
              </p:cNvPr>
              <p:cNvSpPr txBox="1">
                <a:spLocks noRot="1" noChangeAspect="1" noMove="1" noResize="1" noEditPoints="1" noAdjustHandles="1" noChangeArrowheads="1" noChangeShapeType="1" noTextEdit="1"/>
              </p:cNvSpPr>
              <p:nvPr/>
            </p:nvSpPr>
            <p:spPr>
              <a:xfrm>
                <a:off x="829219" y="2388310"/>
                <a:ext cx="4474301" cy="461665"/>
              </a:xfrm>
              <a:prstGeom prst="rect">
                <a:avLst/>
              </a:prstGeom>
              <a:blipFill>
                <a:blip r:embed="rId5"/>
                <a:stretch>
                  <a:fillRect t="-10811" b="-2973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416E21D7-87D4-3C80-F7AC-01D81BDC0FF4}"/>
                  </a:ext>
                </a:extLst>
              </p:cNvPr>
              <p:cNvSpPr txBox="1"/>
              <p:nvPr/>
            </p:nvSpPr>
            <p:spPr>
              <a:xfrm>
                <a:off x="-898489" y="3234621"/>
                <a:ext cx="7929716"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ea typeface="Cambria Math" panose="02040503050406030204" pitchFamily="18" charset="0"/>
                        </a:rPr>
                        <m:t>𝜃</m:t>
                      </m:r>
                      <m:r>
                        <a:rPr lang="en-US" altLang="zh-CN" sz="2400" b="0" i="1" smtClean="0">
                          <a:latin typeface="Cambria Math" panose="02040503050406030204" pitchFamily="18" charset="0"/>
                          <a:ea typeface="Cambria Math" panose="02040503050406030204" pitchFamily="18" charset="0"/>
                        </a:rPr>
                        <m:t>=</m:t>
                      </m:r>
                      <m:r>
                        <a:rPr lang="zh-CN" altLang="en-US" sz="2400" b="0" i="1" smtClean="0">
                          <a:latin typeface="Cambria Math" panose="02040503050406030204" pitchFamily="18" charset="0"/>
                          <a:ea typeface="Cambria Math" panose="02040503050406030204" pitchFamily="18" charset="0"/>
                        </a:rPr>
                        <m:t> </m:t>
                      </m:r>
                      <m:sSub>
                        <m:sSubPr>
                          <m:ctrlPr>
                            <a:rPr lang="en-US" altLang="zh-CN" sz="2400" b="0" i="1" smtClean="0">
                              <a:latin typeface="Cambria Math" panose="02040503050406030204" pitchFamily="18" charset="0"/>
                              <a:ea typeface="Cambria Math" panose="02040503050406030204" pitchFamily="18" charset="0"/>
                            </a:rPr>
                          </m:ctrlPr>
                        </m:sSubPr>
                        <m:e>
                          <m:r>
                            <a:rPr lang="en-US" altLang="zh-CN" sz="2400" b="0" i="1" smtClean="0">
                              <a:latin typeface="Cambria Math" panose="02040503050406030204" pitchFamily="18" charset="0"/>
                              <a:ea typeface="Cambria Math" panose="02040503050406030204" pitchFamily="18" charset="0"/>
                            </a:rPr>
                            <m:t>𝜆</m:t>
                          </m:r>
                        </m:e>
                        <m:sub>
                          <m:r>
                            <a:rPr lang="en-US" altLang="zh-CN" sz="2400" b="0" i="1" smtClean="0">
                              <a:latin typeface="Cambria Math" panose="02040503050406030204" pitchFamily="18" charset="0"/>
                              <a:ea typeface="Cambria Math" panose="02040503050406030204" pitchFamily="18" charset="0"/>
                            </a:rPr>
                            <m:t>1</m:t>
                          </m:r>
                        </m:sub>
                      </m:sSub>
                      <m:sSub>
                        <m:sSubPr>
                          <m:ctrlPr>
                            <a:rPr lang="en-US" altLang="zh-CN" sz="2400" i="1">
                              <a:latin typeface="Cambria Math" panose="02040503050406030204" pitchFamily="18" charset="0"/>
                              <a:ea typeface="Cambria Math" panose="02040503050406030204" pitchFamily="18" charset="0"/>
                            </a:rPr>
                          </m:ctrlPr>
                        </m:sSubPr>
                        <m:e>
                          <m:r>
                            <a:rPr lang="en-US" altLang="zh-CN" sz="2400" i="1">
                              <a:latin typeface="Cambria Math" panose="02040503050406030204" pitchFamily="18" charset="0"/>
                              <a:ea typeface="Cambria Math" panose="02040503050406030204" pitchFamily="18" charset="0"/>
                            </a:rPr>
                            <m:t>𝜆</m:t>
                          </m:r>
                        </m:e>
                        <m:sub>
                          <m:r>
                            <a:rPr lang="en-US" altLang="zh-CN" sz="2400" b="0" i="1" smtClean="0">
                              <a:latin typeface="Cambria Math" panose="02040503050406030204" pitchFamily="18" charset="0"/>
                              <a:ea typeface="Cambria Math" panose="02040503050406030204" pitchFamily="18" charset="0"/>
                            </a:rPr>
                            <m:t>2</m:t>
                          </m:r>
                        </m:sub>
                      </m:sSub>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𝛼</m:t>
                      </m:r>
                      <m:sSup>
                        <m:sSupPr>
                          <m:ctrlPr>
                            <a:rPr lang="en-US" altLang="zh-CN" sz="2400" b="0" i="1" smtClean="0">
                              <a:latin typeface="Cambria Math" panose="02040503050406030204" pitchFamily="18" charset="0"/>
                              <a:ea typeface="Cambria Math" panose="02040503050406030204" pitchFamily="18" charset="0"/>
                            </a:rPr>
                          </m:ctrlPr>
                        </m:sSupPr>
                        <m:e>
                          <m:r>
                            <a:rPr lang="en-US" altLang="zh-CN" sz="2400" i="1">
                              <a:latin typeface="Cambria Math" panose="02040503050406030204" pitchFamily="18" charset="0"/>
                              <a:ea typeface="Cambria Math" panose="02040503050406030204" pitchFamily="18" charset="0"/>
                            </a:rPr>
                            <m:t>(</m:t>
                          </m:r>
                          <m:sSub>
                            <m:sSubPr>
                              <m:ctrlPr>
                                <a:rPr lang="en-US" altLang="zh-CN" sz="2400" i="1">
                                  <a:latin typeface="Cambria Math" panose="02040503050406030204" pitchFamily="18" charset="0"/>
                                  <a:ea typeface="Cambria Math" panose="02040503050406030204" pitchFamily="18" charset="0"/>
                                </a:rPr>
                              </m:ctrlPr>
                            </m:sSubPr>
                            <m:e>
                              <m:r>
                                <a:rPr lang="en-US" altLang="zh-CN" sz="2400" i="1">
                                  <a:latin typeface="Cambria Math" panose="02040503050406030204" pitchFamily="18" charset="0"/>
                                  <a:ea typeface="Cambria Math" panose="02040503050406030204" pitchFamily="18" charset="0"/>
                                </a:rPr>
                                <m:t>𝜆</m:t>
                              </m:r>
                            </m:e>
                            <m:sub>
                              <m:r>
                                <a:rPr lang="en-US" altLang="zh-CN" sz="2400" i="1">
                                  <a:latin typeface="Cambria Math" panose="02040503050406030204" pitchFamily="18" charset="0"/>
                                  <a:ea typeface="Cambria Math" panose="02040503050406030204" pitchFamily="18" charset="0"/>
                                </a:rPr>
                                <m:t>1</m:t>
                              </m:r>
                            </m:sub>
                          </m:sSub>
                          <m:r>
                            <a:rPr lang="en-US" altLang="zh-CN" sz="2400" i="1">
                              <a:latin typeface="Cambria Math" panose="02040503050406030204" pitchFamily="18" charset="0"/>
                              <a:ea typeface="Cambria Math" panose="02040503050406030204" pitchFamily="18" charset="0"/>
                            </a:rPr>
                            <m:t>+</m:t>
                          </m:r>
                          <m:sSub>
                            <m:sSubPr>
                              <m:ctrlPr>
                                <a:rPr lang="en-US" altLang="zh-CN" sz="2400" i="1">
                                  <a:latin typeface="Cambria Math" panose="02040503050406030204" pitchFamily="18" charset="0"/>
                                  <a:ea typeface="Cambria Math" panose="02040503050406030204" pitchFamily="18" charset="0"/>
                                </a:rPr>
                              </m:ctrlPr>
                            </m:sSubPr>
                            <m:e>
                              <m:r>
                                <a:rPr lang="en-US" altLang="zh-CN" sz="2400" i="1">
                                  <a:latin typeface="Cambria Math" panose="02040503050406030204" pitchFamily="18" charset="0"/>
                                  <a:ea typeface="Cambria Math" panose="02040503050406030204" pitchFamily="18" charset="0"/>
                                </a:rPr>
                                <m:t>𝜆</m:t>
                              </m:r>
                            </m:e>
                            <m:sub>
                              <m:r>
                                <a:rPr lang="en-US" altLang="zh-CN" sz="2400" i="1">
                                  <a:latin typeface="Cambria Math" panose="02040503050406030204" pitchFamily="18" charset="0"/>
                                  <a:ea typeface="Cambria Math" panose="02040503050406030204" pitchFamily="18" charset="0"/>
                                </a:rPr>
                                <m:t>2</m:t>
                              </m:r>
                            </m:sub>
                          </m:sSub>
                          <m:r>
                            <a:rPr lang="en-US" altLang="zh-CN" sz="2400" i="1">
                              <a:latin typeface="Cambria Math" panose="02040503050406030204" pitchFamily="18" charset="0"/>
                              <a:ea typeface="Cambria Math" panose="02040503050406030204" pitchFamily="18" charset="0"/>
                            </a:rPr>
                            <m:t>)</m:t>
                          </m:r>
                        </m:e>
                        <m:sup>
                          <m:r>
                            <a:rPr lang="en-US" altLang="zh-CN" sz="2400" b="0" i="1" smtClean="0">
                              <a:latin typeface="Cambria Math" panose="02040503050406030204" pitchFamily="18" charset="0"/>
                              <a:ea typeface="Cambria Math" panose="02040503050406030204" pitchFamily="18" charset="0"/>
                            </a:rPr>
                            <m:t>2</m:t>
                          </m:r>
                        </m:sup>
                      </m:sSup>
                    </m:oMath>
                  </m:oMathPara>
                </a14:m>
                <a:endParaRPr lang="zh-CN" altLang="en-US" sz="2400" dirty="0">
                  <a:latin typeface="Cambria Math" panose="02040503050406030204" pitchFamily="18" charset="0"/>
                </a:endParaRPr>
              </a:p>
            </p:txBody>
          </p:sp>
        </mc:Choice>
        <mc:Fallback xmlns="">
          <p:sp>
            <p:nvSpPr>
              <p:cNvPr id="5" name="文本框 4">
                <a:extLst>
                  <a:ext uri="{FF2B5EF4-FFF2-40B4-BE49-F238E27FC236}">
                    <a16:creationId xmlns:a16="http://schemas.microsoft.com/office/drawing/2014/main" id="{416E21D7-87D4-3C80-F7AC-01D81BDC0FF4}"/>
                  </a:ext>
                </a:extLst>
              </p:cNvPr>
              <p:cNvSpPr txBox="1">
                <a:spLocks noRot="1" noChangeAspect="1" noMove="1" noResize="1" noEditPoints="1" noAdjustHandles="1" noChangeArrowheads="1" noChangeShapeType="1" noTextEdit="1"/>
              </p:cNvSpPr>
              <p:nvPr/>
            </p:nvSpPr>
            <p:spPr>
              <a:xfrm>
                <a:off x="-898489" y="3234621"/>
                <a:ext cx="7929716" cy="461665"/>
              </a:xfrm>
              <a:prstGeom prst="rect">
                <a:avLst/>
              </a:prstGeom>
              <a:blipFill>
                <a:blip r:embed="rId6"/>
                <a:stretch>
                  <a:fillRect b="-24324"/>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id="{61CE5EFA-EE8B-939F-2EA4-1993212C02B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76999" y="1740486"/>
            <a:ext cx="4267200" cy="3911600"/>
          </a:xfrm>
          <a:prstGeom prst="rect">
            <a:avLst/>
          </a:prstGeom>
        </p:spPr>
      </p:pic>
      <mc:AlternateContent xmlns:mc="http://schemas.openxmlformats.org/markup-compatibility/2006" xmlns:a14="http://schemas.microsoft.com/office/drawing/2010/main">
        <mc:Choice Requires="a14">
          <p:sp>
            <p:nvSpPr>
              <p:cNvPr id="8" name="TextBox 5">
                <a:extLst>
                  <a:ext uri="{FF2B5EF4-FFF2-40B4-BE49-F238E27FC236}">
                    <a16:creationId xmlns:a16="http://schemas.microsoft.com/office/drawing/2014/main" id="{E78EA9C8-65F1-527B-430D-8E1E196E550A}"/>
                  </a:ext>
                </a:extLst>
              </p:cNvPr>
              <p:cNvSpPr txBox="1"/>
              <p:nvPr/>
            </p:nvSpPr>
            <p:spPr>
              <a:xfrm>
                <a:off x="745973" y="4006886"/>
                <a:ext cx="5350027" cy="667299"/>
              </a:xfrm>
              <a:prstGeom prst="rect">
                <a:avLst/>
              </a:prstGeom>
              <a:noFill/>
            </p:spPr>
            <p:txBody>
              <a:bodyPr wrap="square">
                <a:spAutoFit/>
              </a:bodyPr>
              <a:lstStyle/>
              <a:p>
                <a:pPr>
                  <a:lnSpc>
                    <a:spcPct val="200000"/>
                  </a:lnSpc>
                </a:pPr>
                <a14:m>
                  <m:oMath xmlns:m="http://schemas.openxmlformats.org/officeDocument/2006/math">
                    <m:r>
                      <a:rPr lang="en-US" altLang="zh-CN" sz="2200" b="0" i="1" smtClean="0">
                        <a:latin typeface="Cambria Math" panose="02040503050406030204" pitchFamily="18" charset="0"/>
                        <a:ea typeface="Cambria Math" panose="02040503050406030204" pitchFamily="18" charset="0"/>
                      </a:rPr>
                      <m:t>𝛼</m:t>
                    </m:r>
                  </m:oMath>
                </a14:m>
                <a:r>
                  <a:rPr lang="zh-CN" altLang="en-US" sz="2200" spc="300" dirty="0">
                    <a:latin typeface="Microsoft YaHei" panose="020B0503020204020204" pitchFamily="34" charset="-122"/>
                    <a:ea typeface="Microsoft YaHei" panose="020B0503020204020204" pitchFamily="34" charset="-122"/>
                  </a:rPr>
                  <a:t>是一个常数，通常取</a:t>
                </a:r>
                <a:r>
                  <a:rPr lang="en-US" altLang="zh-CN" sz="2200" spc="300" dirty="0">
                    <a:latin typeface="Microsoft YaHei" panose="020B0503020204020204" pitchFamily="34" charset="-122"/>
                    <a:ea typeface="Microsoft YaHei" panose="020B0503020204020204" pitchFamily="34" charset="-122"/>
                  </a:rPr>
                  <a:t>0.04~0.06</a:t>
                </a:r>
                <a:endParaRPr lang="zh-CN" altLang="en-US" sz="2200" spc="300" dirty="0">
                  <a:latin typeface="Microsoft YaHei" panose="020B0503020204020204" pitchFamily="34" charset="-122"/>
                  <a:ea typeface="Microsoft YaHei" panose="020B0503020204020204" pitchFamily="34" charset="-122"/>
                </a:endParaRPr>
              </a:p>
            </p:txBody>
          </p:sp>
        </mc:Choice>
        <mc:Fallback xmlns="">
          <p:sp>
            <p:nvSpPr>
              <p:cNvPr id="8" name="TextBox 5">
                <a:extLst>
                  <a:ext uri="{FF2B5EF4-FFF2-40B4-BE49-F238E27FC236}">
                    <a16:creationId xmlns:a16="http://schemas.microsoft.com/office/drawing/2014/main" id="{E78EA9C8-65F1-527B-430D-8E1E196E550A}"/>
                  </a:ext>
                </a:extLst>
              </p:cNvPr>
              <p:cNvSpPr txBox="1">
                <a:spLocks noRot="1" noChangeAspect="1" noMove="1" noResize="1" noEditPoints="1" noAdjustHandles="1" noChangeArrowheads="1" noChangeShapeType="1" noTextEdit="1"/>
              </p:cNvSpPr>
              <p:nvPr/>
            </p:nvSpPr>
            <p:spPr>
              <a:xfrm>
                <a:off x="745973" y="4006886"/>
                <a:ext cx="5350027" cy="667299"/>
              </a:xfrm>
              <a:prstGeom prst="rect">
                <a:avLst/>
              </a:prstGeom>
              <a:blipFill>
                <a:blip r:embed="rId8"/>
                <a:stretch>
                  <a:fillRect b="-1666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7436061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C41C8-B00A-100C-64F1-32A75290993F}"/>
            </a:ext>
          </a:extLst>
        </p:cNvPr>
        <p:cNvGrpSpPr/>
        <p:nvPr/>
      </p:nvGrpSpPr>
      <p:grpSpPr>
        <a:xfrm>
          <a:off x="0" y="0"/>
          <a:ext cx="0" cy="0"/>
          <a:chOff x="0" y="0"/>
          <a:chExt cx="0" cy="0"/>
        </a:xfrm>
      </p:grpSpPr>
      <p:sp>
        <p:nvSpPr>
          <p:cNvPr id="388098" name="Rectangle 2">
            <a:extLst>
              <a:ext uri="{FF2B5EF4-FFF2-40B4-BE49-F238E27FC236}">
                <a16:creationId xmlns:a16="http://schemas.microsoft.com/office/drawing/2014/main" id="{397BAA45-48EA-1B8D-7DCF-F4A4B0756C72}"/>
              </a:ext>
            </a:extLst>
          </p:cNvPr>
          <p:cNvSpPr>
            <a:spLocks noGrp="1" noChangeArrowheads="1"/>
          </p:cNvSpPr>
          <p:nvPr>
            <p:ph type="title"/>
          </p:nvPr>
        </p:nvSpPr>
        <p:spPr/>
        <p:txBody>
          <a:bodyPr>
            <a:normAutofit/>
          </a:bodyPr>
          <a:lstStyle/>
          <a:p>
            <a:r>
              <a:rPr lang="en" altLang="zh-CN" dirty="0"/>
              <a:t>Harris</a:t>
            </a:r>
            <a:r>
              <a:rPr lang="zh-CN" altLang="en-US" dirty="0"/>
              <a:t>角点检测算法</a:t>
            </a:r>
            <a:r>
              <a:rPr lang="en-US" altLang="zh-CN" dirty="0"/>
              <a:t>——</a:t>
            </a:r>
            <a:r>
              <a:rPr lang="zh-CN" altLang="en-US" dirty="0"/>
              <a:t>角点响应函数计算</a:t>
            </a:r>
          </a:p>
        </p:txBody>
      </p:sp>
      <p:sp>
        <p:nvSpPr>
          <p:cNvPr id="13" name="灯片编号占位符 12">
            <a:extLst>
              <a:ext uri="{FF2B5EF4-FFF2-40B4-BE49-F238E27FC236}">
                <a16:creationId xmlns:a16="http://schemas.microsoft.com/office/drawing/2014/main" id="{E517FE8C-80A1-6B84-CF15-276426A95555}"/>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905FA-BBCD-4FD4-802A-EBCB9D8662AD}" type="slidenum">
              <a:rPr kumimoji="0" lang="zh-CN" altLang="en-US" sz="1200" b="0" i="0" u="none" strike="noStrike" kern="1200" cap="none" spc="0" normalizeH="0" baseline="0" noProof="0" smtClean="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zh-CN" altLang="en-US" sz="1200" b="0" i="0" u="none" strike="noStrike" kern="1200" cap="none" spc="0" normalizeH="0" baseline="0" noProof="0" dirty="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462E6DD1-9E87-698F-243C-07F0A68CD2D1}"/>
                  </a:ext>
                </a:extLst>
              </p:cNvPr>
              <p:cNvSpPr txBox="1"/>
              <p:nvPr/>
            </p:nvSpPr>
            <p:spPr>
              <a:xfrm>
                <a:off x="843287" y="1740486"/>
                <a:ext cx="4474301" cy="461665"/>
              </a:xfrm>
              <a:prstGeom prst="rect">
                <a:avLst/>
              </a:prstGeom>
              <a:noFill/>
            </p:spPr>
            <p:txBody>
              <a:bodyPr wrap="square" rtlCol="0">
                <a:spAutoFit/>
              </a:bodyPr>
              <a:lstStyle/>
              <a:p>
                <a:pPr algn="ctr"/>
                <a:r>
                  <a:rPr lang="zh-CN" altLang="en-US" sz="2400" b="1" spc="300" dirty="0">
                    <a:solidFill>
                      <a:srgbClr val="004098"/>
                    </a:solidFill>
                    <a:latin typeface="微软雅黑" panose="020B0503020204020204" pitchFamily="34" charset="-122"/>
                    <a:ea typeface="微软雅黑" panose="020B0503020204020204" pitchFamily="34" charset="-122"/>
                  </a:rPr>
                  <a:t>定义角点响应函数</a:t>
                </a:r>
                <a14:m>
                  <m:oMath xmlns:m="http://schemas.openxmlformats.org/officeDocument/2006/math">
                    <m:r>
                      <a:rPr lang="zh-CN" altLang="en-US" sz="2400" b="1" i="1" spc="300" smtClean="0">
                        <a:solidFill>
                          <a:srgbClr val="004098"/>
                        </a:solidFill>
                        <a:latin typeface="Cambria Math" panose="02040503050406030204" pitchFamily="18" charset="0"/>
                        <a:ea typeface="微软雅黑" panose="020B0503020204020204" pitchFamily="34" charset="-122"/>
                      </a:rPr>
                      <m:t>𝜽</m:t>
                    </m:r>
                  </m:oMath>
                </a14:m>
                <a:endParaRPr lang="en-US" altLang="zh-CN" sz="2400" b="1" spc="300" dirty="0">
                  <a:solidFill>
                    <a:srgbClr val="004098"/>
                  </a:solidFill>
                  <a:latin typeface="微软雅黑" panose="020B0503020204020204" pitchFamily="34" charset="-122"/>
                  <a:ea typeface="微软雅黑" panose="020B0503020204020204" pitchFamily="34" charset="-122"/>
                </a:endParaRPr>
              </a:p>
            </p:txBody>
          </p:sp>
        </mc:Choice>
        <mc:Fallback xmlns="">
          <p:sp>
            <p:nvSpPr>
              <p:cNvPr id="2" name="TextBox 1">
                <a:extLst>
                  <a:ext uri="{FF2B5EF4-FFF2-40B4-BE49-F238E27FC236}">
                    <a16:creationId xmlns:a16="http://schemas.microsoft.com/office/drawing/2014/main" id="{462E6DD1-9E87-698F-243C-07F0A68CD2D1}"/>
                  </a:ext>
                </a:extLst>
              </p:cNvPr>
              <p:cNvSpPr txBox="1">
                <a:spLocks noRot="1" noChangeAspect="1" noMove="1" noResize="1" noEditPoints="1" noAdjustHandles="1" noChangeArrowheads="1" noChangeShapeType="1" noTextEdit="1"/>
              </p:cNvSpPr>
              <p:nvPr/>
            </p:nvSpPr>
            <p:spPr>
              <a:xfrm>
                <a:off x="843287" y="1740486"/>
                <a:ext cx="4474301" cy="461665"/>
              </a:xfrm>
              <a:prstGeom prst="rect">
                <a:avLst/>
              </a:prstGeom>
              <a:blipFill>
                <a:blip r:embed="rId5"/>
                <a:stretch>
                  <a:fillRect t="-13514" b="-2973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ED403E93-238E-A815-B263-D8C170C59DEE}"/>
                  </a:ext>
                </a:extLst>
              </p:cNvPr>
              <p:cNvSpPr txBox="1"/>
              <p:nvPr/>
            </p:nvSpPr>
            <p:spPr>
              <a:xfrm>
                <a:off x="1217389" y="2586797"/>
                <a:ext cx="3726095"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ea typeface="Cambria Math" panose="02040503050406030204" pitchFamily="18" charset="0"/>
                        </a:rPr>
                        <m:t>𝜃</m:t>
                      </m:r>
                      <m:r>
                        <a:rPr lang="en-US" altLang="zh-CN" sz="2400" b="0" i="1" smtClean="0">
                          <a:latin typeface="Cambria Math" panose="02040503050406030204" pitchFamily="18" charset="0"/>
                          <a:ea typeface="Cambria Math" panose="02040503050406030204" pitchFamily="18" charset="0"/>
                        </a:rPr>
                        <m:t>=</m:t>
                      </m:r>
                      <m:r>
                        <a:rPr lang="zh-CN" altLang="en-US" sz="2400" b="0" i="1" smtClean="0">
                          <a:latin typeface="Cambria Math" panose="02040503050406030204" pitchFamily="18" charset="0"/>
                          <a:ea typeface="Cambria Math" panose="02040503050406030204" pitchFamily="18" charset="0"/>
                        </a:rPr>
                        <m:t> </m:t>
                      </m:r>
                      <m:sSub>
                        <m:sSubPr>
                          <m:ctrlPr>
                            <a:rPr lang="en-US" altLang="zh-CN" sz="2400" b="0" i="1" smtClean="0">
                              <a:latin typeface="Cambria Math" panose="02040503050406030204" pitchFamily="18" charset="0"/>
                              <a:ea typeface="Cambria Math" panose="02040503050406030204" pitchFamily="18" charset="0"/>
                            </a:rPr>
                          </m:ctrlPr>
                        </m:sSubPr>
                        <m:e>
                          <m:r>
                            <a:rPr lang="en-US" altLang="zh-CN" sz="2400" b="0" i="1" smtClean="0">
                              <a:latin typeface="Cambria Math" panose="02040503050406030204" pitchFamily="18" charset="0"/>
                              <a:ea typeface="Cambria Math" panose="02040503050406030204" pitchFamily="18" charset="0"/>
                            </a:rPr>
                            <m:t>𝜆</m:t>
                          </m:r>
                        </m:e>
                        <m:sub>
                          <m:r>
                            <a:rPr lang="en-US" altLang="zh-CN" sz="2400" b="0" i="1" smtClean="0">
                              <a:latin typeface="Cambria Math" panose="02040503050406030204" pitchFamily="18" charset="0"/>
                              <a:ea typeface="Cambria Math" panose="02040503050406030204" pitchFamily="18" charset="0"/>
                            </a:rPr>
                            <m:t>1</m:t>
                          </m:r>
                        </m:sub>
                      </m:sSub>
                      <m:sSub>
                        <m:sSubPr>
                          <m:ctrlPr>
                            <a:rPr lang="en-US" altLang="zh-CN" sz="2400" i="1">
                              <a:latin typeface="Cambria Math" panose="02040503050406030204" pitchFamily="18" charset="0"/>
                              <a:ea typeface="Cambria Math" panose="02040503050406030204" pitchFamily="18" charset="0"/>
                            </a:rPr>
                          </m:ctrlPr>
                        </m:sSubPr>
                        <m:e>
                          <m:r>
                            <a:rPr lang="en-US" altLang="zh-CN" sz="2400" i="1">
                              <a:latin typeface="Cambria Math" panose="02040503050406030204" pitchFamily="18" charset="0"/>
                              <a:ea typeface="Cambria Math" panose="02040503050406030204" pitchFamily="18" charset="0"/>
                            </a:rPr>
                            <m:t>𝜆</m:t>
                          </m:r>
                        </m:e>
                        <m:sub>
                          <m:r>
                            <a:rPr lang="en-US" altLang="zh-CN" sz="2400" b="0" i="1" smtClean="0">
                              <a:latin typeface="Cambria Math" panose="02040503050406030204" pitchFamily="18" charset="0"/>
                              <a:ea typeface="Cambria Math" panose="02040503050406030204" pitchFamily="18" charset="0"/>
                            </a:rPr>
                            <m:t>2</m:t>
                          </m:r>
                        </m:sub>
                      </m:sSub>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𝛼</m:t>
                      </m:r>
                      <m:sSup>
                        <m:sSupPr>
                          <m:ctrlPr>
                            <a:rPr lang="en-US" altLang="zh-CN" sz="2400" b="0" i="1" smtClean="0">
                              <a:latin typeface="Cambria Math" panose="02040503050406030204" pitchFamily="18" charset="0"/>
                              <a:ea typeface="Cambria Math" panose="02040503050406030204" pitchFamily="18" charset="0"/>
                            </a:rPr>
                          </m:ctrlPr>
                        </m:sSupPr>
                        <m:e>
                          <m:r>
                            <a:rPr lang="en-US" altLang="zh-CN" sz="2400" i="1">
                              <a:latin typeface="Cambria Math" panose="02040503050406030204" pitchFamily="18" charset="0"/>
                              <a:ea typeface="Cambria Math" panose="02040503050406030204" pitchFamily="18" charset="0"/>
                            </a:rPr>
                            <m:t>(</m:t>
                          </m:r>
                          <m:sSub>
                            <m:sSubPr>
                              <m:ctrlPr>
                                <a:rPr lang="en-US" altLang="zh-CN" sz="2400" i="1">
                                  <a:latin typeface="Cambria Math" panose="02040503050406030204" pitchFamily="18" charset="0"/>
                                  <a:ea typeface="Cambria Math" panose="02040503050406030204" pitchFamily="18" charset="0"/>
                                </a:rPr>
                              </m:ctrlPr>
                            </m:sSubPr>
                            <m:e>
                              <m:r>
                                <a:rPr lang="en-US" altLang="zh-CN" sz="2400" i="1">
                                  <a:latin typeface="Cambria Math" panose="02040503050406030204" pitchFamily="18" charset="0"/>
                                  <a:ea typeface="Cambria Math" panose="02040503050406030204" pitchFamily="18" charset="0"/>
                                </a:rPr>
                                <m:t>𝜆</m:t>
                              </m:r>
                            </m:e>
                            <m:sub>
                              <m:r>
                                <a:rPr lang="en-US" altLang="zh-CN" sz="2400" i="1">
                                  <a:latin typeface="Cambria Math" panose="02040503050406030204" pitchFamily="18" charset="0"/>
                                  <a:ea typeface="Cambria Math" panose="02040503050406030204" pitchFamily="18" charset="0"/>
                                </a:rPr>
                                <m:t>1</m:t>
                              </m:r>
                            </m:sub>
                          </m:sSub>
                          <m:r>
                            <a:rPr lang="en-US" altLang="zh-CN" sz="2400" i="1">
                              <a:latin typeface="Cambria Math" panose="02040503050406030204" pitchFamily="18" charset="0"/>
                              <a:ea typeface="Cambria Math" panose="02040503050406030204" pitchFamily="18" charset="0"/>
                            </a:rPr>
                            <m:t>+</m:t>
                          </m:r>
                          <m:sSub>
                            <m:sSubPr>
                              <m:ctrlPr>
                                <a:rPr lang="en-US" altLang="zh-CN" sz="2400" i="1">
                                  <a:latin typeface="Cambria Math" panose="02040503050406030204" pitchFamily="18" charset="0"/>
                                  <a:ea typeface="Cambria Math" panose="02040503050406030204" pitchFamily="18" charset="0"/>
                                </a:rPr>
                              </m:ctrlPr>
                            </m:sSubPr>
                            <m:e>
                              <m:r>
                                <a:rPr lang="en-US" altLang="zh-CN" sz="2400" i="1">
                                  <a:latin typeface="Cambria Math" panose="02040503050406030204" pitchFamily="18" charset="0"/>
                                  <a:ea typeface="Cambria Math" panose="02040503050406030204" pitchFamily="18" charset="0"/>
                                </a:rPr>
                                <m:t>𝜆</m:t>
                              </m:r>
                            </m:e>
                            <m:sub>
                              <m:r>
                                <a:rPr lang="en-US" altLang="zh-CN" sz="2400" i="1">
                                  <a:latin typeface="Cambria Math" panose="02040503050406030204" pitchFamily="18" charset="0"/>
                                  <a:ea typeface="Cambria Math" panose="02040503050406030204" pitchFamily="18" charset="0"/>
                                </a:rPr>
                                <m:t>2</m:t>
                              </m:r>
                            </m:sub>
                          </m:sSub>
                          <m:r>
                            <a:rPr lang="en-US" altLang="zh-CN" sz="2400" i="1">
                              <a:latin typeface="Cambria Math" panose="02040503050406030204" pitchFamily="18" charset="0"/>
                              <a:ea typeface="Cambria Math" panose="02040503050406030204" pitchFamily="18" charset="0"/>
                            </a:rPr>
                            <m:t>)</m:t>
                          </m:r>
                        </m:e>
                        <m:sup>
                          <m:r>
                            <a:rPr lang="en-US" altLang="zh-CN" sz="2400" b="0" i="1" smtClean="0">
                              <a:latin typeface="Cambria Math" panose="02040503050406030204" pitchFamily="18" charset="0"/>
                              <a:ea typeface="Cambria Math" panose="02040503050406030204" pitchFamily="18" charset="0"/>
                            </a:rPr>
                            <m:t>2</m:t>
                          </m:r>
                        </m:sup>
                      </m:sSup>
                    </m:oMath>
                  </m:oMathPara>
                </a14:m>
                <a:endParaRPr lang="zh-CN" altLang="en-US" sz="2400" dirty="0">
                  <a:latin typeface="Cambria Math" panose="02040503050406030204" pitchFamily="18" charset="0"/>
                </a:endParaRPr>
              </a:p>
            </p:txBody>
          </p:sp>
        </mc:Choice>
        <mc:Fallback xmlns="">
          <p:sp>
            <p:nvSpPr>
              <p:cNvPr id="5" name="文本框 4">
                <a:extLst>
                  <a:ext uri="{FF2B5EF4-FFF2-40B4-BE49-F238E27FC236}">
                    <a16:creationId xmlns:a16="http://schemas.microsoft.com/office/drawing/2014/main" id="{ED403E93-238E-A815-B263-D8C170C59DEE}"/>
                  </a:ext>
                </a:extLst>
              </p:cNvPr>
              <p:cNvSpPr txBox="1">
                <a:spLocks noRot="1" noChangeAspect="1" noMove="1" noResize="1" noEditPoints="1" noAdjustHandles="1" noChangeArrowheads="1" noChangeShapeType="1" noTextEdit="1"/>
              </p:cNvSpPr>
              <p:nvPr/>
            </p:nvSpPr>
            <p:spPr>
              <a:xfrm>
                <a:off x="1217389" y="2586797"/>
                <a:ext cx="3726095" cy="461665"/>
              </a:xfrm>
              <a:prstGeom prst="rect">
                <a:avLst/>
              </a:prstGeom>
              <a:blipFill>
                <a:blip r:embed="rId6"/>
                <a:stretch>
                  <a:fillRect b="-18421"/>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id="{78C3FC99-B560-5F9F-F8CE-16F2E8AB100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76999" y="1740486"/>
            <a:ext cx="4267200" cy="3911600"/>
          </a:xfrm>
          <a:prstGeom prst="rect">
            <a:avLst/>
          </a:prstGeom>
        </p:spPr>
      </p:pic>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DA42EAB1-BEF8-E3AB-087D-26B63665D570}"/>
                  </a:ext>
                </a:extLst>
              </p:cNvPr>
              <p:cNvSpPr txBox="1"/>
              <p:nvPr/>
            </p:nvSpPr>
            <p:spPr>
              <a:xfrm>
                <a:off x="1217389" y="3234621"/>
                <a:ext cx="3726095"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US" altLang="zh-CN" sz="2400" b="0" i="1" smtClean="0">
                              <a:latin typeface="Cambria Math" panose="02040503050406030204" pitchFamily="18" charset="0"/>
                              <a:ea typeface="Cambria Math" panose="02040503050406030204" pitchFamily="18" charset="0"/>
                            </a:rPr>
                          </m:ctrlPr>
                        </m:funcPr>
                        <m:fName>
                          <m:r>
                            <m:rPr>
                              <m:sty m:val="p"/>
                            </m:rPr>
                            <a:rPr lang="en-US" altLang="zh-CN" sz="2400" i="0" smtClean="0">
                              <a:latin typeface="Cambria Math" panose="02040503050406030204" pitchFamily="18" charset="0"/>
                              <a:ea typeface="Cambria Math" panose="02040503050406030204" pitchFamily="18" charset="0"/>
                            </a:rPr>
                            <m:t>det</m:t>
                          </m:r>
                        </m:fName>
                        <m:e>
                          <m:d>
                            <m:dPr>
                              <m:ctrlPr>
                                <a:rPr lang="en-US" altLang="zh-CN" sz="2400" b="1" i="1" smtClean="0">
                                  <a:latin typeface="Cambria Math" panose="02040503050406030204" pitchFamily="18" charset="0"/>
                                  <a:ea typeface="Cambria Math" panose="02040503050406030204" pitchFamily="18" charset="0"/>
                                </a:rPr>
                              </m:ctrlPr>
                            </m:dPr>
                            <m:e>
                              <m:r>
                                <a:rPr lang="en-US" altLang="zh-CN" sz="2400" b="1" i="1" smtClean="0">
                                  <a:latin typeface="Cambria Math" panose="02040503050406030204" pitchFamily="18" charset="0"/>
                                  <a:ea typeface="Cambria Math" panose="02040503050406030204" pitchFamily="18" charset="0"/>
                                </a:rPr>
                                <m:t>𝑴</m:t>
                              </m:r>
                            </m:e>
                          </m:d>
                        </m:e>
                      </m:func>
                      <m:r>
                        <a:rPr lang="en-US" altLang="zh-CN" sz="2400" b="0" i="1" smtClean="0">
                          <a:latin typeface="Cambria Math" panose="02040503050406030204" pitchFamily="18" charset="0"/>
                          <a:ea typeface="Cambria Math" panose="02040503050406030204" pitchFamily="18" charset="0"/>
                        </a:rPr>
                        <m:t>=</m:t>
                      </m:r>
                      <m:sSub>
                        <m:sSubPr>
                          <m:ctrlPr>
                            <a:rPr lang="en-US" altLang="zh-CN" sz="2400" b="0" i="1" smtClean="0">
                              <a:latin typeface="Cambria Math" panose="02040503050406030204" pitchFamily="18" charset="0"/>
                              <a:ea typeface="Cambria Math" panose="02040503050406030204" pitchFamily="18" charset="0"/>
                            </a:rPr>
                          </m:ctrlPr>
                        </m:sSubPr>
                        <m:e>
                          <m:r>
                            <a:rPr lang="en-US" altLang="zh-CN" sz="2400" b="0" i="1" smtClean="0">
                              <a:latin typeface="Cambria Math" panose="02040503050406030204" pitchFamily="18" charset="0"/>
                              <a:ea typeface="Cambria Math" panose="02040503050406030204" pitchFamily="18" charset="0"/>
                            </a:rPr>
                            <m:t>𝜆</m:t>
                          </m:r>
                        </m:e>
                        <m:sub>
                          <m:r>
                            <a:rPr lang="en-US" altLang="zh-CN" sz="2400" b="0" i="1" smtClean="0">
                              <a:latin typeface="Cambria Math" panose="02040503050406030204" pitchFamily="18" charset="0"/>
                              <a:ea typeface="Cambria Math" panose="02040503050406030204" pitchFamily="18" charset="0"/>
                            </a:rPr>
                            <m:t>1</m:t>
                          </m:r>
                        </m:sub>
                      </m:sSub>
                      <m:sSub>
                        <m:sSubPr>
                          <m:ctrlPr>
                            <a:rPr lang="en-US" altLang="zh-CN" sz="2400" i="1">
                              <a:latin typeface="Cambria Math" panose="02040503050406030204" pitchFamily="18" charset="0"/>
                              <a:ea typeface="Cambria Math" panose="02040503050406030204" pitchFamily="18" charset="0"/>
                            </a:rPr>
                          </m:ctrlPr>
                        </m:sSubPr>
                        <m:e>
                          <m:r>
                            <a:rPr lang="en-US" altLang="zh-CN" sz="2400" i="1">
                              <a:latin typeface="Cambria Math" panose="02040503050406030204" pitchFamily="18" charset="0"/>
                              <a:ea typeface="Cambria Math" panose="02040503050406030204" pitchFamily="18" charset="0"/>
                            </a:rPr>
                            <m:t>𝜆</m:t>
                          </m:r>
                        </m:e>
                        <m:sub>
                          <m:r>
                            <a:rPr lang="en-US" altLang="zh-CN" sz="2400" b="0" i="1" smtClean="0">
                              <a:latin typeface="Cambria Math" panose="02040503050406030204" pitchFamily="18" charset="0"/>
                              <a:ea typeface="Cambria Math" panose="02040503050406030204" pitchFamily="18" charset="0"/>
                            </a:rPr>
                            <m:t>2</m:t>
                          </m:r>
                        </m:sub>
                      </m:sSub>
                    </m:oMath>
                  </m:oMathPara>
                </a14:m>
                <a:endParaRPr lang="zh-CN" altLang="en-US" sz="2400" dirty="0">
                  <a:latin typeface="Cambria Math" panose="02040503050406030204" pitchFamily="18" charset="0"/>
                </a:endParaRPr>
              </a:p>
            </p:txBody>
          </p:sp>
        </mc:Choice>
        <mc:Fallback xmlns="">
          <p:sp>
            <p:nvSpPr>
              <p:cNvPr id="3" name="文本框 2">
                <a:extLst>
                  <a:ext uri="{FF2B5EF4-FFF2-40B4-BE49-F238E27FC236}">
                    <a16:creationId xmlns:a16="http://schemas.microsoft.com/office/drawing/2014/main" id="{DA42EAB1-BEF8-E3AB-087D-26B63665D570}"/>
                  </a:ext>
                </a:extLst>
              </p:cNvPr>
              <p:cNvSpPr txBox="1">
                <a:spLocks noRot="1" noChangeAspect="1" noMove="1" noResize="1" noEditPoints="1" noAdjustHandles="1" noChangeArrowheads="1" noChangeShapeType="1" noTextEdit="1"/>
              </p:cNvSpPr>
              <p:nvPr/>
            </p:nvSpPr>
            <p:spPr>
              <a:xfrm>
                <a:off x="1217389" y="3234621"/>
                <a:ext cx="3726095" cy="461665"/>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3C887213-BBDD-6B8E-D84A-FFBE074AA9DF}"/>
                  </a:ext>
                </a:extLst>
              </p:cNvPr>
              <p:cNvSpPr txBox="1"/>
              <p:nvPr/>
            </p:nvSpPr>
            <p:spPr>
              <a:xfrm>
                <a:off x="1217389" y="3809539"/>
                <a:ext cx="3726095"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US" altLang="zh-CN" sz="2400" b="0" i="1" smtClean="0">
                              <a:latin typeface="Cambria Math" panose="02040503050406030204" pitchFamily="18" charset="0"/>
                              <a:ea typeface="Cambria Math" panose="02040503050406030204" pitchFamily="18" charset="0"/>
                            </a:rPr>
                          </m:ctrlPr>
                        </m:funcPr>
                        <m:fName>
                          <m:r>
                            <m:rPr>
                              <m:sty m:val="p"/>
                            </m:rPr>
                            <a:rPr lang="en-US" altLang="zh-CN" sz="2400" b="0" i="0" smtClean="0">
                              <a:latin typeface="Cambria Math" panose="02040503050406030204" pitchFamily="18" charset="0"/>
                              <a:ea typeface="Cambria Math" panose="02040503050406030204" pitchFamily="18" charset="0"/>
                            </a:rPr>
                            <m:t>trace</m:t>
                          </m:r>
                        </m:fName>
                        <m:e>
                          <m:d>
                            <m:dPr>
                              <m:ctrlPr>
                                <a:rPr lang="en-US" altLang="zh-CN" sz="2400" b="1" i="1" smtClean="0">
                                  <a:latin typeface="Cambria Math" panose="02040503050406030204" pitchFamily="18" charset="0"/>
                                  <a:ea typeface="Cambria Math" panose="02040503050406030204" pitchFamily="18" charset="0"/>
                                </a:rPr>
                              </m:ctrlPr>
                            </m:dPr>
                            <m:e>
                              <m:r>
                                <a:rPr lang="en-US" altLang="zh-CN" sz="2400" b="1" i="1" smtClean="0">
                                  <a:latin typeface="Cambria Math" panose="02040503050406030204" pitchFamily="18" charset="0"/>
                                  <a:ea typeface="Cambria Math" panose="02040503050406030204" pitchFamily="18" charset="0"/>
                                </a:rPr>
                                <m:t>𝑴</m:t>
                              </m:r>
                            </m:e>
                          </m:d>
                        </m:e>
                      </m:func>
                      <m:r>
                        <a:rPr lang="en-US" altLang="zh-CN" sz="2400" b="0" i="1" smtClean="0">
                          <a:latin typeface="Cambria Math" panose="02040503050406030204" pitchFamily="18" charset="0"/>
                          <a:ea typeface="Cambria Math" panose="02040503050406030204" pitchFamily="18" charset="0"/>
                        </a:rPr>
                        <m:t>=</m:t>
                      </m:r>
                      <m:sSub>
                        <m:sSubPr>
                          <m:ctrlPr>
                            <a:rPr lang="en-US" altLang="zh-CN" sz="2400" b="0" i="1" smtClean="0">
                              <a:latin typeface="Cambria Math" panose="02040503050406030204" pitchFamily="18" charset="0"/>
                              <a:ea typeface="Cambria Math" panose="02040503050406030204" pitchFamily="18" charset="0"/>
                            </a:rPr>
                          </m:ctrlPr>
                        </m:sSubPr>
                        <m:e>
                          <m:r>
                            <a:rPr lang="en-US" altLang="zh-CN" sz="2400" b="0" i="1" smtClean="0">
                              <a:latin typeface="Cambria Math" panose="02040503050406030204" pitchFamily="18" charset="0"/>
                              <a:ea typeface="Cambria Math" panose="02040503050406030204" pitchFamily="18" charset="0"/>
                            </a:rPr>
                            <m:t>𝜆</m:t>
                          </m:r>
                        </m:e>
                        <m:sub>
                          <m:r>
                            <a:rPr lang="en-US" altLang="zh-CN" sz="2400" b="0" i="1" smtClean="0">
                              <a:latin typeface="Cambria Math" panose="02040503050406030204" pitchFamily="18" charset="0"/>
                              <a:ea typeface="Cambria Math" panose="02040503050406030204" pitchFamily="18" charset="0"/>
                            </a:rPr>
                            <m:t>1</m:t>
                          </m:r>
                        </m:sub>
                      </m:sSub>
                      <m:r>
                        <a:rPr lang="en-US" altLang="zh-CN" sz="2400" b="0" i="1" smtClean="0">
                          <a:latin typeface="Cambria Math" panose="02040503050406030204" pitchFamily="18" charset="0"/>
                          <a:ea typeface="Cambria Math" panose="02040503050406030204" pitchFamily="18" charset="0"/>
                        </a:rPr>
                        <m:t>+</m:t>
                      </m:r>
                      <m:sSub>
                        <m:sSubPr>
                          <m:ctrlPr>
                            <a:rPr lang="en-US" altLang="zh-CN" sz="2400" i="1">
                              <a:latin typeface="Cambria Math" panose="02040503050406030204" pitchFamily="18" charset="0"/>
                              <a:ea typeface="Cambria Math" panose="02040503050406030204" pitchFamily="18" charset="0"/>
                            </a:rPr>
                          </m:ctrlPr>
                        </m:sSubPr>
                        <m:e>
                          <m:r>
                            <a:rPr lang="en-US" altLang="zh-CN" sz="2400" i="1">
                              <a:latin typeface="Cambria Math" panose="02040503050406030204" pitchFamily="18" charset="0"/>
                              <a:ea typeface="Cambria Math" panose="02040503050406030204" pitchFamily="18" charset="0"/>
                            </a:rPr>
                            <m:t>𝜆</m:t>
                          </m:r>
                        </m:e>
                        <m:sub>
                          <m:r>
                            <a:rPr lang="en-US" altLang="zh-CN" sz="2400" b="0" i="1" smtClean="0">
                              <a:latin typeface="Cambria Math" panose="02040503050406030204" pitchFamily="18" charset="0"/>
                              <a:ea typeface="Cambria Math" panose="02040503050406030204" pitchFamily="18" charset="0"/>
                            </a:rPr>
                            <m:t>2</m:t>
                          </m:r>
                        </m:sub>
                      </m:sSub>
                    </m:oMath>
                  </m:oMathPara>
                </a14:m>
                <a:endParaRPr lang="zh-CN" altLang="en-US" sz="2400" dirty="0">
                  <a:latin typeface="Cambria Math" panose="02040503050406030204" pitchFamily="18" charset="0"/>
                </a:endParaRPr>
              </a:p>
            </p:txBody>
          </p:sp>
        </mc:Choice>
        <mc:Fallback xmlns="">
          <p:sp>
            <p:nvSpPr>
              <p:cNvPr id="4" name="文本框 3">
                <a:extLst>
                  <a:ext uri="{FF2B5EF4-FFF2-40B4-BE49-F238E27FC236}">
                    <a16:creationId xmlns:a16="http://schemas.microsoft.com/office/drawing/2014/main" id="{3C887213-BBDD-6B8E-D84A-FFBE074AA9DF}"/>
                  </a:ext>
                </a:extLst>
              </p:cNvPr>
              <p:cNvSpPr txBox="1">
                <a:spLocks noRot="1" noChangeAspect="1" noMove="1" noResize="1" noEditPoints="1" noAdjustHandles="1" noChangeArrowheads="1" noChangeShapeType="1" noTextEdit="1"/>
              </p:cNvSpPr>
              <p:nvPr/>
            </p:nvSpPr>
            <p:spPr>
              <a:xfrm>
                <a:off x="1217389" y="3809539"/>
                <a:ext cx="3726095" cy="461665"/>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D7A90A2D-252F-242E-CBEE-99D9C2BF6751}"/>
                  </a:ext>
                </a:extLst>
              </p:cNvPr>
              <p:cNvSpPr txBox="1"/>
              <p:nvPr/>
            </p:nvSpPr>
            <p:spPr>
              <a:xfrm>
                <a:off x="1217388" y="4579761"/>
                <a:ext cx="3726095"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ea typeface="Cambria Math" panose="02040503050406030204" pitchFamily="18" charset="0"/>
                        </a:rPr>
                        <m:t>𝜃</m:t>
                      </m:r>
                      <m:r>
                        <a:rPr lang="en-US" altLang="zh-CN" sz="2400" b="0" i="1" smtClean="0">
                          <a:latin typeface="Cambria Math" panose="02040503050406030204" pitchFamily="18" charset="0"/>
                          <a:ea typeface="Cambria Math" panose="02040503050406030204" pitchFamily="18" charset="0"/>
                        </a:rPr>
                        <m:t>=</m:t>
                      </m:r>
                      <m:func>
                        <m:funcPr>
                          <m:ctrlPr>
                            <a:rPr lang="en-US" altLang="zh-CN" sz="2400" i="1">
                              <a:latin typeface="Cambria Math" panose="02040503050406030204" pitchFamily="18" charset="0"/>
                              <a:ea typeface="Cambria Math" panose="02040503050406030204" pitchFamily="18" charset="0"/>
                            </a:rPr>
                          </m:ctrlPr>
                        </m:funcPr>
                        <m:fName>
                          <m:r>
                            <m:rPr>
                              <m:sty m:val="p"/>
                            </m:rPr>
                            <a:rPr lang="en-US" altLang="zh-CN" sz="2400">
                              <a:latin typeface="Cambria Math" panose="02040503050406030204" pitchFamily="18" charset="0"/>
                              <a:ea typeface="Cambria Math" panose="02040503050406030204" pitchFamily="18" charset="0"/>
                            </a:rPr>
                            <m:t>det</m:t>
                          </m:r>
                        </m:fName>
                        <m:e>
                          <m:d>
                            <m:dPr>
                              <m:ctrlPr>
                                <a:rPr lang="en-US" altLang="zh-CN" sz="2400" b="1" i="1">
                                  <a:latin typeface="Cambria Math" panose="02040503050406030204" pitchFamily="18" charset="0"/>
                                  <a:ea typeface="Cambria Math" panose="02040503050406030204" pitchFamily="18" charset="0"/>
                                </a:rPr>
                              </m:ctrlPr>
                            </m:dPr>
                            <m:e>
                              <m:r>
                                <a:rPr lang="en-US" altLang="zh-CN" sz="2400" b="1" i="1">
                                  <a:latin typeface="Cambria Math" panose="02040503050406030204" pitchFamily="18" charset="0"/>
                                  <a:ea typeface="Cambria Math" panose="02040503050406030204" pitchFamily="18" charset="0"/>
                                </a:rPr>
                                <m:t>𝑴</m:t>
                              </m:r>
                            </m:e>
                          </m:d>
                        </m:e>
                      </m:func>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𝛼</m:t>
                      </m:r>
                      <m:sSup>
                        <m:sSupPr>
                          <m:ctrlPr>
                            <a:rPr lang="en-US" altLang="zh-CN" sz="2400" b="0" i="1" smtClean="0">
                              <a:latin typeface="Cambria Math" panose="02040503050406030204" pitchFamily="18" charset="0"/>
                              <a:ea typeface="Cambria Math" panose="02040503050406030204" pitchFamily="18" charset="0"/>
                            </a:rPr>
                          </m:ctrlPr>
                        </m:sSupPr>
                        <m:e>
                          <m:func>
                            <m:funcPr>
                              <m:ctrlPr>
                                <a:rPr lang="en-US" altLang="zh-CN" sz="2400" i="1">
                                  <a:latin typeface="Cambria Math" panose="02040503050406030204" pitchFamily="18" charset="0"/>
                                  <a:ea typeface="Cambria Math" panose="02040503050406030204" pitchFamily="18" charset="0"/>
                                </a:rPr>
                              </m:ctrlPr>
                            </m:funcPr>
                            <m:fName>
                              <m:r>
                                <m:rPr>
                                  <m:sty m:val="p"/>
                                </m:rPr>
                                <a:rPr lang="en-US" altLang="zh-CN" sz="2400">
                                  <a:latin typeface="Cambria Math" panose="02040503050406030204" pitchFamily="18" charset="0"/>
                                  <a:ea typeface="Cambria Math" panose="02040503050406030204" pitchFamily="18" charset="0"/>
                                </a:rPr>
                                <m:t>trace</m:t>
                              </m:r>
                            </m:fName>
                            <m:e>
                              <m:d>
                                <m:dPr>
                                  <m:ctrlPr>
                                    <a:rPr lang="en-US" altLang="zh-CN" sz="2400" b="1" i="1">
                                      <a:latin typeface="Cambria Math" panose="02040503050406030204" pitchFamily="18" charset="0"/>
                                      <a:ea typeface="Cambria Math" panose="02040503050406030204" pitchFamily="18" charset="0"/>
                                    </a:rPr>
                                  </m:ctrlPr>
                                </m:dPr>
                                <m:e>
                                  <m:r>
                                    <a:rPr lang="en-US" altLang="zh-CN" sz="2400" b="1" i="1">
                                      <a:latin typeface="Cambria Math" panose="02040503050406030204" pitchFamily="18" charset="0"/>
                                      <a:ea typeface="Cambria Math" panose="02040503050406030204" pitchFamily="18" charset="0"/>
                                    </a:rPr>
                                    <m:t>𝑴</m:t>
                                  </m:r>
                                </m:e>
                              </m:d>
                            </m:e>
                          </m:func>
                        </m:e>
                        <m:sup>
                          <m:r>
                            <a:rPr lang="en-US" altLang="zh-CN" sz="2400" b="0" i="1" smtClean="0">
                              <a:latin typeface="Cambria Math" panose="02040503050406030204" pitchFamily="18" charset="0"/>
                              <a:ea typeface="Cambria Math" panose="02040503050406030204" pitchFamily="18" charset="0"/>
                            </a:rPr>
                            <m:t>2</m:t>
                          </m:r>
                        </m:sup>
                      </m:sSup>
                    </m:oMath>
                  </m:oMathPara>
                </a14:m>
                <a:endParaRPr lang="zh-CN" altLang="en-US" sz="2400" dirty="0">
                  <a:latin typeface="Cambria Math" panose="02040503050406030204" pitchFamily="18" charset="0"/>
                </a:endParaRPr>
              </a:p>
            </p:txBody>
          </p:sp>
        </mc:Choice>
        <mc:Fallback xmlns="">
          <p:sp>
            <p:nvSpPr>
              <p:cNvPr id="7" name="文本框 6">
                <a:extLst>
                  <a:ext uri="{FF2B5EF4-FFF2-40B4-BE49-F238E27FC236}">
                    <a16:creationId xmlns:a16="http://schemas.microsoft.com/office/drawing/2014/main" id="{D7A90A2D-252F-242E-CBEE-99D9C2BF6751}"/>
                  </a:ext>
                </a:extLst>
              </p:cNvPr>
              <p:cNvSpPr txBox="1">
                <a:spLocks noRot="1" noChangeAspect="1" noMove="1" noResize="1" noEditPoints="1" noAdjustHandles="1" noChangeArrowheads="1" noChangeShapeType="1" noTextEdit="1"/>
              </p:cNvSpPr>
              <p:nvPr/>
            </p:nvSpPr>
            <p:spPr>
              <a:xfrm>
                <a:off x="1217388" y="4579761"/>
                <a:ext cx="3726095" cy="461665"/>
              </a:xfrm>
              <a:prstGeom prst="rect">
                <a:avLst/>
              </a:prstGeom>
              <a:blipFill>
                <a:blip r:embed="rId10"/>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149604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1A6EC-6D1B-4E71-DEF8-EB63949424CF}"/>
            </a:ext>
          </a:extLst>
        </p:cNvPr>
        <p:cNvGrpSpPr/>
        <p:nvPr/>
      </p:nvGrpSpPr>
      <p:grpSpPr>
        <a:xfrm>
          <a:off x="0" y="0"/>
          <a:ext cx="0" cy="0"/>
          <a:chOff x="0" y="0"/>
          <a:chExt cx="0" cy="0"/>
        </a:xfrm>
      </p:grpSpPr>
      <p:sp>
        <p:nvSpPr>
          <p:cNvPr id="388098" name="Rectangle 2">
            <a:extLst>
              <a:ext uri="{FF2B5EF4-FFF2-40B4-BE49-F238E27FC236}">
                <a16:creationId xmlns:a16="http://schemas.microsoft.com/office/drawing/2014/main" id="{A4DB1495-90A1-9673-9348-757EEC36B903}"/>
              </a:ext>
            </a:extLst>
          </p:cNvPr>
          <p:cNvSpPr>
            <a:spLocks noGrp="1" noChangeArrowheads="1"/>
          </p:cNvSpPr>
          <p:nvPr>
            <p:ph type="title"/>
          </p:nvPr>
        </p:nvSpPr>
        <p:spPr/>
        <p:txBody>
          <a:bodyPr>
            <a:normAutofit/>
          </a:bodyPr>
          <a:lstStyle/>
          <a:p>
            <a:r>
              <a:rPr lang="en" altLang="zh-CN" dirty="0"/>
              <a:t>Harris</a:t>
            </a:r>
            <a:r>
              <a:rPr lang="zh-CN" altLang="en-US" dirty="0"/>
              <a:t>角点检测算法</a:t>
            </a:r>
            <a:r>
              <a:rPr lang="en-US" altLang="zh-CN" dirty="0"/>
              <a:t>——</a:t>
            </a:r>
            <a:r>
              <a:rPr lang="zh-CN" altLang="en-US" dirty="0"/>
              <a:t>阈值处理，提取角点</a:t>
            </a:r>
          </a:p>
        </p:txBody>
      </p:sp>
      <p:sp>
        <p:nvSpPr>
          <p:cNvPr id="13" name="灯片编号占位符 12">
            <a:extLst>
              <a:ext uri="{FF2B5EF4-FFF2-40B4-BE49-F238E27FC236}">
                <a16:creationId xmlns:a16="http://schemas.microsoft.com/office/drawing/2014/main" id="{7C1AF267-649A-D570-D1C3-0A902DDB07B0}"/>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905FA-BBCD-4FD4-802A-EBCB9D8662AD}" type="slidenum">
              <a:rPr kumimoji="0" lang="zh-CN" altLang="en-US" sz="1200" b="0" i="0" u="none" strike="noStrike" kern="1200" cap="none" spc="0" normalizeH="0" baseline="0" noProof="0" smtClean="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zh-CN" altLang="en-US" sz="1200" b="0" i="0" u="none" strike="noStrike" kern="1200" cap="none" spc="0" normalizeH="0" baseline="0" noProof="0" dirty="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7668A82-2DC1-702B-958E-C9C4264EA3BD}"/>
                  </a:ext>
                </a:extLst>
              </p:cNvPr>
              <p:cNvSpPr txBox="1"/>
              <p:nvPr/>
            </p:nvSpPr>
            <p:spPr>
              <a:xfrm>
                <a:off x="843287" y="2570479"/>
                <a:ext cx="4474301" cy="461665"/>
              </a:xfrm>
              <a:prstGeom prst="rect">
                <a:avLst/>
              </a:prstGeom>
              <a:noFill/>
            </p:spPr>
            <p:txBody>
              <a:bodyPr wrap="square" rtlCol="0">
                <a:spAutoFit/>
              </a:bodyPr>
              <a:lstStyle/>
              <a:p>
                <a:pPr algn="ctr"/>
                <a:r>
                  <a:rPr lang="zh-CN" altLang="en-US" sz="2400" b="1" spc="300" dirty="0">
                    <a:solidFill>
                      <a:srgbClr val="004098"/>
                    </a:solidFill>
                    <a:latin typeface="微软雅黑" panose="020B0503020204020204" pitchFamily="34" charset="-122"/>
                    <a:ea typeface="微软雅黑" panose="020B0503020204020204" pitchFamily="34" charset="-122"/>
                  </a:rPr>
                  <a:t>定义角点响应函数</a:t>
                </a:r>
                <a14:m>
                  <m:oMath xmlns:m="http://schemas.openxmlformats.org/officeDocument/2006/math">
                    <m:r>
                      <a:rPr lang="zh-CN" altLang="en-US" sz="2400" b="1" i="1" spc="300" smtClean="0">
                        <a:solidFill>
                          <a:srgbClr val="004098"/>
                        </a:solidFill>
                        <a:latin typeface="Cambria Math" panose="02040503050406030204" pitchFamily="18" charset="0"/>
                        <a:ea typeface="微软雅黑" panose="020B0503020204020204" pitchFamily="34" charset="-122"/>
                      </a:rPr>
                      <m:t>𝜽</m:t>
                    </m:r>
                  </m:oMath>
                </a14:m>
                <a:endParaRPr lang="en-US" altLang="zh-CN" sz="2400" b="1" spc="300" dirty="0">
                  <a:solidFill>
                    <a:srgbClr val="004098"/>
                  </a:solidFill>
                  <a:latin typeface="微软雅黑" panose="020B0503020204020204" pitchFamily="34" charset="-122"/>
                  <a:ea typeface="微软雅黑" panose="020B0503020204020204" pitchFamily="34" charset="-122"/>
                </a:endParaRPr>
              </a:p>
            </p:txBody>
          </p:sp>
        </mc:Choice>
        <mc:Fallback xmlns="">
          <p:sp>
            <p:nvSpPr>
              <p:cNvPr id="2" name="TextBox 1">
                <a:extLst>
                  <a:ext uri="{FF2B5EF4-FFF2-40B4-BE49-F238E27FC236}">
                    <a16:creationId xmlns:a16="http://schemas.microsoft.com/office/drawing/2014/main" id="{F7668A82-2DC1-702B-958E-C9C4264EA3BD}"/>
                  </a:ext>
                </a:extLst>
              </p:cNvPr>
              <p:cNvSpPr txBox="1">
                <a:spLocks noRot="1" noChangeAspect="1" noMove="1" noResize="1" noEditPoints="1" noAdjustHandles="1" noChangeArrowheads="1" noChangeShapeType="1" noTextEdit="1"/>
              </p:cNvSpPr>
              <p:nvPr/>
            </p:nvSpPr>
            <p:spPr>
              <a:xfrm>
                <a:off x="843287" y="2570479"/>
                <a:ext cx="4474301" cy="461665"/>
              </a:xfrm>
              <a:prstGeom prst="rect">
                <a:avLst/>
              </a:prstGeom>
              <a:blipFill>
                <a:blip r:embed="rId5"/>
                <a:stretch>
                  <a:fillRect t="-10811" b="-29730"/>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id="{D395188E-E1E0-43EB-77EE-87B9D0711F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76999" y="1740486"/>
            <a:ext cx="4267200" cy="3911600"/>
          </a:xfrm>
          <a:prstGeom prst="rect">
            <a:avLst/>
          </a:prstGeom>
        </p:spPr>
      </p:pic>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876B12B9-F010-5CF7-65AD-6AB71067E5DD}"/>
                  </a:ext>
                </a:extLst>
              </p:cNvPr>
              <p:cNvSpPr txBox="1"/>
              <p:nvPr/>
            </p:nvSpPr>
            <p:spPr>
              <a:xfrm>
                <a:off x="1217389" y="3257397"/>
                <a:ext cx="3726095"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i="1" smtClean="0">
                          <a:latin typeface="Cambria Math" panose="02040503050406030204" pitchFamily="18" charset="0"/>
                          <a:ea typeface="Cambria Math" panose="02040503050406030204" pitchFamily="18" charset="0"/>
                        </a:rPr>
                        <m:t>𝜃</m:t>
                      </m:r>
                      <m:r>
                        <a:rPr lang="en-US" altLang="zh-CN" sz="2400" b="0" i="1" smtClean="0">
                          <a:latin typeface="Cambria Math" panose="02040503050406030204" pitchFamily="18" charset="0"/>
                          <a:ea typeface="Cambria Math" panose="02040503050406030204" pitchFamily="18" charset="0"/>
                        </a:rPr>
                        <m:t>=</m:t>
                      </m:r>
                      <m:func>
                        <m:funcPr>
                          <m:ctrlPr>
                            <a:rPr lang="en-US" altLang="zh-CN" sz="2400" i="1">
                              <a:latin typeface="Cambria Math" panose="02040503050406030204" pitchFamily="18" charset="0"/>
                              <a:ea typeface="Cambria Math" panose="02040503050406030204" pitchFamily="18" charset="0"/>
                            </a:rPr>
                          </m:ctrlPr>
                        </m:funcPr>
                        <m:fName>
                          <m:r>
                            <m:rPr>
                              <m:sty m:val="p"/>
                            </m:rPr>
                            <a:rPr lang="en-US" altLang="zh-CN" sz="2400">
                              <a:latin typeface="Cambria Math" panose="02040503050406030204" pitchFamily="18" charset="0"/>
                              <a:ea typeface="Cambria Math" panose="02040503050406030204" pitchFamily="18" charset="0"/>
                            </a:rPr>
                            <m:t>det</m:t>
                          </m:r>
                        </m:fName>
                        <m:e>
                          <m:d>
                            <m:dPr>
                              <m:ctrlPr>
                                <a:rPr lang="en-US" altLang="zh-CN" sz="2400" b="1" i="1">
                                  <a:latin typeface="Cambria Math" panose="02040503050406030204" pitchFamily="18" charset="0"/>
                                  <a:ea typeface="Cambria Math" panose="02040503050406030204" pitchFamily="18" charset="0"/>
                                </a:rPr>
                              </m:ctrlPr>
                            </m:dPr>
                            <m:e>
                              <m:r>
                                <a:rPr lang="en-US" altLang="zh-CN" sz="2400" b="1" i="1">
                                  <a:latin typeface="Cambria Math" panose="02040503050406030204" pitchFamily="18" charset="0"/>
                                  <a:ea typeface="Cambria Math" panose="02040503050406030204" pitchFamily="18" charset="0"/>
                                </a:rPr>
                                <m:t>𝑴</m:t>
                              </m:r>
                            </m:e>
                          </m:d>
                        </m:e>
                      </m:func>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𝛼</m:t>
                      </m:r>
                      <m:sSup>
                        <m:sSupPr>
                          <m:ctrlPr>
                            <a:rPr lang="en-US" altLang="zh-CN" sz="2400" b="0" i="1" smtClean="0">
                              <a:latin typeface="Cambria Math" panose="02040503050406030204" pitchFamily="18" charset="0"/>
                              <a:ea typeface="Cambria Math" panose="02040503050406030204" pitchFamily="18" charset="0"/>
                            </a:rPr>
                          </m:ctrlPr>
                        </m:sSupPr>
                        <m:e>
                          <m:func>
                            <m:funcPr>
                              <m:ctrlPr>
                                <a:rPr lang="en-US" altLang="zh-CN" sz="2400" i="1">
                                  <a:latin typeface="Cambria Math" panose="02040503050406030204" pitchFamily="18" charset="0"/>
                                  <a:ea typeface="Cambria Math" panose="02040503050406030204" pitchFamily="18" charset="0"/>
                                </a:rPr>
                              </m:ctrlPr>
                            </m:funcPr>
                            <m:fName>
                              <m:r>
                                <m:rPr>
                                  <m:sty m:val="p"/>
                                </m:rPr>
                                <a:rPr lang="en-US" altLang="zh-CN" sz="2400">
                                  <a:latin typeface="Cambria Math" panose="02040503050406030204" pitchFamily="18" charset="0"/>
                                  <a:ea typeface="Cambria Math" panose="02040503050406030204" pitchFamily="18" charset="0"/>
                                </a:rPr>
                                <m:t>trace</m:t>
                              </m:r>
                            </m:fName>
                            <m:e>
                              <m:d>
                                <m:dPr>
                                  <m:ctrlPr>
                                    <a:rPr lang="en-US" altLang="zh-CN" sz="2400" b="1" i="1">
                                      <a:latin typeface="Cambria Math" panose="02040503050406030204" pitchFamily="18" charset="0"/>
                                      <a:ea typeface="Cambria Math" panose="02040503050406030204" pitchFamily="18" charset="0"/>
                                    </a:rPr>
                                  </m:ctrlPr>
                                </m:dPr>
                                <m:e>
                                  <m:r>
                                    <a:rPr lang="en-US" altLang="zh-CN" sz="2400" b="1" i="1">
                                      <a:latin typeface="Cambria Math" panose="02040503050406030204" pitchFamily="18" charset="0"/>
                                      <a:ea typeface="Cambria Math" panose="02040503050406030204" pitchFamily="18" charset="0"/>
                                    </a:rPr>
                                    <m:t>𝑴</m:t>
                                  </m:r>
                                </m:e>
                              </m:d>
                            </m:e>
                          </m:func>
                        </m:e>
                        <m:sup>
                          <m:r>
                            <a:rPr lang="en-US" altLang="zh-CN" sz="2400" b="0" i="1" smtClean="0">
                              <a:latin typeface="Cambria Math" panose="02040503050406030204" pitchFamily="18" charset="0"/>
                              <a:ea typeface="Cambria Math" panose="02040503050406030204" pitchFamily="18" charset="0"/>
                            </a:rPr>
                            <m:t>2</m:t>
                          </m:r>
                        </m:sup>
                      </m:sSup>
                    </m:oMath>
                  </m:oMathPara>
                </a14:m>
                <a:endParaRPr lang="zh-CN" altLang="en-US" sz="2400" dirty="0">
                  <a:latin typeface="Cambria Math" panose="02040503050406030204" pitchFamily="18" charset="0"/>
                </a:endParaRPr>
              </a:p>
            </p:txBody>
          </p:sp>
        </mc:Choice>
        <mc:Fallback xmlns="">
          <p:sp>
            <p:nvSpPr>
              <p:cNvPr id="7" name="文本框 6">
                <a:extLst>
                  <a:ext uri="{FF2B5EF4-FFF2-40B4-BE49-F238E27FC236}">
                    <a16:creationId xmlns:a16="http://schemas.microsoft.com/office/drawing/2014/main" id="{876B12B9-F010-5CF7-65AD-6AB71067E5DD}"/>
                  </a:ext>
                </a:extLst>
              </p:cNvPr>
              <p:cNvSpPr txBox="1">
                <a:spLocks noRot="1" noChangeAspect="1" noMove="1" noResize="1" noEditPoints="1" noAdjustHandles="1" noChangeArrowheads="1" noChangeShapeType="1" noTextEdit="1"/>
              </p:cNvSpPr>
              <p:nvPr/>
            </p:nvSpPr>
            <p:spPr>
              <a:xfrm>
                <a:off x="1217389" y="3257397"/>
                <a:ext cx="3726095" cy="461665"/>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TextBox 1">
                <a:extLst>
                  <a:ext uri="{FF2B5EF4-FFF2-40B4-BE49-F238E27FC236}">
                    <a16:creationId xmlns:a16="http://schemas.microsoft.com/office/drawing/2014/main" id="{34E63585-4A3F-180D-D2BC-DEB398D16498}"/>
                  </a:ext>
                </a:extLst>
              </p:cNvPr>
              <p:cNvSpPr txBox="1"/>
              <p:nvPr/>
            </p:nvSpPr>
            <p:spPr>
              <a:xfrm>
                <a:off x="843285" y="4008273"/>
                <a:ext cx="4474301" cy="830997"/>
              </a:xfrm>
              <a:prstGeom prst="rect">
                <a:avLst/>
              </a:prstGeom>
              <a:noFill/>
            </p:spPr>
            <p:txBody>
              <a:bodyPr wrap="square" rtlCol="0">
                <a:spAutoFit/>
              </a:bodyPr>
              <a:lstStyle/>
              <a:p>
                <a:pPr algn="ctr"/>
                <a:r>
                  <a:rPr lang="zh-CN" altLang="en-US" sz="2400" b="1" spc="300" dirty="0">
                    <a:solidFill>
                      <a:srgbClr val="004098"/>
                    </a:solidFill>
                    <a:latin typeface="微软雅黑" panose="020B0503020204020204" pitchFamily="34" charset="-122"/>
                    <a:ea typeface="微软雅黑" panose="020B0503020204020204" pitchFamily="34" charset="-122"/>
                  </a:rPr>
                  <a:t>设定阈值</a:t>
                </a:r>
                <a14:m>
                  <m:oMath xmlns:m="http://schemas.openxmlformats.org/officeDocument/2006/math">
                    <m:r>
                      <a:rPr lang="zh-CN" altLang="en-US" sz="2400" b="1" i="1" spc="300" smtClean="0">
                        <a:solidFill>
                          <a:srgbClr val="004098"/>
                        </a:solidFill>
                        <a:latin typeface="Cambria Math" panose="02040503050406030204" pitchFamily="18" charset="0"/>
                        <a:ea typeface="微软雅黑" panose="020B0503020204020204" pitchFamily="34" charset="-122"/>
                      </a:rPr>
                      <m:t>𝜸</m:t>
                    </m:r>
                  </m:oMath>
                </a14:m>
                <a:endParaRPr lang="en-US" altLang="zh-CN" sz="2400" b="1" spc="300" dirty="0">
                  <a:solidFill>
                    <a:srgbClr val="004098"/>
                  </a:solidFill>
                  <a:latin typeface="微软雅黑" panose="020B0503020204020204" pitchFamily="34" charset="-122"/>
                  <a:ea typeface="微软雅黑" panose="020B0503020204020204" pitchFamily="34" charset="-122"/>
                </a:endParaRPr>
              </a:p>
              <a:p>
                <a:pPr algn="ctr"/>
                <a:r>
                  <a:rPr lang="zh-CN" altLang="en-US" sz="2400" b="1" spc="300" dirty="0">
                    <a:solidFill>
                      <a:srgbClr val="004098"/>
                    </a:solidFill>
                    <a:latin typeface="微软雅黑" panose="020B0503020204020204" pitchFamily="34" charset="-122"/>
                    <a:ea typeface="微软雅黑" panose="020B0503020204020204" pitchFamily="34" charset="-122"/>
                  </a:rPr>
                  <a:t>若</a:t>
                </a:r>
                <a14:m>
                  <m:oMath xmlns:m="http://schemas.openxmlformats.org/officeDocument/2006/math">
                    <m:r>
                      <a:rPr lang="zh-CN" altLang="en-US" sz="2400" b="1" i="1" spc="300" smtClean="0">
                        <a:solidFill>
                          <a:srgbClr val="004098"/>
                        </a:solidFill>
                        <a:latin typeface="Cambria Math" panose="02040503050406030204" pitchFamily="18" charset="0"/>
                        <a:ea typeface="微软雅黑" panose="020B0503020204020204" pitchFamily="34" charset="-122"/>
                      </a:rPr>
                      <m:t>𝛉</m:t>
                    </m:r>
                    <m:r>
                      <a:rPr lang="en-US" altLang="zh-CN" sz="2400" b="1" i="1" spc="300" smtClean="0">
                        <a:solidFill>
                          <a:srgbClr val="004098"/>
                        </a:solidFill>
                        <a:latin typeface="Cambria Math" panose="02040503050406030204" pitchFamily="18" charset="0"/>
                        <a:ea typeface="微软雅黑" panose="020B0503020204020204" pitchFamily="34" charset="-122"/>
                      </a:rPr>
                      <m:t>&gt;</m:t>
                    </m:r>
                    <m:r>
                      <a:rPr lang="zh-CN" altLang="en-US" sz="2400" b="1" i="1" spc="300">
                        <a:solidFill>
                          <a:srgbClr val="004098"/>
                        </a:solidFill>
                        <a:latin typeface="Cambria Math" panose="02040503050406030204" pitchFamily="18" charset="0"/>
                        <a:ea typeface="微软雅黑" panose="020B0503020204020204" pitchFamily="34" charset="-122"/>
                      </a:rPr>
                      <m:t>𝜸</m:t>
                    </m:r>
                  </m:oMath>
                </a14:m>
                <a:r>
                  <a:rPr lang="zh-CN" altLang="en-US" sz="2400" b="1" spc="300" dirty="0">
                    <a:solidFill>
                      <a:srgbClr val="004098"/>
                    </a:solidFill>
                    <a:latin typeface="微软雅黑" panose="020B0503020204020204" pitchFamily="34" charset="-122"/>
                    <a:ea typeface="微软雅黑" panose="020B0503020204020204" pitchFamily="34" charset="-122"/>
                  </a:rPr>
                  <a:t>，则为角点</a:t>
                </a:r>
                <a:endParaRPr lang="en-US" altLang="zh-CN" sz="2400" b="1" spc="300" dirty="0">
                  <a:solidFill>
                    <a:srgbClr val="004098"/>
                  </a:solidFill>
                  <a:latin typeface="微软雅黑" panose="020B0503020204020204" pitchFamily="34" charset="-122"/>
                  <a:ea typeface="微软雅黑" panose="020B0503020204020204" pitchFamily="34" charset="-122"/>
                </a:endParaRPr>
              </a:p>
            </p:txBody>
          </p:sp>
        </mc:Choice>
        <mc:Fallback xmlns="">
          <p:sp>
            <p:nvSpPr>
              <p:cNvPr id="8" name="TextBox 1">
                <a:extLst>
                  <a:ext uri="{FF2B5EF4-FFF2-40B4-BE49-F238E27FC236}">
                    <a16:creationId xmlns:a16="http://schemas.microsoft.com/office/drawing/2014/main" id="{34E63585-4A3F-180D-D2BC-DEB398D16498}"/>
                  </a:ext>
                </a:extLst>
              </p:cNvPr>
              <p:cNvSpPr txBox="1">
                <a:spLocks noRot="1" noChangeAspect="1" noMove="1" noResize="1" noEditPoints="1" noAdjustHandles="1" noChangeArrowheads="1" noChangeShapeType="1" noTextEdit="1"/>
              </p:cNvSpPr>
              <p:nvPr/>
            </p:nvSpPr>
            <p:spPr>
              <a:xfrm>
                <a:off x="843285" y="4008273"/>
                <a:ext cx="4474301" cy="830997"/>
              </a:xfrm>
              <a:prstGeom prst="rect">
                <a:avLst/>
              </a:prstGeom>
              <a:blipFill>
                <a:blip r:embed="rId8"/>
                <a:stretch>
                  <a:fillRect t="-5970" b="-1641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0797037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84AC8A-674E-0114-D6C5-0939AA1103A3}"/>
            </a:ext>
          </a:extLst>
        </p:cNvPr>
        <p:cNvGrpSpPr/>
        <p:nvPr/>
      </p:nvGrpSpPr>
      <p:grpSpPr>
        <a:xfrm>
          <a:off x="0" y="0"/>
          <a:ext cx="0" cy="0"/>
          <a:chOff x="0" y="0"/>
          <a:chExt cx="0" cy="0"/>
        </a:xfrm>
      </p:grpSpPr>
      <p:sp>
        <p:nvSpPr>
          <p:cNvPr id="388098" name="Rectangle 2">
            <a:extLst>
              <a:ext uri="{FF2B5EF4-FFF2-40B4-BE49-F238E27FC236}">
                <a16:creationId xmlns:a16="http://schemas.microsoft.com/office/drawing/2014/main" id="{7AB26C35-4CA6-7D82-DF92-597AA7E7763F}"/>
              </a:ext>
            </a:extLst>
          </p:cNvPr>
          <p:cNvSpPr>
            <a:spLocks noGrp="1" noChangeArrowheads="1"/>
          </p:cNvSpPr>
          <p:nvPr>
            <p:ph type="title"/>
          </p:nvPr>
        </p:nvSpPr>
        <p:spPr/>
        <p:txBody>
          <a:bodyPr>
            <a:normAutofit/>
          </a:bodyPr>
          <a:lstStyle/>
          <a:p>
            <a:r>
              <a:rPr lang="en" altLang="zh-CN" dirty="0"/>
              <a:t>Harris</a:t>
            </a:r>
            <a:r>
              <a:rPr lang="zh-CN" altLang="en-US" dirty="0"/>
              <a:t>角点检测算法</a:t>
            </a:r>
            <a:r>
              <a:rPr lang="en-US" altLang="zh-CN" dirty="0"/>
              <a:t>——</a:t>
            </a:r>
            <a:r>
              <a:rPr lang="zh-CN" altLang="en-US" dirty="0"/>
              <a:t>实验结果</a:t>
            </a:r>
          </a:p>
        </p:txBody>
      </p:sp>
      <p:sp>
        <p:nvSpPr>
          <p:cNvPr id="13" name="灯片编号占位符 12">
            <a:extLst>
              <a:ext uri="{FF2B5EF4-FFF2-40B4-BE49-F238E27FC236}">
                <a16:creationId xmlns:a16="http://schemas.microsoft.com/office/drawing/2014/main" id="{63DC9525-5FDE-30E8-FE90-D01D3D463B7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905FA-BBCD-4FD4-802A-EBCB9D8662AD}" type="slidenum">
              <a:rPr kumimoji="0" lang="zh-CN" altLang="en-US" sz="1200" b="0" i="0" u="none" strike="noStrike" kern="1200" cap="none" spc="0" normalizeH="0" baseline="0" noProof="0" smtClean="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zh-CN" altLang="en-US" sz="1200" b="0" i="0" u="none" strike="noStrike" kern="1200" cap="none" spc="0" normalizeH="0" baseline="0" noProof="0" dirty="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endParaRPr>
          </a:p>
        </p:txBody>
      </p:sp>
      <p:grpSp>
        <p:nvGrpSpPr>
          <p:cNvPr id="16" name="组合 15">
            <a:extLst>
              <a:ext uri="{FF2B5EF4-FFF2-40B4-BE49-F238E27FC236}">
                <a16:creationId xmlns:a16="http://schemas.microsoft.com/office/drawing/2014/main" id="{7FF65C2D-22A6-D9CB-6E67-039DF5FDC154}"/>
              </a:ext>
            </a:extLst>
          </p:cNvPr>
          <p:cNvGrpSpPr/>
          <p:nvPr/>
        </p:nvGrpSpPr>
        <p:grpSpPr>
          <a:xfrm>
            <a:off x="487017" y="1441450"/>
            <a:ext cx="11217965" cy="4914900"/>
            <a:chOff x="468347" y="1449364"/>
            <a:chExt cx="11217965" cy="4914900"/>
          </a:xfrm>
        </p:grpSpPr>
        <p:sp>
          <p:nvSpPr>
            <p:cNvPr id="4" name="右箭头 3">
              <a:extLst>
                <a:ext uri="{FF2B5EF4-FFF2-40B4-BE49-F238E27FC236}">
                  <a16:creationId xmlns:a16="http://schemas.microsoft.com/office/drawing/2014/main" id="{97345DA1-B066-EB86-D65F-8D88B8F79446}"/>
                </a:ext>
              </a:extLst>
            </p:cNvPr>
            <p:cNvSpPr/>
            <p:nvPr/>
          </p:nvSpPr>
          <p:spPr bwMode="auto">
            <a:xfrm>
              <a:off x="5592417" y="3651984"/>
              <a:ext cx="1007165" cy="229925"/>
            </a:xfrm>
            <a:prstGeom prst="rightArrow">
              <a:avLst/>
            </a:prstGeom>
            <a:solidFill>
              <a:schemeClr val="accent2"/>
            </a:solidFill>
            <a:ln w="0">
              <a:solidFill>
                <a:srgbClr val="000000"/>
              </a:solidFill>
              <a:prstDash val="solid"/>
              <a:round/>
            </a:ln>
          </p:spPr>
          <p:txBody>
            <a:bodyPr vert="horz" wrap="square" lIns="91440" tIns="45720" rIns="91440" bIns="45720" numCol="1" rtlCol="0" anchor="t" anchorCtr="0" compatLnSpc="1"/>
            <a:lstStyle/>
            <a:p>
              <a:pPr algn="l"/>
              <a:endParaRPr kumimoji="1" lang="zh-CN" altLang="en-US" b="1">
                <a:ln w="22225">
                  <a:solidFill>
                    <a:schemeClr val="accent2"/>
                  </a:solidFill>
                  <a:prstDash val="solid"/>
                </a:ln>
                <a:solidFill>
                  <a:schemeClr val="accent2">
                    <a:lumMod val="40000"/>
                    <a:lumOff val="60000"/>
                  </a:schemeClr>
                </a:solidFill>
                <a:latin typeface="微软雅黑" panose="020B0503020204020204" charset="-122"/>
                <a:ea typeface="微软雅黑" panose="020B0503020204020204" charset="-122"/>
              </a:endParaRPr>
            </a:p>
          </p:txBody>
        </p:sp>
        <p:pic>
          <p:nvPicPr>
            <p:cNvPr id="10" name="图片 9">
              <a:extLst>
                <a:ext uri="{FF2B5EF4-FFF2-40B4-BE49-F238E27FC236}">
                  <a16:creationId xmlns:a16="http://schemas.microsoft.com/office/drawing/2014/main" id="{181AF42D-8A03-82C2-4471-F4ED8128E1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347" y="1449364"/>
              <a:ext cx="5105400" cy="4775200"/>
            </a:xfrm>
            <a:prstGeom prst="rect">
              <a:avLst/>
            </a:prstGeom>
          </p:spPr>
        </p:pic>
        <p:pic>
          <p:nvPicPr>
            <p:cNvPr id="15" name="图片 14">
              <a:extLst>
                <a:ext uri="{FF2B5EF4-FFF2-40B4-BE49-F238E27FC236}">
                  <a16:creationId xmlns:a16="http://schemas.microsoft.com/office/drawing/2014/main" id="{57D625D6-C5E5-B2C7-A9D4-475444E747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5212" y="1449364"/>
              <a:ext cx="4991100" cy="4914900"/>
            </a:xfrm>
            <a:prstGeom prst="rect">
              <a:avLst/>
            </a:prstGeom>
          </p:spPr>
        </p:pic>
      </p:grpSp>
    </p:spTree>
    <p:extLst>
      <p:ext uri="{BB962C8B-B14F-4D97-AF65-F5344CB8AC3E}">
        <p14:creationId xmlns:p14="http://schemas.microsoft.com/office/powerpoint/2010/main" val="41814547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4C78F2-A612-DC50-C55A-608E77463A26}"/>
              </a:ext>
            </a:extLst>
          </p:cNvPr>
          <p:cNvSpPr/>
          <p:nvPr/>
        </p:nvSpPr>
        <p:spPr>
          <a:xfrm>
            <a:off x="3174587" y="2577358"/>
            <a:ext cx="779371" cy="659219"/>
          </a:xfrm>
          <a:prstGeom prst="rect">
            <a:avLst/>
          </a:prstGeom>
          <a:solidFill>
            <a:srgbClr val="003679"/>
          </a:solidFill>
          <a:ln w="50800">
            <a:solidFill>
              <a:schemeClr val="bg1">
                <a:lumMod val="65000"/>
              </a:schemeClr>
            </a:solidFill>
          </a:ln>
        </p:spPr>
        <p:txBody>
          <a:bodyPr wrap="square">
            <a:spAutoFit/>
          </a:bodyPr>
          <a:lstStyle/>
          <a:p>
            <a:pPr algn="ctr">
              <a:lnSpc>
                <a:spcPct val="110000"/>
              </a:lnSpc>
              <a:defRPr/>
            </a:pPr>
            <a:r>
              <a:rPr lang="en-US" altLang="zh-CN" sz="3600" b="1" dirty="0">
                <a:solidFill>
                  <a:schemeClr val="bg1"/>
                </a:solidFill>
                <a:latin typeface="微软雅黑" panose="020B0503020204020204" pitchFamily="34" charset="-122"/>
                <a:ea typeface="微软雅黑" panose="020B0503020204020204" pitchFamily="34" charset="-122"/>
              </a:rPr>
              <a:t>2</a:t>
            </a:r>
            <a:endParaRPr sz="2400" b="1" dirty="0">
              <a:solidFill>
                <a:schemeClr val="bg1"/>
              </a:solidFill>
              <a:latin typeface="微软雅黑" panose="020B0503020204020204" pitchFamily="34" charset="-122"/>
              <a:ea typeface="微软雅黑" panose="020B0503020204020204" pitchFamily="34" charset="-122"/>
            </a:endParaRPr>
          </a:p>
        </p:txBody>
      </p:sp>
      <p:sp>
        <p:nvSpPr>
          <p:cNvPr id="2" name="Rectangle 2">
            <a:extLst>
              <a:ext uri="{FF2B5EF4-FFF2-40B4-BE49-F238E27FC236}">
                <a16:creationId xmlns:a16="http://schemas.microsoft.com/office/drawing/2014/main" id="{7C75FD9F-4DC4-11B4-B085-5564C3CAFA02}"/>
              </a:ext>
            </a:extLst>
          </p:cNvPr>
          <p:cNvSpPr/>
          <p:nvPr/>
        </p:nvSpPr>
        <p:spPr>
          <a:xfrm>
            <a:off x="3174587" y="3572219"/>
            <a:ext cx="779371" cy="659219"/>
          </a:xfrm>
          <a:prstGeom prst="rect">
            <a:avLst/>
          </a:prstGeom>
          <a:solidFill>
            <a:srgbClr val="C03228"/>
          </a:solidFill>
          <a:ln w="50800">
            <a:solidFill>
              <a:schemeClr val="bg1">
                <a:lumMod val="65000"/>
              </a:schemeClr>
            </a:solidFill>
          </a:ln>
        </p:spPr>
        <p:txBody>
          <a:bodyPr wrap="square">
            <a:spAutoFit/>
          </a:bodyPr>
          <a:lstStyle/>
          <a:p>
            <a:pPr algn="ctr">
              <a:lnSpc>
                <a:spcPct val="110000"/>
              </a:lnSpc>
              <a:defRPr/>
            </a:pPr>
            <a:r>
              <a:rPr lang="en-US" altLang="zh-CN" sz="3600" b="1" dirty="0">
                <a:solidFill>
                  <a:schemeClr val="bg1"/>
                </a:solidFill>
                <a:latin typeface="微软雅黑" panose="020B0503020204020204" pitchFamily="34" charset="-122"/>
                <a:ea typeface="微软雅黑" panose="020B0503020204020204" pitchFamily="34" charset="-122"/>
              </a:rPr>
              <a:t>3</a:t>
            </a:r>
            <a:endParaRPr sz="2400" b="1" dirty="0">
              <a:solidFill>
                <a:schemeClr val="bg1"/>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4664711" y="225428"/>
            <a:ext cx="3200400" cy="902334"/>
            <a:chOff x="7138" y="1752"/>
            <a:chExt cx="5040" cy="1833"/>
          </a:xfrm>
        </p:grpSpPr>
        <p:sp>
          <p:nvSpPr>
            <p:cNvPr id="22" name="文本框 4"/>
            <p:cNvSpPr txBox="1">
              <a:spLocks noChangeArrowheads="1"/>
            </p:cNvSpPr>
            <p:nvPr/>
          </p:nvSpPr>
          <p:spPr bwMode="auto">
            <a:xfrm>
              <a:off x="8192" y="1752"/>
              <a:ext cx="2932" cy="1688"/>
            </a:xfrm>
            <a:prstGeom prst="rect">
              <a:avLst/>
            </a:prstGeom>
            <a:noFill/>
            <a:ln>
              <a:noFill/>
            </a:ln>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defRPr/>
              </a:pPr>
              <a:r>
                <a:rPr lang="zh-CN" altLang="en-US" sz="4800" kern="0" dirty="0">
                  <a:solidFill>
                    <a:srgbClr val="003679"/>
                  </a:solidFill>
                  <a:latin typeface="微软雅黑" panose="020B0503020204020204" pitchFamily="34" charset="-122"/>
                  <a:ea typeface="微软雅黑" panose="020B0503020204020204" pitchFamily="34" charset="-122"/>
                </a:rPr>
                <a:t>目录</a:t>
              </a:r>
            </a:p>
          </p:txBody>
        </p:sp>
        <p:cxnSp>
          <p:nvCxnSpPr>
            <p:cNvPr id="24" name="直接连接符 5"/>
            <p:cNvCxnSpPr>
              <a:cxnSpLocks noChangeShapeType="1"/>
            </p:cNvCxnSpPr>
            <p:nvPr/>
          </p:nvCxnSpPr>
          <p:spPr bwMode="auto">
            <a:xfrm>
              <a:off x="10893" y="2405"/>
              <a:ext cx="1285" cy="0"/>
            </a:xfrm>
            <a:prstGeom prst="line">
              <a:avLst/>
            </a:prstGeom>
            <a:noFill/>
            <a:ln w="38100">
              <a:solidFill>
                <a:srgbClr val="003679"/>
              </a:solidFill>
              <a:round/>
            </a:ln>
          </p:spPr>
        </p:cxnSp>
        <p:cxnSp>
          <p:nvCxnSpPr>
            <p:cNvPr id="25" name="直接连接符 6"/>
            <p:cNvCxnSpPr>
              <a:cxnSpLocks noChangeShapeType="1"/>
            </p:cNvCxnSpPr>
            <p:nvPr/>
          </p:nvCxnSpPr>
          <p:spPr bwMode="auto">
            <a:xfrm>
              <a:off x="7138" y="2405"/>
              <a:ext cx="1285" cy="0"/>
            </a:xfrm>
            <a:prstGeom prst="line">
              <a:avLst/>
            </a:prstGeom>
            <a:noFill/>
            <a:ln w="38100">
              <a:solidFill>
                <a:srgbClr val="003679"/>
              </a:solidFill>
              <a:round/>
            </a:ln>
          </p:spPr>
        </p:cxnSp>
        <p:cxnSp>
          <p:nvCxnSpPr>
            <p:cNvPr id="26" name="直接连接符 7"/>
            <p:cNvCxnSpPr>
              <a:cxnSpLocks noChangeShapeType="1"/>
            </p:cNvCxnSpPr>
            <p:nvPr/>
          </p:nvCxnSpPr>
          <p:spPr bwMode="auto">
            <a:xfrm>
              <a:off x="7138" y="3585"/>
              <a:ext cx="5040" cy="0"/>
            </a:xfrm>
            <a:prstGeom prst="line">
              <a:avLst/>
            </a:prstGeom>
            <a:noFill/>
            <a:ln w="38100">
              <a:solidFill>
                <a:srgbClr val="003679"/>
              </a:solidFill>
              <a:round/>
            </a:ln>
          </p:spPr>
        </p:cxnSp>
        <p:cxnSp>
          <p:nvCxnSpPr>
            <p:cNvPr id="27" name="直接连接符 8"/>
            <p:cNvCxnSpPr>
              <a:cxnSpLocks noChangeShapeType="1"/>
            </p:cNvCxnSpPr>
            <p:nvPr/>
          </p:nvCxnSpPr>
          <p:spPr bwMode="auto">
            <a:xfrm>
              <a:off x="7155" y="2405"/>
              <a:ext cx="0" cy="1180"/>
            </a:xfrm>
            <a:prstGeom prst="line">
              <a:avLst/>
            </a:prstGeom>
            <a:noFill/>
            <a:ln w="38100">
              <a:solidFill>
                <a:srgbClr val="003679"/>
              </a:solidFill>
              <a:round/>
            </a:ln>
          </p:spPr>
        </p:cxnSp>
        <p:cxnSp>
          <p:nvCxnSpPr>
            <p:cNvPr id="28" name="直接连接符 9"/>
            <p:cNvCxnSpPr>
              <a:cxnSpLocks noChangeShapeType="1"/>
            </p:cNvCxnSpPr>
            <p:nvPr/>
          </p:nvCxnSpPr>
          <p:spPr bwMode="auto">
            <a:xfrm>
              <a:off x="12160" y="2405"/>
              <a:ext cx="0" cy="1180"/>
            </a:xfrm>
            <a:prstGeom prst="line">
              <a:avLst/>
            </a:prstGeom>
            <a:noFill/>
            <a:ln w="38100">
              <a:solidFill>
                <a:srgbClr val="003679"/>
              </a:solidFill>
              <a:round/>
            </a:ln>
          </p:spPr>
        </p:cxnSp>
      </p:grpSp>
      <p:sp>
        <p:nvSpPr>
          <p:cNvPr id="29" name="Rectangle 2"/>
          <p:cNvSpPr/>
          <p:nvPr/>
        </p:nvSpPr>
        <p:spPr>
          <a:xfrm>
            <a:off x="3174588" y="1637263"/>
            <a:ext cx="779371" cy="659219"/>
          </a:xfrm>
          <a:prstGeom prst="rect">
            <a:avLst/>
          </a:prstGeom>
          <a:solidFill>
            <a:srgbClr val="003679"/>
          </a:solidFill>
          <a:ln w="50800">
            <a:solidFill>
              <a:schemeClr val="bg1">
                <a:lumMod val="65000"/>
              </a:schemeClr>
            </a:solidFill>
          </a:ln>
        </p:spPr>
        <p:txBody>
          <a:bodyPr wrap="square">
            <a:spAutoFit/>
          </a:bodyPr>
          <a:lstStyle/>
          <a:p>
            <a:pPr algn="ctr">
              <a:lnSpc>
                <a:spcPct val="110000"/>
              </a:lnSpc>
              <a:defRPr/>
            </a:pPr>
            <a:r>
              <a:rPr lang="en-US" sz="3600" b="1" dirty="0">
                <a:solidFill>
                  <a:schemeClr val="bg1"/>
                </a:solidFill>
                <a:latin typeface="微软雅黑" panose="020B0503020204020204" pitchFamily="34" charset="-122"/>
                <a:ea typeface="微软雅黑" panose="020B0503020204020204" pitchFamily="34" charset="-122"/>
              </a:rPr>
              <a:t>1</a:t>
            </a:r>
            <a:endParaRPr sz="2400" b="1" dirty="0">
              <a:solidFill>
                <a:schemeClr val="bg1"/>
              </a:solidFill>
              <a:latin typeface="微软雅黑" panose="020B0503020204020204" pitchFamily="34" charset="-122"/>
              <a:ea typeface="微软雅黑" panose="020B0503020204020204" pitchFamily="34" charset="-122"/>
            </a:endParaRPr>
          </a:p>
        </p:txBody>
      </p:sp>
      <p:grpSp>
        <p:nvGrpSpPr>
          <p:cNvPr id="34" name="组 4"/>
          <p:cNvGrpSpPr/>
          <p:nvPr/>
        </p:nvGrpSpPr>
        <p:grpSpPr>
          <a:xfrm>
            <a:off x="4220262" y="1638399"/>
            <a:ext cx="4892591" cy="657875"/>
            <a:chOff x="2644977" y="1673730"/>
            <a:chExt cx="4892590" cy="657874"/>
          </a:xfrm>
        </p:grpSpPr>
        <p:sp>
          <p:nvSpPr>
            <p:cNvPr id="35" name="矩形 34"/>
            <p:cNvSpPr/>
            <p:nvPr/>
          </p:nvSpPr>
          <p:spPr>
            <a:xfrm>
              <a:off x="2644977" y="1673730"/>
              <a:ext cx="4892590" cy="657874"/>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矩形 35"/>
            <p:cNvSpPr/>
            <p:nvPr/>
          </p:nvSpPr>
          <p:spPr>
            <a:xfrm>
              <a:off x="2644977" y="1763515"/>
              <a:ext cx="4892590" cy="470256"/>
            </a:xfrm>
            <a:prstGeom prst="rect">
              <a:avLst/>
            </a:prstGeom>
          </p:spPr>
          <p:txBody>
            <a:bodyPr wrap="square">
              <a:spAutoFit/>
            </a:bodyPr>
            <a:lstStyle/>
            <a:p>
              <a:pPr algn="ctr">
                <a:lnSpc>
                  <a:spcPct val="110000"/>
                </a:lnSpc>
                <a:defRPr/>
              </a:pPr>
              <a:r>
                <a:rPr lang="zh-CN" altLang="en-US" sz="2400" b="1" dirty="0">
                  <a:solidFill>
                    <a:schemeClr val="bg1">
                      <a:lumMod val="65000"/>
                    </a:schemeClr>
                  </a:solidFill>
                  <a:latin typeface="微软雅黑" panose="020B0503020204020204" pitchFamily="34" charset="-122"/>
                  <a:ea typeface="微软雅黑" panose="020B0503020204020204" pitchFamily="34" charset="-122"/>
                  <a:sym typeface="+mn-ea"/>
                </a:rPr>
                <a:t>简介</a:t>
              </a:r>
            </a:p>
          </p:txBody>
        </p:sp>
      </p:grpSp>
      <p:grpSp>
        <p:nvGrpSpPr>
          <p:cNvPr id="37" name="组 25"/>
          <p:cNvGrpSpPr/>
          <p:nvPr/>
        </p:nvGrpSpPr>
        <p:grpSpPr>
          <a:xfrm>
            <a:off x="4220262" y="2582055"/>
            <a:ext cx="4892591" cy="657875"/>
            <a:chOff x="2644977" y="1673730"/>
            <a:chExt cx="4892590" cy="657874"/>
          </a:xfrm>
        </p:grpSpPr>
        <p:sp>
          <p:nvSpPr>
            <p:cNvPr id="38" name="矩形 37"/>
            <p:cNvSpPr/>
            <p:nvPr/>
          </p:nvSpPr>
          <p:spPr>
            <a:xfrm>
              <a:off x="2644977" y="1673730"/>
              <a:ext cx="4892590" cy="657874"/>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矩形 38"/>
            <p:cNvSpPr/>
            <p:nvPr/>
          </p:nvSpPr>
          <p:spPr>
            <a:xfrm>
              <a:off x="2644977" y="1763515"/>
              <a:ext cx="4892590" cy="470256"/>
            </a:xfrm>
            <a:prstGeom prst="rect">
              <a:avLst/>
            </a:prstGeom>
          </p:spPr>
          <p:txBody>
            <a:bodyPr wrap="square">
              <a:spAutoFit/>
            </a:bodyPr>
            <a:lstStyle/>
            <a:p>
              <a:pPr algn="ctr">
                <a:lnSpc>
                  <a:spcPct val="110000"/>
                </a:lnSpc>
                <a:defRPr/>
              </a:pPr>
              <a:r>
                <a:rPr lang="en-US" altLang="zh-CN" sz="2400" b="1" dirty="0">
                  <a:solidFill>
                    <a:schemeClr val="bg1">
                      <a:lumMod val="65000"/>
                    </a:schemeClr>
                  </a:solidFill>
                  <a:latin typeface="微软雅黑" panose="020B0503020204020204" pitchFamily="34" charset="-122"/>
                  <a:ea typeface="微软雅黑" panose="020B0503020204020204" pitchFamily="34" charset="-122"/>
                  <a:sym typeface="+mn-ea"/>
                </a:rPr>
                <a:t>Harris</a:t>
              </a:r>
              <a:r>
                <a:rPr lang="zh-CN" altLang="en-US" sz="2400" b="1" dirty="0">
                  <a:solidFill>
                    <a:schemeClr val="bg1">
                      <a:lumMod val="65000"/>
                    </a:schemeClr>
                  </a:solidFill>
                  <a:latin typeface="微软雅黑" panose="020B0503020204020204" pitchFamily="34" charset="-122"/>
                  <a:ea typeface="微软雅黑" panose="020B0503020204020204" pitchFamily="34" charset="-122"/>
                  <a:sym typeface="+mn-ea"/>
                </a:rPr>
                <a:t>角点检测算法</a:t>
              </a:r>
            </a:p>
          </p:txBody>
        </p:sp>
      </p:grpSp>
      <p:grpSp>
        <p:nvGrpSpPr>
          <p:cNvPr id="40" name="组 29"/>
          <p:cNvGrpSpPr/>
          <p:nvPr/>
        </p:nvGrpSpPr>
        <p:grpSpPr>
          <a:xfrm>
            <a:off x="4220262" y="3579121"/>
            <a:ext cx="4892591" cy="657875"/>
            <a:chOff x="2644977" y="1673730"/>
            <a:chExt cx="4892590" cy="657874"/>
          </a:xfrm>
        </p:grpSpPr>
        <p:sp>
          <p:nvSpPr>
            <p:cNvPr id="41" name="矩形 40"/>
            <p:cNvSpPr/>
            <p:nvPr/>
          </p:nvSpPr>
          <p:spPr>
            <a:xfrm>
              <a:off x="2644977" y="1673730"/>
              <a:ext cx="4892590" cy="657874"/>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矩形 41"/>
            <p:cNvSpPr/>
            <p:nvPr/>
          </p:nvSpPr>
          <p:spPr>
            <a:xfrm>
              <a:off x="2644977" y="1763515"/>
              <a:ext cx="4892590" cy="470256"/>
            </a:xfrm>
            <a:prstGeom prst="rect">
              <a:avLst/>
            </a:prstGeom>
          </p:spPr>
          <p:txBody>
            <a:bodyPr wrap="square">
              <a:spAutoFit/>
            </a:bodyPr>
            <a:lstStyle/>
            <a:p>
              <a:pPr algn="ctr">
                <a:lnSpc>
                  <a:spcPct val="110000"/>
                </a:lnSpc>
                <a:defRPr/>
              </a:pPr>
              <a:r>
                <a:rPr lang="zh-CN" altLang="en-US" sz="2400" b="1" dirty="0">
                  <a:solidFill>
                    <a:srgbClr val="003679"/>
                  </a:solidFill>
                  <a:latin typeface="微软雅黑" panose="020B0503020204020204" pitchFamily="34" charset="-122"/>
                  <a:ea typeface="微软雅黑" panose="020B0503020204020204" pitchFamily="34" charset="-122"/>
                  <a:sym typeface="+mn-ea"/>
                </a:rPr>
                <a:t>图像变换对角点检测的影响</a:t>
              </a:r>
            </a:p>
          </p:txBody>
        </p:sp>
      </p:grpSp>
    </p:spTree>
    <p:extLst>
      <p:ext uri="{BB962C8B-B14F-4D97-AF65-F5344CB8AC3E}">
        <p14:creationId xmlns:p14="http://schemas.microsoft.com/office/powerpoint/2010/main" val="23825147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FC48D-F740-6CA1-AD9D-650EB74D9363}"/>
            </a:ext>
          </a:extLst>
        </p:cNvPr>
        <p:cNvGrpSpPr/>
        <p:nvPr/>
      </p:nvGrpSpPr>
      <p:grpSpPr>
        <a:xfrm>
          <a:off x="0" y="0"/>
          <a:ext cx="0" cy="0"/>
          <a:chOff x="0" y="0"/>
          <a:chExt cx="0" cy="0"/>
        </a:xfrm>
      </p:grpSpPr>
      <p:sp>
        <p:nvSpPr>
          <p:cNvPr id="388098" name="Rectangle 2">
            <a:extLst>
              <a:ext uri="{FF2B5EF4-FFF2-40B4-BE49-F238E27FC236}">
                <a16:creationId xmlns:a16="http://schemas.microsoft.com/office/drawing/2014/main" id="{04E67EB0-1F57-2E8A-C203-CCA0C31D7A38}"/>
              </a:ext>
            </a:extLst>
          </p:cNvPr>
          <p:cNvSpPr>
            <a:spLocks noGrp="1" noChangeArrowheads="1"/>
          </p:cNvSpPr>
          <p:nvPr>
            <p:ph type="title"/>
          </p:nvPr>
        </p:nvSpPr>
        <p:spPr/>
        <p:txBody>
          <a:bodyPr>
            <a:normAutofit/>
          </a:bodyPr>
          <a:lstStyle/>
          <a:p>
            <a:r>
              <a:rPr lang="zh-CN" altLang="en-US" dirty="0"/>
              <a:t>图像变换对角点检测的影响</a:t>
            </a:r>
          </a:p>
        </p:txBody>
      </p:sp>
      <p:sp>
        <p:nvSpPr>
          <p:cNvPr id="13" name="灯片编号占位符 12">
            <a:extLst>
              <a:ext uri="{FF2B5EF4-FFF2-40B4-BE49-F238E27FC236}">
                <a16:creationId xmlns:a16="http://schemas.microsoft.com/office/drawing/2014/main" id="{6ADC09B9-4E52-575F-C103-4FCFD8B5AB3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905FA-BBCD-4FD4-802A-EBCB9D8662AD}" type="slidenum">
              <a:rPr kumimoji="0" lang="zh-CN" altLang="en-US" sz="1200" b="0" i="0" u="none" strike="noStrike" kern="1200" cap="none" spc="0" normalizeH="0" baseline="0" noProof="0" smtClean="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zh-CN" altLang="en-US" sz="1200" b="0" i="0" u="none" strike="noStrike" kern="1200" cap="none" spc="0" normalizeH="0" baseline="0" noProof="0" dirty="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endParaRPr>
          </a:p>
        </p:txBody>
      </p:sp>
      <p:sp>
        <p:nvSpPr>
          <p:cNvPr id="2" name="TextBox 1">
            <a:extLst>
              <a:ext uri="{FF2B5EF4-FFF2-40B4-BE49-F238E27FC236}">
                <a16:creationId xmlns:a16="http://schemas.microsoft.com/office/drawing/2014/main" id="{3F9B8A4A-5E8A-38D2-EBD7-AD32DA645201}"/>
              </a:ext>
            </a:extLst>
          </p:cNvPr>
          <p:cNvSpPr txBox="1"/>
          <p:nvPr/>
        </p:nvSpPr>
        <p:spPr>
          <a:xfrm>
            <a:off x="488065" y="1038758"/>
            <a:ext cx="9296015" cy="461665"/>
          </a:xfrm>
          <a:prstGeom prst="rect">
            <a:avLst/>
          </a:prstGeom>
          <a:noFill/>
        </p:spPr>
        <p:txBody>
          <a:bodyPr wrap="square" rtlCol="0">
            <a:spAutoFit/>
          </a:bodyPr>
          <a:lstStyle/>
          <a:p>
            <a:r>
              <a:rPr lang="zh-CN" altLang="en-US" sz="2400" b="1" spc="300" dirty="0">
                <a:solidFill>
                  <a:srgbClr val="004098"/>
                </a:solidFill>
                <a:latin typeface="微软雅黑" panose="020B0503020204020204" pitchFamily="34" charset="-122"/>
                <a:ea typeface="微软雅黑" panose="020B0503020204020204" pitchFamily="34" charset="-122"/>
              </a:rPr>
              <a:t>旋转对角点检测的影响</a:t>
            </a:r>
            <a:endParaRPr lang="en-US" altLang="zh-CN" sz="2400" b="1" spc="300" dirty="0">
              <a:solidFill>
                <a:srgbClr val="004098"/>
              </a:solidFill>
              <a:latin typeface="微软雅黑" panose="020B0503020204020204" pitchFamily="34" charset="-122"/>
              <a:ea typeface="微软雅黑" panose="020B0503020204020204" pitchFamily="34" charset="-122"/>
            </a:endParaRPr>
          </a:p>
        </p:txBody>
      </p:sp>
      <p:sp>
        <p:nvSpPr>
          <p:cNvPr id="6" name="TextBox 1">
            <a:extLst>
              <a:ext uri="{FF2B5EF4-FFF2-40B4-BE49-F238E27FC236}">
                <a16:creationId xmlns:a16="http://schemas.microsoft.com/office/drawing/2014/main" id="{879F5055-532D-168D-ED37-D15C00762417}"/>
              </a:ext>
            </a:extLst>
          </p:cNvPr>
          <p:cNvSpPr txBox="1"/>
          <p:nvPr/>
        </p:nvSpPr>
        <p:spPr>
          <a:xfrm>
            <a:off x="340382" y="3466721"/>
            <a:ext cx="9296015" cy="461665"/>
          </a:xfrm>
          <a:prstGeom prst="rect">
            <a:avLst/>
          </a:prstGeom>
          <a:noFill/>
        </p:spPr>
        <p:txBody>
          <a:bodyPr wrap="square" rtlCol="0">
            <a:spAutoFit/>
          </a:bodyPr>
          <a:lstStyle/>
          <a:p>
            <a:r>
              <a:rPr lang="zh-CN" altLang="en-US" sz="2400" b="1" spc="300" dirty="0">
                <a:solidFill>
                  <a:srgbClr val="004098"/>
                </a:solidFill>
                <a:latin typeface="微软雅黑" panose="020B0503020204020204" pitchFamily="34" charset="-122"/>
                <a:ea typeface="微软雅黑" panose="020B0503020204020204" pitchFamily="34" charset="-122"/>
              </a:rPr>
              <a:t>放缩对角点检测的影响</a:t>
            </a:r>
            <a:endParaRPr lang="en-US" altLang="zh-CN" sz="2400" b="1" spc="300" dirty="0">
              <a:solidFill>
                <a:srgbClr val="004098"/>
              </a:solidFill>
              <a:latin typeface="微软雅黑" panose="020B0503020204020204" pitchFamily="34" charset="-122"/>
              <a:ea typeface="微软雅黑" panose="020B0503020204020204" pitchFamily="34" charset="-122"/>
            </a:endParaRPr>
          </a:p>
        </p:txBody>
      </p:sp>
      <p:pic>
        <p:nvPicPr>
          <p:cNvPr id="8" name="图片 7">
            <a:extLst>
              <a:ext uri="{FF2B5EF4-FFF2-40B4-BE49-F238E27FC236}">
                <a16:creationId xmlns:a16="http://schemas.microsoft.com/office/drawing/2014/main" id="{C55ABA07-E8D8-D802-1920-BDA4444DCD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8350" y="4196218"/>
            <a:ext cx="5575300" cy="1892300"/>
          </a:xfrm>
          <a:prstGeom prst="rect">
            <a:avLst/>
          </a:prstGeom>
        </p:spPr>
      </p:pic>
      <p:pic>
        <p:nvPicPr>
          <p:cNvPr id="11" name="图片 10">
            <a:extLst>
              <a:ext uri="{FF2B5EF4-FFF2-40B4-BE49-F238E27FC236}">
                <a16:creationId xmlns:a16="http://schemas.microsoft.com/office/drawing/2014/main" id="{A1158961-F4A3-EA56-28D0-DEFD6EEABF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5629" y="1373347"/>
            <a:ext cx="4180742" cy="2187006"/>
          </a:xfrm>
          <a:prstGeom prst="rect">
            <a:avLst/>
          </a:prstGeom>
        </p:spPr>
      </p:pic>
    </p:spTree>
    <p:extLst>
      <p:ext uri="{BB962C8B-B14F-4D97-AF65-F5344CB8AC3E}">
        <p14:creationId xmlns:p14="http://schemas.microsoft.com/office/powerpoint/2010/main" val="8371400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4664711" y="225428"/>
            <a:ext cx="3200400" cy="902334"/>
            <a:chOff x="7138" y="1752"/>
            <a:chExt cx="5040" cy="1833"/>
          </a:xfrm>
        </p:grpSpPr>
        <p:sp>
          <p:nvSpPr>
            <p:cNvPr id="22" name="文本框 4"/>
            <p:cNvSpPr txBox="1">
              <a:spLocks noChangeArrowheads="1"/>
            </p:cNvSpPr>
            <p:nvPr/>
          </p:nvSpPr>
          <p:spPr bwMode="auto">
            <a:xfrm>
              <a:off x="8192" y="1752"/>
              <a:ext cx="2932" cy="1688"/>
            </a:xfrm>
            <a:prstGeom prst="rect">
              <a:avLst/>
            </a:prstGeom>
            <a:noFill/>
            <a:ln>
              <a:noFill/>
            </a:ln>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defRPr/>
              </a:pPr>
              <a:r>
                <a:rPr lang="zh-CN" altLang="en-US" sz="4800" kern="0" dirty="0">
                  <a:solidFill>
                    <a:srgbClr val="003679"/>
                  </a:solidFill>
                  <a:latin typeface="微软雅黑" panose="020B0503020204020204" pitchFamily="34" charset="-122"/>
                  <a:ea typeface="微软雅黑" panose="020B0503020204020204" pitchFamily="34" charset="-122"/>
                </a:rPr>
                <a:t>目录</a:t>
              </a:r>
            </a:p>
          </p:txBody>
        </p:sp>
        <p:cxnSp>
          <p:nvCxnSpPr>
            <p:cNvPr id="24" name="直接连接符 5"/>
            <p:cNvCxnSpPr>
              <a:cxnSpLocks noChangeShapeType="1"/>
            </p:cNvCxnSpPr>
            <p:nvPr/>
          </p:nvCxnSpPr>
          <p:spPr bwMode="auto">
            <a:xfrm>
              <a:off x="10893" y="2405"/>
              <a:ext cx="1285" cy="0"/>
            </a:xfrm>
            <a:prstGeom prst="line">
              <a:avLst/>
            </a:prstGeom>
            <a:noFill/>
            <a:ln w="38100">
              <a:solidFill>
                <a:srgbClr val="003679"/>
              </a:solidFill>
              <a:round/>
            </a:ln>
          </p:spPr>
        </p:cxnSp>
        <p:cxnSp>
          <p:nvCxnSpPr>
            <p:cNvPr id="25" name="直接连接符 6"/>
            <p:cNvCxnSpPr>
              <a:cxnSpLocks noChangeShapeType="1"/>
            </p:cNvCxnSpPr>
            <p:nvPr/>
          </p:nvCxnSpPr>
          <p:spPr bwMode="auto">
            <a:xfrm>
              <a:off x="7138" y="2405"/>
              <a:ext cx="1285" cy="0"/>
            </a:xfrm>
            <a:prstGeom prst="line">
              <a:avLst/>
            </a:prstGeom>
            <a:noFill/>
            <a:ln w="38100">
              <a:solidFill>
                <a:srgbClr val="003679"/>
              </a:solidFill>
              <a:round/>
            </a:ln>
          </p:spPr>
        </p:cxnSp>
        <p:cxnSp>
          <p:nvCxnSpPr>
            <p:cNvPr id="26" name="直接连接符 7"/>
            <p:cNvCxnSpPr>
              <a:cxnSpLocks noChangeShapeType="1"/>
            </p:cNvCxnSpPr>
            <p:nvPr/>
          </p:nvCxnSpPr>
          <p:spPr bwMode="auto">
            <a:xfrm>
              <a:off x="7138" y="3585"/>
              <a:ext cx="5040" cy="0"/>
            </a:xfrm>
            <a:prstGeom prst="line">
              <a:avLst/>
            </a:prstGeom>
            <a:noFill/>
            <a:ln w="38100">
              <a:solidFill>
                <a:srgbClr val="003679"/>
              </a:solidFill>
              <a:round/>
            </a:ln>
          </p:spPr>
        </p:cxnSp>
        <p:cxnSp>
          <p:nvCxnSpPr>
            <p:cNvPr id="27" name="直接连接符 8"/>
            <p:cNvCxnSpPr>
              <a:cxnSpLocks noChangeShapeType="1"/>
            </p:cNvCxnSpPr>
            <p:nvPr/>
          </p:nvCxnSpPr>
          <p:spPr bwMode="auto">
            <a:xfrm>
              <a:off x="7155" y="2405"/>
              <a:ext cx="0" cy="1180"/>
            </a:xfrm>
            <a:prstGeom prst="line">
              <a:avLst/>
            </a:prstGeom>
            <a:noFill/>
            <a:ln w="38100">
              <a:solidFill>
                <a:srgbClr val="003679"/>
              </a:solidFill>
              <a:round/>
            </a:ln>
          </p:spPr>
        </p:cxnSp>
        <p:cxnSp>
          <p:nvCxnSpPr>
            <p:cNvPr id="28" name="直接连接符 9"/>
            <p:cNvCxnSpPr>
              <a:cxnSpLocks noChangeShapeType="1"/>
            </p:cNvCxnSpPr>
            <p:nvPr/>
          </p:nvCxnSpPr>
          <p:spPr bwMode="auto">
            <a:xfrm>
              <a:off x="12160" y="2405"/>
              <a:ext cx="0" cy="1180"/>
            </a:xfrm>
            <a:prstGeom prst="line">
              <a:avLst/>
            </a:prstGeom>
            <a:noFill/>
            <a:ln w="38100">
              <a:solidFill>
                <a:srgbClr val="003679"/>
              </a:solidFill>
              <a:round/>
            </a:ln>
          </p:spPr>
        </p:cxnSp>
      </p:grpSp>
      <p:sp>
        <p:nvSpPr>
          <p:cNvPr id="29" name="Rectangle 2"/>
          <p:cNvSpPr/>
          <p:nvPr/>
        </p:nvSpPr>
        <p:spPr>
          <a:xfrm>
            <a:off x="3174588" y="1637263"/>
            <a:ext cx="779371" cy="659219"/>
          </a:xfrm>
          <a:prstGeom prst="rect">
            <a:avLst/>
          </a:prstGeom>
          <a:solidFill>
            <a:srgbClr val="C03228"/>
          </a:solidFill>
          <a:ln w="50800">
            <a:solidFill>
              <a:schemeClr val="bg1">
                <a:lumMod val="65000"/>
              </a:schemeClr>
            </a:solidFill>
          </a:ln>
        </p:spPr>
        <p:txBody>
          <a:bodyPr wrap="square">
            <a:spAutoFit/>
          </a:bodyPr>
          <a:lstStyle/>
          <a:p>
            <a:pPr algn="ctr">
              <a:lnSpc>
                <a:spcPct val="110000"/>
              </a:lnSpc>
              <a:defRPr/>
            </a:pPr>
            <a:r>
              <a:rPr lang="en-US" sz="3600" b="1" dirty="0">
                <a:solidFill>
                  <a:schemeClr val="bg1"/>
                </a:solidFill>
                <a:latin typeface="微软雅黑" panose="020B0503020204020204" pitchFamily="34" charset="-122"/>
                <a:ea typeface="微软雅黑" panose="020B0503020204020204" pitchFamily="34" charset="-122"/>
              </a:rPr>
              <a:t>1</a:t>
            </a:r>
            <a:endParaRPr sz="2400" b="1" dirty="0">
              <a:solidFill>
                <a:schemeClr val="bg1"/>
              </a:solidFill>
              <a:latin typeface="微软雅黑" panose="020B0503020204020204" pitchFamily="34" charset="-122"/>
              <a:ea typeface="微软雅黑" panose="020B0503020204020204" pitchFamily="34" charset="-122"/>
            </a:endParaRPr>
          </a:p>
        </p:txBody>
      </p:sp>
      <p:sp>
        <p:nvSpPr>
          <p:cNvPr id="30" name="Rectangle 2"/>
          <p:cNvSpPr/>
          <p:nvPr/>
        </p:nvSpPr>
        <p:spPr>
          <a:xfrm>
            <a:off x="3174588" y="2580919"/>
            <a:ext cx="779371" cy="659219"/>
          </a:xfrm>
          <a:prstGeom prst="rect">
            <a:avLst/>
          </a:prstGeom>
          <a:solidFill>
            <a:srgbClr val="003679"/>
          </a:solidFill>
          <a:ln w="50800">
            <a:solidFill>
              <a:schemeClr val="bg1">
                <a:lumMod val="65000"/>
              </a:schemeClr>
            </a:solidFill>
          </a:ln>
        </p:spPr>
        <p:txBody>
          <a:bodyPr wrap="square">
            <a:spAutoFit/>
          </a:bodyPr>
          <a:lstStyle/>
          <a:p>
            <a:pPr algn="ctr">
              <a:lnSpc>
                <a:spcPct val="110000"/>
              </a:lnSpc>
              <a:defRPr/>
            </a:pPr>
            <a:r>
              <a:rPr lang="en-US" sz="3600" b="1" dirty="0">
                <a:solidFill>
                  <a:schemeClr val="bg1"/>
                </a:solidFill>
                <a:latin typeface="微软雅黑" panose="020B0503020204020204" pitchFamily="34" charset="-122"/>
                <a:ea typeface="微软雅黑" panose="020B0503020204020204" pitchFamily="34" charset="-122"/>
              </a:rPr>
              <a:t>2</a:t>
            </a:r>
            <a:endParaRPr sz="2400" b="1" dirty="0">
              <a:solidFill>
                <a:schemeClr val="bg1"/>
              </a:solidFill>
              <a:latin typeface="微软雅黑" panose="020B0503020204020204" pitchFamily="34" charset="-122"/>
              <a:ea typeface="微软雅黑" panose="020B0503020204020204" pitchFamily="34" charset="-122"/>
            </a:endParaRPr>
          </a:p>
        </p:txBody>
      </p:sp>
      <p:sp>
        <p:nvSpPr>
          <p:cNvPr id="31" name="Rectangle 2"/>
          <p:cNvSpPr/>
          <p:nvPr/>
        </p:nvSpPr>
        <p:spPr>
          <a:xfrm>
            <a:off x="3174588" y="3572220"/>
            <a:ext cx="779371" cy="659219"/>
          </a:xfrm>
          <a:prstGeom prst="rect">
            <a:avLst/>
          </a:prstGeom>
          <a:solidFill>
            <a:srgbClr val="003679"/>
          </a:solidFill>
          <a:ln w="50800">
            <a:solidFill>
              <a:schemeClr val="bg1">
                <a:lumMod val="65000"/>
              </a:schemeClr>
            </a:solidFill>
          </a:ln>
        </p:spPr>
        <p:txBody>
          <a:bodyPr wrap="square">
            <a:spAutoFit/>
          </a:bodyPr>
          <a:lstStyle/>
          <a:p>
            <a:pPr algn="ctr">
              <a:lnSpc>
                <a:spcPct val="110000"/>
              </a:lnSpc>
            </a:pPr>
            <a:r>
              <a:rPr lang="en-US" sz="3600" b="1" dirty="0">
                <a:solidFill>
                  <a:schemeClr val="bg1"/>
                </a:solidFill>
                <a:latin typeface="微软雅黑" panose="020B0503020204020204" pitchFamily="34" charset="-122"/>
                <a:ea typeface="微软雅黑" panose="020B0503020204020204" pitchFamily="34" charset="-122"/>
              </a:rPr>
              <a:t>3</a:t>
            </a:r>
            <a:endParaRPr sz="3600" b="1" dirty="0">
              <a:solidFill>
                <a:schemeClr val="bg1"/>
              </a:solidFill>
              <a:latin typeface="微软雅黑" panose="020B0503020204020204" pitchFamily="34" charset="-122"/>
              <a:ea typeface="微软雅黑" panose="020B0503020204020204" pitchFamily="34" charset="-122"/>
            </a:endParaRPr>
          </a:p>
        </p:txBody>
      </p:sp>
      <p:grpSp>
        <p:nvGrpSpPr>
          <p:cNvPr id="34" name="组 4"/>
          <p:cNvGrpSpPr/>
          <p:nvPr/>
        </p:nvGrpSpPr>
        <p:grpSpPr>
          <a:xfrm>
            <a:off x="4220262" y="1638399"/>
            <a:ext cx="4892591" cy="657875"/>
            <a:chOff x="2644977" y="1673730"/>
            <a:chExt cx="4892590" cy="657874"/>
          </a:xfrm>
        </p:grpSpPr>
        <p:sp>
          <p:nvSpPr>
            <p:cNvPr id="35" name="矩形 34"/>
            <p:cNvSpPr/>
            <p:nvPr/>
          </p:nvSpPr>
          <p:spPr>
            <a:xfrm>
              <a:off x="2644977" y="1673730"/>
              <a:ext cx="4892590" cy="657874"/>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矩形 35"/>
            <p:cNvSpPr/>
            <p:nvPr/>
          </p:nvSpPr>
          <p:spPr>
            <a:xfrm>
              <a:off x="2644977" y="1763515"/>
              <a:ext cx="4892590" cy="470256"/>
            </a:xfrm>
            <a:prstGeom prst="rect">
              <a:avLst/>
            </a:prstGeom>
          </p:spPr>
          <p:txBody>
            <a:bodyPr wrap="square">
              <a:spAutoFit/>
            </a:bodyPr>
            <a:lstStyle/>
            <a:p>
              <a:pPr algn="ctr">
                <a:lnSpc>
                  <a:spcPct val="110000"/>
                </a:lnSpc>
                <a:defRPr/>
              </a:pPr>
              <a:r>
                <a:rPr lang="zh-CN" altLang="en-US" sz="2400" b="1" dirty="0">
                  <a:solidFill>
                    <a:srgbClr val="003679"/>
                  </a:solidFill>
                  <a:latin typeface="微软雅黑" panose="020B0503020204020204" pitchFamily="34" charset="-122"/>
                  <a:ea typeface="微软雅黑" panose="020B0503020204020204" pitchFamily="34" charset="-122"/>
                  <a:sym typeface="+mn-ea"/>
                </a:rPr>
                <a:t>简介</a:t>
              </a:r>
            </a:p>
          </p:txBody>
        </p:sp>
      </p:grpSp>
      <p:grpSp>
        <p:nvGrpSpPr>
          <p:cNvPr id="37" name="组 25"/>
          <p:cNvGrpSpPr/>
          <p:nvPr/>
        </p:nvGrpSpPr>
        <p:grpSpPr>
          <a:xfrm>
            <a:off x="4220262" y="2582055"/>
            <a:ext cx="4892591" cy="657875"/>
            <a:chOff x="2644977" y="1673730"/>
            <a:chExt cx="4892590" cy="657874"/>
          </a:xfrm>
        </p:grpSpPr>
        <p:sp>
          <p:nvSpPr>
            <p:cNvPr id="38" name="矩形 37"/>
            <p:cNvSpPr/>
            <p:nvPr/>
          </p:nvSpPr>
          <p:spPr>
            <a:xfrm>
              <a:off x="2644977" y="1673730"/>
              <a:ext cx="4892590" cy="657874"/>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矩形 38"/>
            <p:cNvSpPr/>
            <p:nvPr/>
          </p:nvSpPr>
          <p:spPr>
            <a:xfrm>
              <a:off x="2644977" y="1763515"/>
              <a:ext cx="4892590" cy="470256"/>
            </a:xfrm>
            <a:prstGeom prst="rect">
              <a:avLst/>
            </a:prstGeom>
          </p:spPr>
          <p:txBody>
            <a:bodyPr wrap="square">
              <a:spAutoFit/>
            </a:bodyPr>
            <a:lstStyle/>
            <a:p>
              <a:pPr algn="ctr">
                <a:lnSpc>
                  <a:spcPct val="110000"/>
                </a:lnSpc>
                <a:defRPr/>
              </a:pPr>
              <a:r>
                <a:rPr lang="en-US" altLang="zh-CN" sz="2400" b="1" dirty="0">
                  <a:solidFill>
                    <a:schemeClr val="bg1">
                      <a:lumMod val="65000"/>
                    </a:schemeClr>
                  </a:solidFill>
                  <a:latin typeface="微软雅黑" panose="020B0503020204020204" pitchFamily="34" charset="-122"/>
                  <a:ea typeface="微软雅黑" panose="020B0503020204020204" pitchFamily="34" charset="-122"/>
                  <a:sym typeface="+mn-ea"/>
                </a:rPr>
                <a:t>Harris</a:t>
              </a:r>
              <a:r>
                <a:rPr lang="zh-CN" altLang="en-US" sz="2400" b="1" dirty="0">
                  <a:solidFill>
                    <a:schemeClr val="bg1">
                      <a:lumMod val="65000"/>
                    </a:schemeClr>
                  </a:solidFill>
                  <a:latin typeface="微软雅黑" panose="020B0503020204020204" pitchFamily="34" charset="-122"/>
                  <a:ea typeface="微软雅黑" panose="020B0503020204020204" pitchFamily="34" charset="-122"/>
                  <a:sym typeface="+mn-ea"/>
                </a:rPr>
                <a:t>角点检测算法</a:t>
              </a:r>
            </a:p>
          </p:txBody>
        </p:sp>
      </p:grpSp>
      <p:grpSp>
        <p:nvGrpSpPr>
          <p:cNvPr id="40" name="组 29"/>
          <p:cNvGrpSpPr/>
          <p:nvPr/>
        </p:nvGrpSpPr>
        <p:grpSpPr>
          <a:xfrm>
            <a:off x="4220262" y="3579121"/>
            <a:ext cx="4892591" cy="657875"/>
            <a:chOff x="2644977" y="1673730"/>
            <a:chExt cx="4892590" cy="657874"/>
          </a:xfrm>
        </p:grpSpPr>
        <p:sp>
          <p:nvSpPr>
            <p:cNvPr id="41" name="矩形 40"/>
            <p:cNvSpPr/>
            <p:nvPr/>
          </p:nvSpPr>
          <p:spPr>
            <a:xfrm>
              <a:off x="2644977" y="1673730"/>
              <a:ext cx="4892590" cy="657874"/>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矩形 41"/>
            <p:cNvSpPr/>
            <p:nvPr/>
          </p:nvSpPr>
          <p:spPr>
            <a:xfrm>
              <a:off x="2644977" y="1763515"/>
              <a:ext cx="4892590" cy="470256"/>
            </a:xfrm>
            <a:prstGeom prst="rect">
              <a:avLst/>
            </a:prstGeom>
          </p:spPr>
          <p:txBody>
            <a:bodyPr wrap="square">
              <a:spAutoFit/>
            </a:bodyPr>
            <a:lstStyle/>
            <a:p>
              <a:pPr algn="ctr">
                <a:lnSpc>
                  <a:spcPct val="110000"/>
                </a:lnSpc>
              </a:pPr>
              <a:r>
                <a:rPr lang="zh-CN" altLang="en-US" sz="2400" b="1" dirty="0">
                  <a:solidFill>
                    <a:schemeClr val="bg1">
                      <a:lumMod val="65000"/>
                    </a:schemeClr>
                  </a:solidFill>
                  <a:latin typeface="微软雅黑" panose="020B0503020204020204" pitchFamily="34" charset="-122"/>
                  <a:ea typeface="微软雅黑" panose="020B0503020204020204" pitchFamily="34" charset="-122"/>
                  <a:sym typeface="+mn-ea"/>
                </a:rPr>
                <a:t>图像变换对角点检测的影响</a:t>
              </a: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p:txBody>
          <a:bodyPr/>
          <a:lstStyle/>
          <a:p>
            <a:r>
              <a:rPr lang="zh-CN" altLang="en-US" dirty="0"/>
              <a:t>简介</a:t>
            </a:r>
          </a:p>
        </p:txBody>
      </p:sp>
      <p:sp>
        <p:nvSpPr>
          <p:cNvPr id="13" name="灯片编号占位符 1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905FA-BBCD-4FD4-802A-EBCB9D8662AD}" type="slidenum">
              <a:rPr kumimoji="0" lang="zh-CN" altLang="en-US" sz="1200" b="0" i="0" u="none" strike="noStrike" kern="1200" cap="none" spc="0" normalizeH="0" baseline="0" noProof="0" smtClean="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zh-CN" altLang="en-US" sz="1200" b="0" i="0" u="none" strike="noStrike" kern="1200" cap="none" spc="0" normalizeH="0" baseline="0" noProof="0" dirty="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endParaRPr>
          </a:p>
        </p:txBody>
      </p:sp>
      <p:sp>
        <p:nvSpPr>
          <p:cNvPr id="6" name="TextBox 5">
            <a:extLst>
              <a:ext uri="{FF2B5EF4-FFF2-40B4-BE49-F238E27FC236}">
                <a16:creationId xmlns:a16="http://schemas.microsoft.com/office/drawing/2014/main" id="{B38BD0F4-2433-9FD3-6C1C-3D886E6912C4}"/>
              </a:ext>
            </a:extLst>
          </p:cNvPr>
          <p:cNvSpPr txBox="1"/>
          <p:nvPr/>
        </p:nvSpPr>
        <p:spPr>
          <a:xfrm>
            <a:off x="806577" y="1096691"/>
            <a:ext cx="10578842" cy="523220"/>
          </a:xfrm>
          <a:prstGeom prst="rect">
            <a:avLst/>
          </a:prstGeom>
          <a:noFill/>
        </p:spPr>
        <p:txBody>
          <a:bodyPr wrap="square" rtlCol="0">
            <a:spAutoFit/>
          </a:bodyPr>
          <a:lstStyle/>
          <a:p>
            <a:pPr algn="ctr"/>
            <a:r>
              <a:rPr lang="zh-CN" altLang="en-US" sz="2800" b="1" spc="300" dirty="0">
                <a:solidFill>
                  <a:srgbClr val="004098"/>
                </a:solidFill>
                <a:latin typeface="微软雅黑" panose="020B0503020204020204" pitchFamily="34" charset="-122"/>
                <a:ea typeface="微软雅黑" panose="020B0503020204020204" pitchFamily="34" charset="-122"/>
              </a:rPr>
              <a:t>角点是图像中的关键点，满足重复性、显著性和紧性</a:t>
            </a:r>
          </a:p>
        </p:txBody>
      </p:sp>
      <p:sp>
        <p:nvSpPr>
          <p:cNvPr id="8" name="文本框 7">
            <a:extLst>
              <a:ext uri="{FF2B5EF4-FFF2-40B4-BE49-F238E27FC236}">
                <a16:creationId xmlns:a16="http://schemas.microsoft.com/office/drawing/2014/main" id="{DD4FCAB0-E97E-ED77-D177-A1EA6128E627}"/>
              </a:ext>
            </a:extLst>
          </p:cNvPr>
          <p:cNvSpPr txBox="1"/>
          <p:nvPr/>
        </p:nvSpPr>
        <p:spPr>
          <a:xfrm>
            <a:off x="580688" y="5801806"/>
            <a:ext cx="11272221" cy="523220"/>
          </a:xfrm>
          <a:prstGeom prst="rect">
            <a:avLst/>
          </a:prstGeom>
          <a:noFill/>
        </p:spPr>
        <p:txBody>
          <a:bodyPr wrap="square">
            <a:spAutoFit/>
          </a:bodyPr>
          <a:lstStyle/>
          <a:p>
            <a:pPr algn="ctr"/>
            <a:r>
              <a:rPr lang="zh-CN" altLang="en-US" sz="2800" b="1" spc="300" dirty="0">
                <a:solidFill>
                  <a:srgbClr val="004098"/>
                </a:solidFill>
                <a:latin typeface="微软雅黑" panose="020B0503020204020204" pitchFamily="34" charset="-122"/>
                <a:ea typeface="微软雅黑" panose="020B0503020204020204" pitchFamily="34" charset="-122"/>
              </a:rPr>
              <a:t>通过匹配不同图像之间对应的角点，可以实现图像拼接</a:t>
            </a:r>
          </a:p>
        </p:txBody>
      </p:sp>
      <p:pic>
        <p:nvPicPr>
          <p:cNvPr id="4" name="图片 3">
            <a:extLst>
              <a:ext uri="{FF2B5EF4-FFF2-40B4-BE49-F238E27FC236}">
                <a16:creationId xmlns:a16="http://schemas.microsoft.com/office/drawing/2014/main" id="{378558AD-5DB8-C218-E76D-5F411037DA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9220" y="1795741"/>
            <a:ext cx="6833556" cy="3882554"/>
          </a:xfrm>
          <a:prstGeom prst="rect">
            <a:avLst/>
          </a:prstGeom>
        </p:spPr>
      </p:pic>
    </p:spTree>
    <p:extLst>
      <p:ext uri="{BB962C8B-B14F-4D97-AF65-F5344CB8AC3E}">
        <p14:creationId xmlns:p14="http://schemas.microsoft.com/office/powerpoint/2010/main" val="23431811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4664711" y="225428"/>
            <a:ext cx="3200400" cy="902334"/>
            <a:chOff x="7138" y="1752"/>
            <a:chExt cx="5040" cy="1833"/>
          </a:xfrm>
        </p:grpSpPr>
        <p:sp>
          <p:nvSpPr>
            <p:cNvPr id="22" name="文本框 4"/>
            <p:cNvSpPr txBox="1">
              <a:spLocks noChangeArrowheads="1"/>
            </p:cNvSpPr>
            <p:nvPr/>
          </p:nvSpPr>
          <p:spPr bwMode="auto">
            <a:xfrm>
              <a:off x="8192" y="1752"/>
              <a:ext cx="2932" cy="1688"/>
            </a:xfrm>
            <a:prstGeom prst="rect">
              <a:avLst/>
            </a:prstGeom>
            <a:noFill/>
            <a:ln>
              <a:noFill/>
            </a:ln>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defRPr/>
              </a:pPr>
              <a:r>
                <a:rPr lang="zh-CN" altLang="en-US" sz="4800" kern="0" dirty="0">
                  <a:solidFill>
                    <a:srgbClr val="003679"/>
                  </a:solidFill>
                  <a:latin typeface="微软雅黑" panose="020B0503020204020204" pitchFamily="34" charset="-122"/>
                  <a:ea typeface="微软雅黑" panose="020B0503020204020204" pitchFamily="34" charset="-122"/>
                </a:rPr>
                <a:t>目录</a:t>
              </a:r>
            </a:p>
          </p:txBody>
        </p:sp>
        <p:cxnSp>
          <p:nvCxnSpPr>
            <p:cNvPr id="24" name="直接连接符 5"/>
            <p:cNvCxnSpPr>
              <a:cxnSpLocks noChangeShapeType="1"/>
            </p:cNvCxnSpPr>
            <p:nvPr/>
          </p:nvCxnSpPr>
          <p:spPr bwMode="auto">
            <a:xfrm>
              <a:off x="10893" y="2405"/>
              <a:ext cx="1285" cy="0"/>
            </a:xfrm>
            <a:prstGeom prst="line">
              <a:avLst/>
            </a:prstGeom>
            <a:noFill/>
            <a:ln w="38100">
              <a:solidFill>
                <a:srgbClr val="003679"/>
              </a:solidFill>
              <a:round/>
            </a:ln>
          </p:spPr>
        </p:cxnSp>
        <p:cxnSp>
          <p:nvCxnSpPr>
            <p:cNvPr id="25" name="直接连接符 6"/>
            <p:cNvCxnSpPr>
              <a:cxnSpLocks noChangeShapeType="1"/>
            </p:cNvCxnSpPr>
            <p:nvPr/>
          </p:nvCxnSpPr>
          <p:spPr bwMode="auto">
            <a:xfrm>
              <a:off x="7138" y="2405"/>
              <a:ext cx="1285" cy="0"/>
            </a:xfrm>
            <a:prstGeom prst="line">
              <a:avLst/>
            </a:prstGeom>
            <a:noFill/>
            <a:ln w="38100">
              <a:solidFill>
                <a:srgbClr val="003679"/>
              </a:solidFill>
              <a:round/>
            </a:ln>
          </p:spPr>
        </p:cxnSp>
        <p:cxnSp>
          <p:nvCxnSpPr>
            <p:cNvPr id="26" name="直接连接符 7"/>
            <p:cNvCxnSpPr>
              <a:cxnSpLocks noChangeShapeType="1"/>
            </p:cNvCxnSpPr>
            <p:nvPr/>
          </p:nvCxnSpPr>
          <p:spPr bwMode="auto">
            <a:xfrm>
              <a:off x="7138" y="3585"/>
              <a:ext cx="5040" cy="0"/>
            </a:xfrm>
            <a:prstGeom prst="line">
              <a:avLst/>
            </a:prstGeom>
            <a:noFill/>
            <a:ln w="38100">
              <a:solidFill>
                <a:srgbClr val="003679"/>
              </a:solidFill>
              <a:round/>
            </a:ln>
          </p:spPr>
        </p:cxnSp>
        <p:cxnSp>
          <p:nvCxnSpPr>
            <p:cNvPr id="27" name="直接连接符 8"/>
            <p:cNvCxnSpPr>
              <a:cxnSpLocks noChangeShapeType="1"/>
            </p:cNvCxnSpPr>
            <p:nvPr/>
          </p:nvCxnSpPr>
          <p:spPr bwMode="auto">
            <a:xfrm>
              <a:off x="7155" y="2405"/>
              <a:ext cx="0" cy="1180"/>
            </a:xfrm>
            <a:prstGeom prst="line">
              <a:avLst/>
            </a:prstGeom>
            <a:noFill/>
            <a:ln w="38100">
              <a:solidFill>
                <a:srgbClr val="003679"/>
              </a:solidFill>
              <a:round/>
            </a:ln>
          </p:spPr>
        </p:cxnSp>
        <p:cxnSp>
          <p:nvCxnSpPr>
            <p:cNvPr id="28" name="直接连接符 9"/>
            <p:cNvCxnSpPr>
              <a:cxnSpLocks noChangeShapeType="1"/>
            </p:cNvCxnSpPr>
            <p:nvPr/>
          </p:nvCxnSpPr>
          <p:spPr bwMode="auto">
            <a:xfrm>
              <a:off x="12160" y="2405"/>
              <a:ext cx="0" cy="1180"/>
            </a:xfrm>
            <a:prstGeom prst="line">
              <a:avLst/>
            </a:prstGeom>
            <a:noFill/>
            <a:ln w="38100">
              <a:solidFill>
                <a:srgbClr val="003679"/>
              </a:solidFill>
              <a:round/>
            </a:ln>
          </p:spPr>
        </p:cxnSp>
      </p:grpSp>
      <p:sp>
        <p:nvSpPr>
          <p:cNvPr id="29" name="Rectangle 2"/>
          <p:cNvSpPr/>
          <p:nvPr/>
        </p:nvSpPr>
        <p:spPr>
          <a:xfrm>
            <a:off x="3174588" y="1637263"/>
            <a:ext cx="779371" cy="659219"/>
          </a:xfrm>
          <a:prstGeom prst="rect">
            <a:avLst/>
          </a:prstGeom>
          <a:solidFill>
            <a:srgbClr val="003679"/>
          </a:solidFill>
          <a:ln w="50800">
            <a:solidFill>
              <a:schemeClr val="bg1">
                <a:lumMod val="65000"/>
              </a:schemeClr>
            </a:solidFill>
          </a:ln>
        </p:spPr>
        <p:txBody>
          <a:bodyPr wrap="square">
            <a:spAutoFit/>
          </a:bodyPr>
          <a:lstStyle/>
          <a:p>
            <a:pPr algn="ctr">
              <a:lnSpc>
                <a:spcPct val="110000"/>
              </a:lnSpc>
              <a:defRPr/>
            </a:pPr>
            <a:r>
              <a:rPr lang="en-US" sz="3600" b="1" dirty="0">
                <a:solidFill>
                  <a:schemeClr val="bg1"/>
                </a:solidFill>
                <a:latin typeface="微软雅黑" panose="020B0503020204020204" pitchFamily="34" charset="-122"/>
                <a:ea typeface="微软雅黑" panose="020B0503020204020204" pitchFamily="34" charset="-122"/>
              </a:rPr>
              <a:t>1</a:t>
            </a:r>
            <a:endParaRPr sz="2400" b="1" dirty="0">
              <a:solidFill>
                <a:schemeClr val="bg1"/>
              </a:solidFill>
              <a:latin typeface="微软雅黑" panose="020B0503020204020204" pitchFamily="34" charset="-122"/>
              <a:ea typeface="微软雅黑" panose="020B0503020204020204" pitchFamily="34" charset="-122"/>
            </a:endParaRPr>
          </a:p>
        </p:txBody>
      </p:sp>
      <p:sp>
        <p:nvSpPr>
          <p:cNvPr id="30" name="Rectangle 2"/>
          <p:cNvSpPr/>
          <p:nvPr/>
        </p:nvSpPr>
        <p:spPr>
          <a:xfrm>
            <a:off x="3174588" y="2580919"/>
            <a:ext cx="779371" cy="659219"/>
          </a:xfrm>
          <a:prstGeom prst="rect">
            <a:avLst/>
          </a:prstGeom>
          <a:solidFill>
            <a:srgbClr val="C03228"/>
          </a:solidFill>
          <a:ln w="50800">
            <a:solidFill>
              <a:schemeClr val="bg1">
                <a:lumMod val="65000"/>
              </a:schemeClr>
            </a:solidFill>
          </a:ln>
        </p:spPr>
        <p:txBody>
          <a:bodyPr wrap="square">
            <a:spAutoFit/>
          </a:bodyPr>
          <a:lstStyle/>
          <a:p>
            <a:pPr algn="ctr">
              <a:lnSpc>
                <a:spcPct val="110000"/>
              </a:lnSpc>
              <a:defRPr/>
            </a:pPr>
            <a:r>
              <a:rPr lang="en-US" sz="3600" b="1" dirty="0">
                <a:solidFill>
                  <a:schemeClr val="bg1"/>
                </a:solidFill>
                <a:latin typeface="微软雅黑" panose="020B0503020204020204" pitchFamily="34" charset="-122"/>
                <a:ea typeface="微软雅黑" panose="020B0503020204020204" pitchFamily="34" charset="-122"/>
              </a:rPr>
              <a:t>2</a:t>
            </a:r>
            <a:endParaRPr sz="2400" b="1" dirty="0">
              <a:solidFill>
                <a:schemeClr val="bg1"/>
              </a:solidFill>
              <a:latin typeface="微软雅黑" panose="020B0503020204020204" pitchFamily="34" charset="-122"/>
              <a:ea typeface="微软雅黑" panose="020B0503020204020204" pitchFamily="34" charset="-122"/>
            </a:endParaRPr>
          </a:p>
        </p:txBody>
      </p:sp>
      <p:sp>
        <p:nvSpPr>
          <p:cNvPr id="31" name="Rectangle 2"/>
          <p:cNvSpPr/>
          <p:nvPr/>
        </p:nvSpPr>
        <p:spPr>
          <a:xfrm>
            <a:off x="3174588" y="3572220"/>
            <a:ext cx="779371" cy="659219"/>
          </a:xfrm>
          <a:prstGeom prst="rect">
            <a:avLst/>
          </a:prstGeom>
          <a:solidFill>
            <a:srgbClr val="003679"/>
          </a:solidFill>
          <a:ln w="50800">
            <a:solidFill>
              <a:schemeClr val="bg1">
                <a:lumMod val="65000"/>
              </a:schemeClr>
            </a:solidFill>
          </a:ln>
        </p:spPr>
        <p:txBody>
          <a:bodyPr wrap="square">
            <a:spAutoFit/>
          </a:bodyPr>
          <a:lstStyle/>
          <a:p>
            <a:pPr algn="ctr">
              <a:lnSpc>
                <a:spcPct val="110000"/>
              </a:lnSpc>
            </a:pPr>
            <a:r>
              <a:rPr lang="en-US" sz="3600" b="1" dirty="0">
                <a:solidFill>
                  <a:schemeClr val="bg1"/>
                </a:solidFill>
                <a:latin typeface="微软雅黑" panose="020B0503020204020204" pitchFamily="34" charset="-122"/>
                <a:ea typeface="微软雅黑" panose="020B0503020204020204" pitchFamily="34" charset="-122"/>
              </a:rPr>
              <a:t>3</a:t>
            </a:r>
            <a:endParaRPr sz="3600" b="1" dirty="0">
              <a:solidFill>
                <a:schemeClr val="bg1"/>
              </a:solidFill>
              <a:latin typeface="微软雅黑" panose="020B0503020204020204" pitchFamily="34" charset="-122"/>
              <a:ea typeface="微软雅黑" panose="020B0503020204020204" pitchFamily="34" charset="-122"/>
            </a:endParaRPr>
          </a:p>
        </p:txBody>
      </p:sp>
      <p:grpSp>
        <p:nvGrpSpPr>
          <p:cNvPr id="34" name="组 4"/>
          <p:cNvGrpSpPr/>
          <p:nvPr/>
        </p:nvGrpSpPr>
        <p:grpSpPr>
          <a:xfrm>
            <a:off x="4220262" y="1638399"/>
            <a:ext cx="4892591" cy="657875"/>
            <a:chOff x="2644977" y="1673730"/>
            <a:chExt cx="4892590" cy="657874"/>
          </a:xfrm>
        </p:grpSpPr>
        <p:sp>
          <p:nvSpPr>
            <p:cNvPr id="35" name="矩形 34"/>
            <p:cNvSpPr/>
            <p:nvPr/>
          </p:nvSpPr>
          <p:spPr>
            <a:xfrm>
              <a:off x="2644977" y="1673730"/>
              <a:ext cx="4892590" cy="657874"/>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矩形 35"/>
            <p:cNvSpPr/>
            <p:nvPr/>
          </p:nvSpPr>
          <p:spPr>
            <a:xfrm>
              <a:off x="2644977" y="1763515"/>
              <a:ext cx="4892590" cy="470256"/>
            </a:xfrm>
            <a:prstGeom prst="rect">
              <a:avLst/>
            </a:prstGeom>
          </p:spPr>
          <p:txBody>
            <a:bodyPr wrap="square">
              <a:spAutoFit/>
            </a:bodyPr>
            <a:lstStyle/>
            <a:p>
              <a:pPr algn="ctr">
                <a:lnSpc>
                  <a:spcPct val="110000"/>
                </a:lnSpc>
                <a:defRPr/>
              </a:pPr>
              <a:r>
                <a:rPr lang="zh-CN" altLang="en-US" sz="2400" b="1" dirty="0">
                  <a:solidFill>
                    <a:schemeClr val="bg1">
                      <a:lumMod val="65000"/>
                    </a:schemeClr>
                  </a:solidFill>
                  <a:latin typeface="微软雅黑" panose="020B0503020204020204" pitchFamily="34" charset="-122"/>
                  <a:ea typeface="微软雅黑" panose="020B0503020204020204" pitchFamily="34" charset="-122"/>
                  <a:sym typeface="+mn-ea"/>
                </a:rPr>
                <a:t>简介</a:t>
              </a:r>
            </a:p>
          </p:txBody>
        </p:sp>
      </p:grpSp>
      <p:grpSp>
        <p:nvGrpSpPr>
          <p:cNvPr id="37" name="组 25"/>
          <p:cNvGrpSpPr/>
          <p:nvPr/>
        </p:nvGrpSpPr>
        <p:grpSpPr>
          <a:xfrm>
            <a:off x="4220262" y="2582055"/>
            <a:ext cx="4892591" cy="657875"/>
            <a:chOff x="2644977" y="1673730"/>
            <a:chExt cx="4892590" cy="657874"/>
          </a:xfrm>
        </p:grpSpPr>
        <p:sp>
          <p:nvSpPr>
            <p:cNvPr id="38" name="矩形 37"/>
            <p:cNvSpPr/>
            <p:nvPr/>
          </p:nvSpPr>
          <p:spPr>
            <a:xfrm>
              <a:off x="2644977" y="1673730"/>
              <a:ext cx="4892590" cy="657874"/>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矩形 38"/>
            <p:cNvSpPr/>
            <p:nvPr/>
          </p:nvSpPr>
          <p:spPr>
            <a:xfrm>
              <a:off x="2644977" y="1763515"/>
              <a:ext cx="4892590" cy="470256"/>
            </a:xfrm>
            <a:prstGeom prst="rect">
              <a:avLst/>
            </a:prstGeom>
          </p:spPr>
          <p:txBody>
            <a:bodyPr wrap="square">
              <a:spAutoFit/>
            </a:bodyPr>
            <a:lstStyle/>
            <a:p>
              <a:pPr algn="ctr">
                <a:lnSpc>
                  <a:spcPct val="110000"/>
                </a:lnSpc>
                <a:defRPr/>
              </a:pPr>
              <a:r>
                <a:rPr lang="en-US" altLang="zh-CN" sz="2400" b="1" dirty="0">
                  <a:solidFill>
                    <a:srgbClr val="003679"/>
                  </a:solidFill>
                  <a:latin typeface="微软雅黑" panose="020B0503020204020204" pitchFamily="34" charset="-122"/>
                  <a:ea typeface="微软雅黑" panose="020B0503020204020204" pitchFamily="34" charset="-122"/>
                  <a:sym typeface="+mn-ea"/>
                </a:rPr>
                <a:t>Harris</a:t>
              </a:r>
              <a:r>
                <a:rPr lang="zh-CN" altLang="en-US" sz="2400" b="1" dirty="0">
                  <a:solidFill>
                    <a:srgbClr val="003679"/>
                  </a:solidFill>
                  <a:latin typeface="微软雅黑" panose="020B0503020204020204" pitchFamily="34" charset="-122"/>
                  <a:ea typeface="微软雅黑" panose="020B0503020204020204" pitchFamily="34" charset="-122"/>
                  <a:sym typeface="+mn-ea"/>
                </a:rPr>
                <a:t>角点检测算法</a:t>
              </a:r>
            </a:p>
          </p:txBody>
        </p:sp>
      </p:grpSp>
      <p:grpSp>
        <p:nvGrpSpPr>
          <p:cNvPr id="40" name="组 29"/>
          <p:cNvGrpSpPr/>
          <p:nvPr/>
        </p:nvGrpSpPr>
        <p:grpSpPr>
          <a:xfrm>
            <a:off x="4220262" y="3579121"/>
            <a:ext cx="4892591" cy="657875"/>
            <a:chOff x="2644977" y="1673730"/>
            <a:chExt cx="4892590" cy="657874"/>
          </a:xfrm>
        </p:grpSpPr>
        <p:sp>
          <p:nvSpPr>
            <p:cNvPr id="41" name="矩形 40"/>
            <p:cNvSpPr/>
            <p:nvPr/>
          </p:nvSpPr>
          <p:spPr>
            <a:xfrm>
              <a:off x="2644977" y="1673730"/>
              <a:ext cx="4892590" cy="657874"/>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矩形 41"/>
            <p:cNvSpPr/>
            <p:nvPr/>
          </p:nvSpPr>
          <p:spPr>
            <a:xfrm>
              <a:off x="2644977" y="1763515"/>
              <a:ext cx="4892590" cy="470256"/>
            </a:xfrm>
            <a:prstGeom prst="rect">
              <a:avLst/>
            </a:prstGeom>
          </p:spPr>
          <p:txBody>
            <a:bodyPr wrap="square">
              <a:spAutoFit/>
            </a:bodyPr>
            <a:lstStyle/>
            <a:p>
              <a:pPr algn="ctr">
                <a:lnSpc>
                  <a:spcPct val="110000"/>
                </a:lnSpc>
              </a:pPr>
              <a:r>
                <a:rPr lang="zh-CN" altLang="en-US" sz="2400" b="1" dirty="0">
                  <a:solidFill>
                    <a:schemeClr val="bg1">
                      <a:lumMod val="65000"/>
                    </a:schemeClr>
                  </a:solidFill>
                  <a:latin typeface="微软雅黑" panose="020B0503020204020204" pitchFamily="34" charset="-122"/>
                  <a:ea typeface="微软雅黑" panose="020B0503020204020204" pitchFamily="34" charset="-122"/>
                  <a:sym typeface="+mn-ea"/>
                </a:rPr>
                <a:t>图像变换对角点检测的影响</a:t>
              </a:r>
            </a:p>
          </p:txBody>
        </p:sp>
      </p:grpSp>
    </p:spTree>
    <p:extLst>
      <p:ext uri="{BB962C8B-B14F-4D97-AF65-F5344CB8AC3E}">
        <p14:creationId xmlns:p14="http://schemas.microsoft.com/office/powerpoint/2010/main" val="37970239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p:txBody>
          <a:bodyPr>
            <a:normAutofit/>
          </a:bodyPr>
          <a:lstStyle/>
          <a:p>
            <a:r>
              <a:rPr lang="en" altLang="zh-CN" dirty="0"/>
              <a:t>Harris</a:t>
            </a:r>
            <a:r>
              <a:rPr lang="zh-CN" altLang="en-US" dirty="0"/>
              <a:t>角点检测算法</a:t>
            </a:r>
          </a:p>
        </p:txBody>
      </p:sp>
      <p:sp>
        <p:nvSpPr>
          <p:cNvPr id="13" name="灯片编号占位符 1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905FA-BBCD-4FD4-802A-EBCB9D8662AD}" type="slidenum">
              <a:rPr kumimoji="0" lang="zh-CN" altLang="en-US" sz="1200" b="0" i="0" u="none" strike="noStrike" kern="1200" cap="none" spc="0" normalizeH="0" baseline="0" noProof="0" smtClean="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zh-CN" altLang="en-US" sz="1200" b="0" i="0" u="none" strike="noStrike" kern="1200" cap="none" spc="0" normalizeH="0" baseline="0" noProof="0" dirty="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endParaRPr>
          </a:p>
        </p:txBody>
      </p:sp>
      <p:sp>
        <p:nvSpPr>
          <p:cNvPr id="4" name="TextBox 5">
            <a:extLst>
              <a:ext uri="{FF2B5EF4-FFF2-40B4-BE49-F238E27FC236}">
                <a16:creationId xmlns:a16="http://schemas.microsoft.com/office/drawing/2014/main" id="{95052E88-364B-12F7-BE6F-E9F94CE00A3D}"/>
              </a:ext>
            </a:extLst>
          </p:cNvPr>
          <p:cNvSpPr txBox="1"/>
          <p:nvPr/>
        </p:nvSpPr>
        <p:spPr>
          <a:xfrm>
            <a:off x="650020" y="4409695"/>
            <a:ext cx="10891955" cy="2243050"/>
          </a:xfrm>
          <a:prstGeom prst="rect">
            <a:avLst/>
          </a:prstGeom>
          <a:noFill/>
        </p:spPr>
        <p:txBody>
          <a:bodyPr wrap="square">
            <a:spAutoFit/>
          </a:bodyPr>
          <a:lstStyle/>
          <a:p>
            <a:pPr algn="ctr">
              <a:lnSpc>
                <a:spcPct val="150000"/>
              </a:lnSpc>
            </a:pPr>
            <a:r>
              <a:rPr lang="zh-CN" altLang="en-US" sz="2400" b="0" dirty="0">
                <a:solidFill>
                  <a:srgbClr val="000000"/>
                </a:solidFill>
                <a:effectLst/>
                <a:latin typeface="Microsoft YaHei" panose="020B0503020204020204" pitchFamily="34" charset="-122"/>
                <a:ea typeface="Microsoft YaHei" panose="020B0503020204020204" pitchFamily="34" charset="-122"/>
              </a:rPr>
              <a:t>使用一个固定大小的窗口在图像中某一位置进行任意方向上微小的移动</a:t>
            </a:r>
            <a:endParaRPr lang="en-US" altLang="zh-CN" sz="2400" b="0" dirty="0">
              <a:solidFill>
                <a:srgbClr val="000000"/>
              </a:solidFill>
              <a:effectLst/>
              <a:latin typeface="Microsoft YaHei" panose="020B0503020204020204" pitchFamily="34" charset="-122"/>
              <a:ea typeface="Microsoft YaHei" panose="020B0503020204020204" pitchFamily="34" charset="-122"/>
            </a:endParaRPr>
          </a:p>
          <a:p>
            <a:pPr algn="ctr">
              <a:lnSpc>
                <a:spcPct val="150000"/>
              </a:lnSpc>
            </a:pPr>
            <a:r>
              <a:rPr lang="zh-CN" altLang="en-US" sz="2400" b="0" dirty="0">
                <a:solidFill>
                  <a:srgbClr val="000000"/>
                </a:solidFill>
                <a:effectLst/>
                <a:latin typeface="Microsoft YaHei" panose="020B0503020204020204" pitchFamily="34" charset="-122"/>
                <a:ea typeface="Microsoft YaHei" panose="020B0503020204020204" pitchFamily="34" charset="-122"/>
              </a:rPr>
              <a:t>比较移动前后该窗口内像素值变化量</a:t>
            </a:r>
            <a:endParaRPr lang="en-US" altLang="zh-CN" sz="2400" b="0" dirty="0">
              <a:solidFill>
                <a:srgbClr val="000000"/>
              </a:solidFill>
              <a:effectLst/>
              <a:latin typeface="Microsoft YaHei" panose="020B0503020204020204" pitchFamily="34" charset="-122"/>
              <a:ea typeface="Microsoft YaHei" panose="020B0503020204020204" pitchFamily="34" charset="-122"/>
            </a:endParaRPr>
          </a:p>
          <a:p>
            <a:pPr algn="ctr">
              <a:lnSpc>
                <a:spcPct val="150000"/>
              </a:lnSpc>
            </a:pPr>
            <a:r>
              <a:rPr lang="zh-CN" altLang="en-US" sz="2400" b="0" dirty="0">
                <a:solidFill>
                  <a:srgbClr val="000000"/>
                </a:solidFill>
                <a:effectLst/>
                <a:latin typeface="Microsoft YaHei" panose="020B0503020204020204" pitchFamily="34" charset="-122"/>
                <a:ea typeface="Microsoft YaHei" panose="020B0503020204020204" pitchFamily="34" charset="-122"/>
              </a:rPr>
              <a:t>如果任意方向上的微小位移都能引起窗口内较大的像素值变化</a:t>
            </a:r>
            <a:endParaRPr lang="en-US" altLang="zh-CN" sz="2400" dirty="0">
              <a:solidFill>
                <a:srgbClr val="000000"/>
              </a:solidFill>
              <a:latin typeface="Microsoft YaHei" panose="020B0503020204020204" pitchFamily="34" charset="-122"/>
              <a:ea typeface="Microsoft YaHei" panose="020B0503020204020204" pitchFamily="34" charset="-122"/>
            </a:endParaRPr>
          </a:p>
          <a:p>
            <a:pPr algn="ctr">
              <a:lnSpc>
                <a:spcPct val="150000"/>
              </a:lnSpc>
            </a:pPr>
            <a:r>
              <a:rPr lang="zh-CN" altLang="en-US" sz="2400" b="0" dirty="0">
                <a:solidFill>
                  <a:srgbClr val="000000"/>
                </a:solidFill>
                <a:effectLst/>
                <a:latin typeface="Microsoft YaHei" panose="020B0503020204020204" pitchFamily="34" charset="-122"/>
                <a:ea typeface="Microsoft YaHei" panose="020B0503020204020204" pitchFamily="34" charset="-122"/>
              </a:rPr>
              <a:t>那么该窗口中存在角点</a:t>
            </a:r>
          </a:p>
        </p:txBody>
      </p:sp>
      <p:pic>
        <p:nvPicPr>
          <p:cNvPr id="5" name="图片 4">
            <a:extLst>
              <a:ext uri="{FF2B5EF4-FFF2-40B4-BE49-F238E27FC236}">
                <a16:creationId xmlns:a16="http://schemas.microsoft.com/office/drawing/2014/main" id="{9660AD4D-CA5D-8BF0-503D-5D4CA64F55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798" y="1333500"/>
            <a:ext cx="7772400" cy="2699201"/>
          </a:xfrm>
          <a:prstGeom prst="rect">
            <a:avLst/>
          </a:prstGeom>
        </p:spPr>
      </p:pic>
    </p:spTree>
    <p:extLst>
      <p:ext uri="{BB962C8B-B14F-4D97-AF65-F5344CB8AC3E}">
        <p14:creationId xmlns:p14="http://schemas.microsoft.com/office/powerpoint/2010/main" val="39097944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DAB42-14FB-39DD-3DE0-9D6B474889B9}"/>
            </a:ext>
          </a:extLst>
        </p:cNvPr>
        <p:cNvGrpSpPr/>
        <p:nvPr/>
      </p:nvGrpSpPr>
      <p:grpSpPr>
        <a:xfrm>
          <a:off x="0" y="0"/>
          <a:ext cx="0" cy="0"/>
          <a:chOff x="0" y="0"/>
          <a:chExt cx="0" cy="0"/>
        </a:xfrm>
      </p:grpSpPr>
      <p:sp>
        <p:nvSpPr>
          <p:cNvPr id="388098" name="Rectangle 2">
            <a:extLst>
              <a:ext uri="{FF2B5EF4-FFF2-40B4-BE49-F238E27FC236}">
                <a16:creationId xmlns:a16="http://schemas.microsoft.com/office/drawing/2014/main" id="{12C39F8B-3ACC-2FEA-42DB-D96747F32C1C}"/>
              </a:ext>
            </a:extLst>
          </p:cNvPr>
          <p:cNvSpPr>
            <a:spLocks noGrp="1" noChangeArrowheads="1"/>
          </p:cNvSpPr>
          <p:nvPr>
            <p:ph type="title"/>
          </p:nvPr>
        </p:nvSpPr>
        <p:spPr/>
        <p:txBody>
          <a:bodyPr>
            <a:normAutofit/>
          </a:bodyPr>
          <a:lstStyle/>
          <a:p>
            <a:r>
              <a:rPr lang="en" altLang="zh-CN" dirty="0"/>
              <a:t>Harris</a:t>
            </a:r>
            <a:r>
              <a:rPr lang="zh-CN" altLang="en-US" dirty="0"/>
              <a:t>角点检测算法</a:t>
            </a:r>
          </a:p>
        </p:txBody>
      </p:sp>
      <p:sp>
        <p:nvSpPr>
          <p:cNvPr id="13" name="灯片编号占位符 12">
            <a:extLst>
              <a:ext uri="{FF2B5EF4-FFF2-40B4-BE49-F238E27FC236}">
                <a16:creationId xmlns:a16="http://schemas.microsoft.com/office/drawing/2014/main" id="{FE3FF88B-72CA-D879-9441-2C73F42AB71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905FA-BBCD-4FD4-802A-EBCB9D8662AD}" type="slidenum">
              <a:rPr kumimoji="0" lang="zh-CN" altLang="en-US" sz="1200" b="0" i="0" u="none" strike="noStrike" kern="1200" cap="none" spc="0" normalizeH="0" baseline="0" noProof="0" smtClean="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zh-CN" altLang="en-US" sz="1200" b="0" i="0" u="none" strike="noStrike" kern="1200" cap="none" spc="0" normalizeH="0" baseline="0" noProof="0" dirty="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endParaRPr>
          </a:p>
        </p:txBody>
      </p:sp>
      <p:sp>
        <p:nvSpPr>
          <p:cNvPr id="2" name="TextBox 5">
            <a:extLst>
              <a:ext uri="{FF2B5EF4-FFF2-40B4-BE49-F238E27FC236}">
                <a16:creationId xmlns:a16="http://schemas.microsoft.com/office/drawing/2014/main" id="{7AB96F20-9CBF-3DEE-4D55-FB508BFF1CE0}"/>
              </a:ext>
            </a:extLst>
          </p:cNvPr>
          <p:cNvSpPr txBox="1"/>
          <p:nvPr/>
        </p:nvSpPr>
        <p:spPr>
          <a:xfrm>
            <a:off x="1907390" y="2079688"/>
            <a:ext cx="10891955" cy="2698624"/>
          </a:xfrm>
          <a:prstGeom prst="rect">
            <a:avLst/>
          </a:prstGeom>
          <a:noFill/>
        </p:spPr>
        <p:txBody>
          <a:bodyPr wrap="square">
            <a:spAutoFit/>
          </a:bodyPr>
          <a:lstStyle/>
          <a:p>
            <a:pPr>
              <a:lnSpc>
                <a:spcPct val="200000"/>
              </a:lnSpc>
            </a:pPr>
            <a:r>
              <a:rPr lang="en" altLang="zh-CN" sz="2200" b="1" spc="300" dirty="0">
                <a:solidFill>
                  <a:schemeClr val="tx1"/>
                </a:solidFill>
                <a:latin typeface="微软雅黑" panose="020B0503020204020204" pitchFamily="34" charset="-122"/>
                <a:ea typeface="微软雅黑" panose="020B0503020204020204" pitchFamily="34" charset="-122"/>
              </a:rPr>
              <a:t>Harris</a:t>
            </a:r>
            <a:r>
              <a:rPr lang="zh-CN" altLang="en" sz="2200" b="1" spc="300" dirty="0">
                <a:solidFill>
                  <a:schemeClr val="tx1"/>
                </a:solidFill>
                <a:latin typeface="微软雅黑" panose="020B0503020204020204" pitchFamily="34" charset="-122"/>
                <a:ea typeface="微软雅黑" panose="020B0503020204020204" pitchFamily="34" charset="-122"/>
              </a:rPr>
              <a:t>角点</a:t>
            </a:r>
            <a:r>
              <a:rPr lang="zh-CN" altLang="en-US" sz="2200" b="1" spc="300" dirty="0">
                <a:solidFill>
                  <a:schemeClr val="tx1"/>
                </a:solidFill>
                <a:latin typeface="微软雅黑" panose="020B0503020204020204" pitchFamily="34" charset="-122"/>
                <a:ea typeface="微软雅黑" panose="020B0503020204020204" pitchFamily="34" charset="-122"/>
              </a:rPr>
              <a:t>检测算法</a:t>
            </a:r>
            <a:r>
              <a:rPr lang="zh-CN" altLang="en-US" sz="2200" spc="300" dirty="0">
                <a:solidFill>
                  <a:schemeClr val="tx1"/>
                </a:solidFill>
                <a:latin typeface="微软雅黑" panose="020B0503020204020204" pitchFamily="34" charset="-122"/>
                <a:ea typeface="微软雅黑" panose="020B0503020204020204" pitchFamily="34" charset="-122"/>
              </a:rPr>
              <a:t>通常通过以下三步实现：</a:t>
            </a:r>
            <a:br>
              <a:rPr lang="zh-CN" altLang="en-US" sz="2200" spc="300" dirty="0">
                <a:solidFill>
                  <a:schemeClr val="tx1"/>
                </a:solidFill>
                <a:latin typeface="微软雅黑" panose="020B0503020204020204" pitchFamily="34" charset="-122"/>
                <a:ea typeface="微软雅黑" panose="020B0503020204020204" pitchFamily="34" charset="-122"/>
              </a:rPr>
            </a:br>
            <a:r>
              <a:rPr lang="en-US" altLang="zh-CN" sz="2200" spc="300" dirty="0">
                <a:latin typeface="微软雅黑" panose="020B0503020204020204" pitchFamily="34" charset="-122"/>
                <a:ea typeface="微软雅黑" panose="020B0503020204020204" pitchFamily="34" charset="-122"/>
              </a:rPr>
              <a:t>1.</a:t>
            </a:r>
            <a:r>
              <a:rPr lang="zh-CN" altLang="en-US" sz="2200" spc="300" dirty="0">
                <a:solidFill>
                  <a:schemeClr val="tx1"/>
                </a:solidFill>
                <a:latin typeface="微软雅黑" panose="020B0503020204020204" pitchFamily="34" charset="-122"/>
                <a:ea typeface="微软雅黑" panose="020B0503020204020204" pitchFamily="34" charset="-122"/>
              </a:rPr>
              <a:t>对图像每个位置，计算窗口移动前后其内部的像素值变化量；</a:t>
            </a:r>
          </a:p>
          <a:p>
            <a:pPr>
              <a:lnSpc>
                <a:spcPct val="200000"/>
              </a:lnSpc>
            </a:pPr>
            <a:r>
              <a:rPr lang="en-US" altLang="zh-CN" sz="2200" spc="300" dirty="0">
                <a:latin typeface="微软雅黑" panose="020B0503020204020204" pitchFamily="34" charset="-122"/>
                <a:ea typeface="微软雅黑" panose="020B0503020204020204" pitchFamily="34" charset="-122"/>
              </a:rPr>
              <a:t>2.</a:t>
            </a:r>
            <a:r>
              <a:rPr lang="zh-CN" altLang="en-US" sz="2200" spc="300" dirty="0">
                <a:latin typeface="微软雅黑" panose="020B0503020204020204" pitchFamily="34" charset="-122"/>
                <a:ea typeface="微软雅黑" panose="020B0503020204020204" pitchFamily="34" charset="-122"/>
              </a:rPr>
              <a:t>计算像素值变化量对应的角点响应函数；</a:t>
            </a:r>
          </a:p>
          <a:p>
            <a:pPr>
              <a:lnSpc>
                <a:spcPct val="200000"/>
              </a:lnSpc>
            </a:pPr>
            <a:r>
              <a:rPr lang="en-US" altLang="zh-CN" sz="2200" spc="300" dirty="0">
                <a:latin typeface="微软雅黑" panose="020B0503020204020204" pitchFamily="34" charset="-122"/>
                <a:ea typeface="微软雅黑" panose="020B0503020204020204" pitchFamily="34" charset="-122"/>
              </a:rPr>
              <a:t>3.</a:t>
            </a:r>
            <a:r>
              <a:rPr lang="zh-CN" altLang="en-US" sz="2200" spc="300" dirty="0">
                <a:latin typeface="微软雅黑" panose="020B0503020204020204" pitchFamily="34" charset="-122"/>
                <a:ea typeface="微软雅黑" panose="020B0503020204020204" pitchFamily="34" charset="-122"/>
              </a:rPr>
              <a:t>对该函数进行阈值处理，提取角点。</a:t>
            </a:r>
          </a:p>
        </p:txBody>
      </p:sp>
    </p:spTree>
    <p:extLst>
      <p:ext uri="{BB962C8B-B14F-4D97-AF65-F5344CB8AC3E}">
        <p14:creationId xmlns:p14="http://schemas.microsoft.com/office/powerpoint/2010/main" val="33848594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6EE9D-34AB-D6C4-F6CB-ECC43672AC71}"/>
            </a:ext>
          </a:extLst>
        </p:cNvPr>
        <p:cNvGrpSpPr/>
        <p:nvPr/>
      </p:nvGrpSpPr>
      <p:grpSpPr>
        <a:xfrm>
          <a:off x="0" y="0"/>
          <a:ext cx="0" cy="0"/>
          <a:chOff x="0" y="0"/>
          <a:chExt cx="0" cy="0"/>
        </a:xfrm>
      </p:grpSpPr>
      <p:sp>
        <p:nvSpPr>
          <p:cNvPr id="388098" name="Rectangle 2">
            <a:extLst>
              <a:ext uri="{FF2B5EF4-FFF2-40B4-BE49-F238E27FC236}">
                <a16:creationId xmlns:a16="http://schemas.microsoft.com/office/drawing/2014/main" id="{5B8E4E59-58B5-4A5E-CC85-8D97518233AC}"/>
              </a:ext>
            </a:extLst>
          </p:cNvPr>
          <p:cNvSpPr>
            <a:spLocks noGrp="1" noChangeArrowheads="1"/>
          </p:cNvSpPr>
          <p:nvPr>
            <p:ph type="title"/>
          </p:nvPr>
        </p:nvSpPr>
        <p:spPr/>
        <p:txBody>
          <a:bodyPr>
            <a:normAutofit/>
          </a:bodyPr>
          <a:lstStyle/>
          <a:p>
            <a:r>
              <a:rPr lang="en" altLang="zh-CN" dirty="0"/>
              <a:t>Harris</a:t>
            </a:r>
            <a:r>
              <a:rPr lang="zh-CN" altLang="en-US" dirty="0"/>
              <a:t>角点检测算法</a:t>
            </a:r>
            <a:r>
              <a:rPr lang="en-US" altLang="zh-CN" dirty="0"/>
              <a:t>——</a:t>
            </a:r>
            <a:r>
              <a:rPr lang="zh-CN" altLang="en-US" dirty="0"/>
              <a:t>计算像素值变化量</a:t>
            </a:r>
          </a:p>
        </p:txBody>
      </p:sp>
      <p:sp>
        <p:nvSpPr>
          <p:cNvPr id="13" name="灯片编号占位符 12">
            <a:extLst>
              <a:ext uri="{FF2B5EF4-FFF2-40B4-BE49-F238E27FC236}">
                <a16:creationId xmlns:a16="http://schemas.microsoft.com/office/drawing/2014/main" id="{A1950F7E-8CB1-F820-3497-77BF51B91528}"/>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905FA-BBCD-4FD4-802A-EBCB9D8662AD}" type="slidenum">
              <a:rPr kumimoji="0" lang="zh-CN" altLang="en-US" sz="1200" b="0" i="0" u="none" strike="noStrike" kern="1200" cap="none" spc="0" normalizeH="0" baseline="0" noProof="0" smtClean="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zh-CN" altLang="en-US" sz="1200" b="0" i="0" u="none" strike="noStrike" kern="1200" cap="none" spc="0" normalizeH="0" baseline="0" noProof="0" dirty="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F0915F3-EB1C-06CC-6E09-0E8EBDDE1A2A}"/>
                  </a:ext>
                </a:extLst>
              </p:cNvPr>
              <p:cNvSpPr txBox="1"/>
              <p:nvPr/>
            </p:nvSpPr>
            <p:spPr>
              <a:xfrm>
                <a:off x="488065" y="1038758"/>
                <a:ext cx="9296015" cy="461665"/>
              </a:xfrm>
              <a:prstGeom prst="rect">
                <a:avLst/>
              </a:prstGeom>
              <a:noFill/>
            </p:spPr>
            <p:txBody>
              <a:bodyPr wrap="square" rtlCol="0">
                <a:spAutoFit/>
              </a:bodyPr>
              <a:lstStyle/>
              <a:p>
                <a:r>
                  <a:rPr lang="zh-CN" altLang="en-US" sz="2400" b="1" spc="300" dirty="0">
                    <a:solidFill>
                      <a:srgbClr val="004098"/>
                    </a:solidFill>
                    <a:latin typeface="微软雅黑" panose="020B0503020204020204" pitchFamily="34" charset="-122"/>
                    <a:ea typeface="微软雅黑" panose="020B0503020204020204" pitchFamily="34" charset="-122"/>
                  </a:rPr>
                  <a:t>图像</a:t>
                </a:r>
                <a14:m>
                  <m:oMath xmlns:m="http://schemas.openxmlformats.org/officeDocument/2006/math">
                    <m:r>
                      <a:rPr lang="en-US" altLang="zh-CN" sz="2400" b="1" i="1" spc="300" smtClean="0">
                        <a:solidFill>
                          <a:srgbClr val="004098"/>
                        </a:solidFill>
                        <a:latin typeface="Cambria Math" panose="02040503050406030204" pitchFamily="18" charset="0"/>
                        <a:ea typeface="微软雅黑" panose="020B0503020204020204" pitchFamily="34" charset="-122"/>
                      </a:rPr>
                      <m:t>𝑰</m:t>
                    </m:r>
                  </m:oMath>
                </a14:m>
                <a:r>
                  <a:rPr lang="zh-CN" altLang="en-US" sz="2400" b="1" spc="300" dirty="0">
                    <a:solidFill>
                      <a:srgbClr val="004098"/>
                    </a:solidFill>
                    <a:latin typeface="微软雅黑" panose="020B0503020204020204" pitchFamily="34" charset="-122"/>
                    <a:ea typeface="微软雅黑" panose="020B0503020204020204" pitchFamily="34" charset="-122"/>
                  </a:rPr>
                  <a:t>中某一位置放置窗口</a:t>
                </a:r>
                <a14:m>
                  <m:oMath xmlns:m="http://schemas.openxmlformats.org/officeDocument/2006/math">
                    <m:r>
                      <a:rPr lang="en-US" altLang="zh-CN" sz="2400" b="1" i="1" spc="300" smtClean="0">
                        <a:solidFill>
                          <a:srgbClr val="004098"/>
                        </a:solidFill>
                        <a:latin typeface="Cambria Math" panose="02040503050406030204" pitchFamily="18" charset="0"/>
                        <a:ea typeface="微软雅黑" panose="020B0503020204020204" pitchFamily="34" charset="-122"/>
                      </a:rPr>
                      <m:t>𝑾</m:t>
                    </m:r>
                  </m:oMath>
                </a14:m>
                <a:r>
                  <a:rPr lang="zh-CN" altLang="en-US" sz="2400" b="1" spc="300" dirty="0">
                    <a:solidFill>
                      <a:srgbClr val="004098"/>
                    </a:solidFill>
                    <a:latin typeface="微软雅黑" panose="020B0503020204020204" pitchFamily="34" charset="-122"/>
                    <a:ea typeface="微软雅黑" panose="020B0503020204020204" pitchFamily="34" charset="-122"/>
                  </a:rPr>
                  <a:t>，并将其移动微小位移</a:t>
                </a:r>
                <a14:m>
                  <m:oMath xmlns:m="http://schemas.openxmlformats.org/officeDocument/2006/math">
                    <m:r>
                      <a:rPr lang="en-US" altLang="zh-CN" sz="2400" b="1" i="1" spc="300" smtClean="0">
                        <a:solidFill>
                          <a:srgbClr val="004098"/>
                        </a:solidFill>
                        <a:latin typeface="Cambria Math" panose="02040503050406030204" pitchFamily="18" charset="0"/>
                        <a:ea typeface="微软雅黑" panose="020B0503020204020204" pitchFamily="34" charset="-122"/>
                      </a:rPr>
                      <m:t>(</m:t>
                    </m:r>
                    <m:r>
                      <a:rPr lang="en-US" altLang="zh-CN" sz="2400" b="0" i="1" spc="300" smtClean="0">
                        <a:solidFill>
                          <a:srgbClr val="004098"/>
                        </a:solidFill>
                        <a:latin typeface="Cambria Math" panose="02040503050406030204" pitchFamily="18" charset="0"/>
                        <a:ea typeface="微软雅黑" panose="020B0503020204020204" pitchFamily="34" charset="-122"/>
                      </a:rPr>
                      <m:t>𝑢</m:t>
                    </m:r>
                    <m:r>
                      <a:rPr lang="en-US" altLang="zh-CN" sz="2400" b="0" i="1" spc="300" smtClean="0">
                        <a:solidFill>
                          <a:srgbClr val="004098"/>
                        </a:solidFill>
                        <a:latin typeface="Cambria Math" panose="02040503050406030204" pitchFamily="18" charset="0"/>
                        <a:ea typeface="微软雅黑" panose="020B0503020204020204" pitchFamily="34" charset="-122"/>
                      </a:rPr>
                      <m:t>,</m:t>
                    </m:r>
                    <m:r>
                      <a:rPr lang="en-US" altLang="zh-CN" sz="2400" b="0" i="1" spc="300" smtClean="0">
                        <a:solidFill>
                          <a:srgbClr val="004098"/>
                        </a:solidFill>
                        <a:latin typeface="Cambria Math" panose="02040503050406030204" pitchFamily="18" charset="0"/>
                        <a:ea typeface="微软雅黑" panose="020B0503020204020204" pitchFamily="34" charset="-122"/>
                      </a:rPr>
                      <m:t>𝑣</m:t>
                    </m:r>
                    <m:r>
                      <a:rPr lang="en-US" altLang="zh-CN" sz="2400" b="1" i="1" spc="300" smtClean="0">
                        <a:solidFill>
                          <a:srgbClr val="004098"/>
                        </a:solidFill>
                        <a:latin typeface="Cambria Math" panose="02040503050406030204" pitchFamily="18" charset="0"/>
                        <a:ea typeface="微软雅黑" panose="020B0503020204020204" pitchFamily="34" charset="-122"/>
                      </a:rPr>
                      <m:t>)</m:t>
                    </m:r>
                  </m:oMath>
                </a14:m>
                <a:endParaRPr lang="en-US" altLang="zh-CN" sz="2400" b="1" spc="300" dirty="0">
                  <a:solidFill>
                    <a:srgbClr val="004098"/>
                  </a:solidFill>
                  <a:latin typeface="微软雅黑" panose="020B0503020204020204" pitchFamily="34" charset="-122"/>
                  <a:ea typeface="微软雅黑" panose="020B0503020204020204" pitchFamily="34" charset="-122"/>
                </a:endParaRPr>
              </a:p>
            </p:txBody>
          </p:sp>
        </mc:Choice>
        <mc:Fallback xmlns="">
          <p:sp>
            <p:nvSpPr>
              <p:cNvPr id="2" name="TextBox 1">
                <a:extLst>
                  <a:ext uri="{FF2B5EF4-FFF2-40B4-BE49-F238E27FC236}">
                    <a16:creationId xmlns:a16="http://schemas.microsoft.com/office/drawing/2014/main" id="{FF0915F3-EB1C-06CC-6E09-0E8EBDDE1A2A}"/>
                  </a:ext>
                </a:extLst>
              </p:cNvPr>
              <p:cNvSpPr txBox="1">
                <a:spLocks noRot="1" noChangeAspect="1" noMove="1" noResize="1" noEditPoints="1" noAdjustHandles="1" noChangeArrowheads="1" noChangeShapeType="1" noTextEdit="1"/>
              </p:cNvSpPr>
              <p:nvPr/>
            </p:nvSpPr>
            <p:spPr>
              <a:xfrm>
                <a:off x="488065" y="1038758"/>
                <a:ext cx="9296015" cy="461665"/>
              </a:xfrm>
              <a:prstGeom prst="rect">
                <a:avLst/>
              </a:prstGeom>
              <a:blipFill>
                <a:blip r:embed="rId5"/>
                <a:stretch>
                  <a:fillRect l="-1091" t="-10526" b="-28947"/>
                </a:stretch>
              </a:blipFill>
            </p:spPr>
            <p:txBody>
              <a:bodyPr/>
              <a:lstStyle/>
              <a:p>
                <a:r>
                  <a:rPr lang="zh-CN" altLang="en-US">
                    <a:noFill/>
                  </a:rPr>
                  <a:t> </a:t>
                </a:r>
              </a:p>
            </p:txBody>
          </p:sp>
        </mc:Fallback>
      </mc:AlternateContent>
      <p:sp>
        <p:nvSpPr>
          <p:cNvPr id="3" name="TextBox 1">
            <a:extLst>
              <a:ext uri="{FF2B5EF4-FFF2-40B4-BE49-F238E27FC236}">
                <a16:creationId xmlns:a16="http://schemas.microsoft.com/office/drawing/2014/main" id="{FDEA1F02-E3F7-1004-A4E4-1787E8E22913}"/>
              </a:ext>
            </a:extLst>
          </p:cNvPr>
          <p:cNvSpPr txBox="1"/>
          <p:nvPr/>
        </p:nvSpPr>
        <p:spPr>
          <a:xfrm>
            <a:off x="488065" y="1765832"/>
            <a:ext cx="9296015" cy="461665"/>
          </a:xfrm>
          <a:prstGeom prst="rect">
            <a:avLst/>
          </a:prstGeom>
          <a:noFill/>
        </p:spPr>
        <p:txBody>
          <a:bodyPr wrap="square" rtlCol="0">
            <a:spAutoFit/>
          </a:bodyPr>
          <a:lstStyle/>
          <a:p>
            <a:r>
              <a:rPr lang="zh-CN" altLang="en-US" sz="2400" b="1" spc="300" dirty="0">
                <a:solidFill>
                  <a:srgbClr val="004098"/>
                </a:solidFill>
                <a:latin typeface="微软雅黑" panose="020B0503020204020204" pitchFamily="34" charset="-122"/>
                <a:ea typeface="微软雅黑" panose="020B0503020204020204" pitchFamily="34" charset="-122"/>
              </a:rPr>
              <a:t>定义窗口移动前后像素值变化量</a:t>
            </a:r>
            <a:endParaRPr lang="en-US" altLang="zh-CN" sz="2400" b="1" spc="300" dirty="0">
              <a:solidFill>
                <a:srgbClr val="004098"/>
              </a:solidFill>
              <a:latin typeface="微软雅黑" panose="020B0503020204020204" pitchFamily="34" charset="-122"/>
              <a:ea typeface="微软雅黑" panose="020B0503020204020204" pitchFamily="34" charset="-122"/>
            </a:endParaRPr>
          </a:p>
        </p:txBody>
      </p:sp>
      <mc:AlternateContent xmlns:mc="http://schemas.openxmlformats.org/markup-compatibility/2006">
        <mc:Choice xmlns:a14="http://schemas.microsoft.com/office/drawing/2010/main" Requires="a14">
          <p:sp>
            <p:nvSpPr>
              <p:cNvPr id="4" name="文本框 3">
                <a:extLst>
                  <a:ext uri="{FF2B5EF4-FFF2-40B4-BE49-F238E27FC236}">
                    <a16:creationId xmlns:a16="http://schemas.microsoft.com/office/drawing/2014/main" id="{0ED3D291-D93C-2896-5AB5-C605E016B43C}"/>
                  </a:ext>
                </a:extLst>
              </p:cNvPr>
              <p:cNvSpPr txBox="1"/>
              <p:nvPr/>
            </p:nvSpPr>
            <p:spPr>
              <a:xfrm>
                <a:off x="488065" y="2628400"/>
                <a:ext cx="5569666" cy="94384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𝐸</m:t>
                      </m:r>
                      <m:d>
                        <m:dPr>
                          <m:ctrlPr>
                            <a:rPr kumimoji="1" lang="en-US" altLang="zh-CN" sz="2400" b="0" i="1" smtClean="0">
                              <a:latin typeface="Cambria Math" panose="02040503050406030204" pitchFamily="18" charset="0"/>
                            </a:rPr>
                          </m:ctrlPr>
                        </m:dPr>
                        <m:e>
                          <m:r>
                            <a:rPr kumimoji="1" lang="en-US" altLang="zh-CN" sz="2400" b="0" i="1" smtClean="0">
                              <a:latin typeface="Cambria Math" panose="02040503050406030204" pitchFamily="18" charset="0"/>
                            </a:rPr>
                            <m:t>𝑢</m:t>
                          </m:r>
                          <m:r>
                            <a:rPr kumimoji="1" lang="en-US" altLang="zh-CN" sz="2400" b="0" i="1" smtClean="0">
                              <a:latin typeface="Cambria Math" panose="02040503050406030204" pitchFamily="18" charset="0"/>
                            </a:rPr>
                            <m:t>,</m:t>
                          </m:r>
                          <m:r>
                            <a:rPr kumimoji="1" lang="en-US" altLang="zh-CN" sz="2400" b="0" i="1" smtClean="0">
                              <a:latin typeface="Cambria Math" panose="02040503050406030204" pitchFamily="18" charset="0"/>
                            </a:rPr>
                            <m:t>𝑣</m:t>
                          </m:r>
                        </m:e>
                      </m:d>
                      <m:r>
                        <a:rPr kumimoji="1" lang="en-US" altLang="zh-CN" sz="2400" b="0" i="1" smtClean="0">
                          <a:latin typeface="Cambria Math" panose="02040503050406030204" pitchFamily="18" charset="0"/>
                        </a:rPr>
                        <m:t>= </m:t>
                      </m:r>
                      <m:nary>
                        <m:naryPr>
                          <m:chr m:val="∑"/>
                          <m:supHide m:val="on"/>
                          <m:ctrlPr>
                            <a:rPr kumimoji="1" lang="en-US" altLang="zh-CN" sz="2400" b="0" i="1" smtClean="0">
                              <a:latin typeface="Cambria Math" panose="02040503050406030204" pitchFamily="18" charset="0"/>
                            </a:rPr>
                          </m:ctrlPr>
                        </m:naryPr>
                        <m:sub>
                          <m:r>
                            <m:rPr>
                              <m:brk m:alnAt="7"/>
                            </m:rPr>
                            <a:rPr kumimoji="1" lang="en-US" altLang="zh-CN" sz="2400" b="0" i="1" smtClean="0">
                              <a:latin typeface="Cambria Math" panose="02040503050406030204" pitchFamily="18" charset="0"/>
                            </a:rPr>
                            <m:t>(</m:t>
                          </m:r>
                          <m:r>
                            <a:rPr kumimoji="1" lang="en-US" altLang="zh-CN" sz="2400" b="0" i="1" smtClean="0">
                              <a:latin typeface="Cambria Math" panose="02040503050406030204" pitchFamily="18" charset="0"/>
                            </a:rPr>
                            <m:t>𝑖</m:t>
                          </m:r>
                          <m:r>
                            <a:rPr kumimoji="1" lang="en-US" altLang="zh-CN" sz="2400" b="0" i="1" smtClean="0">
                              <a:latin typeface="Cambria Math" panose="02040503050406030204" pitchFamily="18" charset="0"/>
                            </a:rPr>
                            <m:t>,</m:t>
                          </m:r>
                          <m:r>
                            <a:rPr kumimoji="1" lang="en-US" altLang="zh-CN" sz="2400" b="0" i="1" smtClean="0">
                              <a:latin typeface="Cambria Math" panose="02040503050406030204" pitchFamily="18" charset="0"/>
                            </a:rPr>
                            <m:t>𝑗</m:t>
                          </m:r>
                          <m:r>
                            <a:rPr kumimoji="1" lang="en-US" altLang="zh-CN" sz="2400" b="0" i="1" smtClean="0">
                              <a:latin typeface="Cambria Math" panose="02040503050406030204" pitchFamily="18" charset="0"/>
                            </a:rPr>
                            <m:t>)∈</m:t>
                          </m:r>
                          <m:r>
                            <a:rPr kumimoji="1" lang="en-US" altLang="zh-CN" sz="2400" b="1" i="1" smtClean="0">
                              <a:latin typeface="Cambria Math" panose="02040503050406030204" pitchFamily="18" charset="0"/>
                              <a:ea typeface="Cambria Math" panose="02040503050406030204" pitchFamily="18" charset="0"/>
                            </a:rPr>
                            <m:t>𝑾</m:t>
                          </m:r>
                        </m:sub>
                        <m:sup/>
                        <m:e>
                          <m:sSup>
                            <m:sSupPr>
                              <m:ctrlPr>
                                <a:rPr kumimoji="1" lang="en-US" altLang="zh-CN" sz="2400" b="0" i="1" smtClean="0">
                                  <a:latin typeface="Cambria Math" panose="02040503050406030204" pitchFamily="18" charset="0"/>
                                </a:rPr>
                              </m:ctrlPr>
                            </m:sSupPr>
                            <m:e>
                              <m:r>
                                <a:rPr kumimoji="1" lang="en-US" altLang="zh-CN" sz="2400" i="1">
                                  <a:latin typeface="Cambria Math" panose="02040503050406030204" pitchFamily="18" charset="0"/>
                                </a:rPr>
                                <m:t>(</m:t>
                              </m:r>
                              <m:r>
                                <a:rPr kumimoji="1" lang="en-US" altLang="zh-CN" sz="2400" b="0" i="1">
                                  <a:latin typeface="Cambria Math" panose="02040503050406030204" pitchFamily="18" charset="0"/>
                                </a:rPr>
                                <m:t>𝐼</m:t>
                              </m:r>
                              <m:d>
                                <m:dPr>
                                  <m:ctrlPr>
                                    <a:rPr kumimoji="1" lang="en-US" altLang="zh-CN" sz="2400" i="1">
                                      <a:latin typeface="Cambria Math" panose="02040503050406030204" pitchFamily="18" charset="0"/>
                                    </a:rPr>
                                  </m:ctrlPr>
                                </m:dPr>
                                <m:e>
                                  <m:r>
                                    <a:rPr kumimoji="1" lang="en-US" altLang="zh-CN" sz="2400" i="1">
                                      <a:latin typeface="Cambria Math" panose="02040503050406030204" pitchFamily="18" charset="0"/>
                                    </a:rPr>
                                    <m:t>𝑖</m:t>
                                  </m:r>
                                  <m:r>
                                    <a:rPr kumimoji="1" lang="en-US" altLang="zh-CN" sz="2400" i="1">
                                      <a:latin typeface="Cambria Math" panose="02040503050406030204" pitchFamily="18" charset="0"/>
                                    </a:rPr>
                                    <m:t>+</m:t>
                                  </m:r>
                                  <m:r>
                                    <a:rPr kumimoji="1" lang="en-US" altLang="zh-CN" sz="2400" i="1">
                                      <a:latin typeface="Cambria Math" panose="02040503050406030204" pitchFamily="18" charset="0"/>
                                    </a:rPr>
                                    <m:t>𝑢</m:t>
                                  </m:r>
                                  <m:r>
                                    <a:rPr kumimoji="1" lang="en-US" altLang="zh-CN" sz="2400" i="1">
                                      <a:latin typeface="Cambria Math" panose="02040503050406030204" pitchFamily="18" charset="0"/>
                                    </a:rPr>
                                    <m:t>,</m:t>
                                  </m:r>
                                  <m:r>
                                    <a:rPr kumimoji="1" lang="en-US" altLang="zh-CN" sz="2400" i="1">
                                      <a:latin typeface="Cambria Math" panose="02040503050406030204" pitchFamily="18" charset="0"/>
                                    </a:rPr>
                                    <m:t>𝑗</m:t>
                                  </m:r>
                                  <m:r>
                                    <a:rPr kumimoji="1" lang="en-US" altLang="zh-CN" sz="2400" i="1">
                                      <a:latin typeface="Cambria Math" panose="02040503050406030204" pitchFamily="18" charset="0"/>
                                    </a:rPr>
                                    <m:t>+</m:t>
                                  </m:r>
                                  <m:r>
                                    <a:rPr kumimoji="1" lang="en-US" altLang="zh-CN" sz="2400" i="1">
                                      <a:latin typeface="Cambria Math" panose="02040503050406030204" pitchFamily="18" charset="0"/>
                                    </a:rPr>
                                    <m:t>𝑣</m:t>
                                  </m:r>
                                </m:e>
                              </m:d>
                              <m:r>
                                <a:rPr kumimoji="1" lang="en-US" altLang="zh-CN" sz="2400" i="1">
                                  <a:latin typeface="Cambria Math" panose="02040503050406030204" pitchFamily="18" charset="0"/>
                                </a:rPr>
                                <m:t>−</m:t>
                              </m:r>
                              <m:r>
                                <a:rPr kumimoji="1" lang="en-US" altLang="zh-CN" sz="2400" b="0" i="1">
                                  <a:latin typeface="Cambria Math" panose="02040503050406030204" pitchFamily="18" charset="0"/>
                                </a:rPr>
                                <m:t>𝐼</m:t>
                              </m:r>
                              <m:d>
                                <m:dPr>
                                  <m:ctrlPr>
                                    <a:rPr kumimoji="1" lang="en-US" altLang="zh-CN" sz="2400" i="1">
                                      <a:latin typeface="Cambria Math" panose="02040503050406030204" pitchFamily="18" charset="0"/>
                                    </a:rPr>
                                  </m:ctrlPr>
                                </m:dPr>
                                <m:e>
                                  <m:r>
                                    <a:rPr kumimoji="1" lang="en-US" altLang="zh-CN" sz="2400" i="1">
                                      <a:latin typeface="Cambria Math" panose="02040503050406030204" pitchFamily="18" charset="0"/>
                                    </a:rPr>
                                    <m:t>𝑖</m:t>
                                  </m:r>
                                  <m:r>
                                    <a:rPr kumimoji="1" lang="en-US" altLang="zh-CN" sz="2400" i="1">
                                      <a:latin typeface="Cambria Math" panose="02040503050406030204" pitchFamily="18" charset="0"/>
                                    </a:rPr>
                                    <m:t>,</m:t>
                                  </m:r>
                                  <m:r>
                                    <a:rPr kumimoji="1" lang="en-US" altLang="zh-CN" sz="2400" i="1">
                                      <a:latin typeface="Cambria Math" panose="02040503050406030204" pitchFamily="18" charset="0"/>
                                    </a:rPr>
                                    <m:t>𝑗</m:t>
                                  </m:r>
                                </m:e>
                              </m:d>
                              <m:r>
                                <a:rPr kumimoji="1" lang="en-US" altLang="zh-CN" sz="2400" b="0" i="1" smtClean="0">
                                  <a:latin typeface="Cambria Math" panose="02040503050406030204" pitchFamily="18" charset="0"/>
                                </a:rPr>
                                <m:t>)</m:t>
                              </m:r>
                            </m:e>
                            <m:sup>
                              <m:r>
                                <a:rPr kumimoji="1" lang="en-US" altLang="zh-CN" sz="2400" b="0" i="1" smtClean="0">
                                  <a:latin typeface="Cambria Math" panose="02040503050406030204" pitchFamily="18" charset="0"/>
                                </a:rPr>
                                <m:t>2</m:t>
                              </m:r>
                            </m:sup>
                          </m:sSup>
                        </m:e>
                      </m:nary>
                    </m:oMath>
                  </m:oMathPara>
                </a14:m>
                <a:endParaRPr kumimoji="1" lang="zh-CN" altLang="en-US" sz="2400" dirty="0"/>
              </a:p>
            </p:txBody>
          </p:sp>
        </mc:Choice>
        <mc:Fallback>
          <p:sp>
            <p:nvSpPr>
              <p:cNvPr id="4" name="文本框 3">
                <a:extLst>
                  <a:ext uri="{FF2B5EF4-FFF2-40B4-BE49-F238E27FC236}">
                    <a16:creationId xmlns:a16="http://schemas.microsoft.com/office/drawing/2014/main" id="{0ED3D291-D93C-2896-5AB5-C605E016B43C}"/>
                  </a:ext>
                </a:extLst>
              </p:cNvPr>
              <p:cNvSpPr txBox="1">
                <a:spLocks noRot="1" noChangeAspect="1" noMove="1" noResize="1" noEditPoints="1" noAdjustHandles="1" noChangeArrowheads="1" noChangeShapeType="1" noTextEdit="1"/>
              </p:cNvSpPr>
              <p:nvPr/>
            </p:nvSpPr>
            <p:spPr>
              <a:xfrm>
                <a:off x="488065" y="2628400"/>
                <a:ext cx="5569666" cy="94384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5">
                <a:extLst>
                  <a:ext uri="{FF2B5EF4-FFF2-40B4-BE49-F238E27FC236}">
                    <a16:creationId xmlns:a16="http://schemas.microsoft.com/office/drawing/2014/main" id="{E32D4C2A-64CC-A0FA-EB87-14C24C2C4E05}"/>
                  </a:ext>
                </a:extLst>
              </p:cNvPr>
              <p:cNvSpPr txBox="1"/>
              <p:nvPr/>
            </p:nvSpPr>
            <p:spPr>
              <a:xfrm>
                <a:off x="488065" y="4016218"/>
                <a:ext cx="10891955" cy="2785378"/>
              </a:xfrm>
              <a:prstGeom prst="rect">
                <a:avLst/>
              </a:prstGeom>
              <a:noFill/>
            </p:spPr>
            <p:txBody>
              <a:bodyPr wrap="square">
                <a:spAutoFit/>
              </a:bodyPr>
              <a:lstStyle/>
              <a:p>
                <a:pPr>
                  <a:lnSpc>
                    <a:spcPct val="200000"/>
                  </a:lnSpc>
                </a:pPr>
                <a:r>
                  <a:rPr lang="zh-CN" altLang="en-US" spc="300" dirty="0">
                    <a:latin typeface="Microsoft YaHei" panose="020B0503020204020204" pitchFamily="34" charset="-122"/>
                    <a:ea typeface="Microsoft YaHei" panose="020B0503020204020204" pitchFamily="34" charset="-122"/>
                  </a:rPr>
                  <a:t>当窗口处于平坦区域，无论</a:t>
                </a:r>
                <a14:m>
                  <m:oMath xmlns:m="http://schemas.openxmlformats.org/officeDocument/2006/math">
                    <m:r>
                      <a:rPr lang="en-US" altLang="zh-CN" b="0" i="1" spc="300" smtClean="0">
                        <a:latin typeface="Cambria Math" panose="02040503050406030204" pitchFamily="18" charset="0"/>
                        <a:ea typeface="微软雅黑" panose="020B0503020204020204" pitchFamily="34" charset="-122"/>
                      </a:rPr>
                      <m:t>(</m:t>
                    </m:r>
                    <m:r>
                      <a:rPr lang="en-US" altLang="zh-CN" b="0" i="1" spc="300" smtClean="0">
                        <a:latin typeface="Cambria Math" panose="02040503050406030204" pitchFamily="18" charset="0"/>
                        <a:ea typeface="微软雅黑" panose="020B0503020204020204" pitchFamily="34" charset="-122"/>
                      </a:rPr>
                      <m:t>𝑢</m:t>
                    </m:r>
                    <m:r>
                      <a:rPr lang="en-US" altLang="zh-CN" b="0" i="1" spc="300" smtClean="0">
                        <a:latin typeface="Cambria Math" panose="02040503050406030204" pitchFamily="18" charset="0"/>
                        <a:ea typeface="微软雅黑" panose="020B0503020204020204" pitchFamily="34" charset="-122"/>
                      </a:rPr>
                      <m:t>,</m:t>
                    </m:r>
                    <m:r>
                      <a:rPr lang="en-US" altLang="zh-CN" b="0" i="1" spc="300" smtClean="0">
                        <a:latin typeface="Cambria Math" panose="02040503050406030204" pitchFamily="18" charset="0"/>
                        <a:ea typeface="微软雅黑" panose="020B0503020204020204" pitchFamily="34" charset="-122"/>
                      </a:rPr>
                      <m:t>𝑣</m:t>
                    </m:r>
                    <m:r>
                      <a:rPr lang="en-US" altLang="zh-CN" b="0" i="1" spc="300" smtClean="0">
                        <a:latin typeface="Cambria Math" panose="02040503050406030204" pitchFamily="18" charset="0"/>
                        <a:ea typeface="微软雅黑" panose="020B0503020204020204" pitchFamily="34" charset="-122"/>
                      </a:rPr>
                      <m:t>)</m:t>
                    </m:r>
                  </m:oMath>
                </a14:m>
                <a:r>
                  <a:rPr lang="zh-CN" altLang="en-US" spc="300" dirty="0">
                    <a:latin typeface="Microsoft YaHei" panose="020B0503020204020204" pitchFamily="34" charset="-122"/>
                    <a:ea typeface="Microsoft YaHei" panose="020B0503020204020204" pitchFamily="34" charset="-122"/>
                  </a:rPr>
                  <a:t>指向哪一方向，</a:t>
                </a:r>
                <a:r>
                  <a:rPr kumimoji="1" lang="en-US" altLang="zh-CN" dirty="0">
                    <a:latin typeface="Microsoft YaHei" panose="020B0503020204020204" pitchFamily="34" charset="-122"/>
                    <a:ea typeface="Microsoft YaHei" panose="020B0503020204020204" pitchFamily="34" charset="-122"/>
                  </a:rPr>
                  <a:t> </a:t>
                </a:r>
                <a14:m>
                  <m:oMath xmlns:m="http://schemas.openxmlformats.org/officeDocument/2006/math">
                    <m:r>
                      <a:rPr lang="en-US" altLang="zh-CN" i="1" spc="300">
                        <a:latin typeface="Cambria Math" panose="02040503050406030204" pitchFamily="18" charset="0"/>
                        <a:ea typeface="微软雅黑" panose="020B0503020204020204" pitchFamily="34" charset="-122"/>
                      </a:rPr>
                      <m:t>𝐸</m:t>
                    </m:r>
                    <m:d>
                      <m:dPr>
                        <m:ctrlPr>
                          <a:rPr lang="en-US" altLang="zh-CN" i="1" spc="300">
                            <a:latin typeface="Cambria Math" panose="02040503050406030204" pitchFamily="18" charset="0"/>
                            <a:ea typeface="微软雅黑" panose="020B0503020204020204" pitchFamily="34" charset="-122"/>
                          </a:rPr>
                        </m:ctrlPr>
                      </m:dPr>
                      <m:e>
                        <m:r>
                          <a:rPr lang="en-US" altLang="zh-CN" i="1" spc="300">
                            <a:latin typeface="Cambria Math" panose="02040503050406030204" pitchFamily="18" charset="0"/>
                            <a:ea typeface="微软雅黑" panose="020B0503020204020204" pitchFamily="34" charset="-122"/>
                          </a:rPr>
                          <m:t>𝑢</m:t>
                        </m:r>
                        <m:r>
                          <a:rPr lang="en-US" altLang="zh-CN" i="1" spc="300">
                            <a:latin typeface="Cambria Math" panose="02040503050406030204" pitchFamily="18" charset="0"/>
                            <a:ea typeface="微软雅黑" panose="020B0503020204020204" pitchFamily="34" charset="-122"/>
                          </a:rPr>
                          <m:t>,</m:t>
                        </m:r>
                        <m:r>
                          <a:rPr lang="en-US" altLang="zh-CN" i="1" spc="300">
                            <a:latin typeface="Cambria Math" panose="02040503050406030204" pitchFamily="18" charset="0"/>
                            <a:ea typeface="微软雅黑" panose="020B0503020204020204" pitchFamily="34" charset="-122"/>
                          </a:rPr>
                          <m:t>𝑣</m:t>
                        </m:r>
                      </m:e>
                    </m:d>
                  </m:oMath>
                </a14:m>
                <a:r>
                  <a:rPr lang="zh-CN" altLang="en-US" spc="300" dirty="0">
                    <a:latin typeface="Microsoft YaHei" panose="020B0503020204020204" pitchFamily="34" charset="-122"/>
                    <a:ea typeface="Microsoft YaHei" panose="020B0503020204020204" pitchFamily="34" charset="-122"/>
                  </a:rPr>
                  <a:t> 都会很小</a:t>
                </a:r>
                <a:endParaRPr lang="en-US" altLang="zh-CN" spc="300" dirty="0">
                  <a:latin typeface="Microsoft YaHei" panose="020B0503020204020204" pitchFamily="34" charset="-122"/>
                  <a:ea typeface="Microsoft YaHei" panose="020B0503020204020204" pitchFamily="34" charset="-122"/>
                </a:endParaRPr>
              </a:p>
              <a:p>
                <a:pPr>
                  <a:lnSpc>
                    <a:spcPct val="200000"/>
                  </a:lnSpc>
                </a:pPr>
                <a:r>
                  <a:rPr lang="zh-CN" altLang="en-US" spc="300" dirty="0">
                    <a:latin typeface="Microsoft YaHei" panose="020B0503020204020204" pitchFamily="34" charset="-122"/>
                    <a:ea typeface="Microsoft YaHei" panose="020B0503020204020204" pitchFamily="34" charset="-122"/>
                  </a:rPr>
                  <a:t>当窗口处于边缘区域， </a:t>
                </a:r>
                <a14:m>
                  <m:oMath xmlns:m="http://schemas.openxmlformats.org/officeDocument/2006/math">
                    <m:r>
                      <a:rPr lang="en-US" altLang="zh-CN" b="0" i="1" spc="300" smtClean="0">
                        <a:latin typeface="Cambria Math" panose="02040503050406030204" pitchFamily="18" charset="0"/>
                        <a:ea typeface="微软雅黑" panose="020B0503020204020204" pitchFamily="34" charset="-122"/>
                      </a:rPr>
                      <m:t>(</m:t>
                    </m:r>
                    <m:r>
                      <a:rPr lang="en-US" altLang="zh-CN" b="0" i="1" spc="300" smtClean="0">
                        <a:latin typeface="Cambria Math" panose="02040503050406030204" pitchFamily="18" charset="0"/>
                        <a:ea typeface="微软雅黑" panose="020B0503020204020204" pitchFamily="34" charset="-122"/>
                      </a:rPr>
                      <m:t>𝑢</m:t>
                    </m:r>
                    <m:r>
                      <a:rPr lang="en-US" altLang="zh-CN" b="0" i="1" spc="300" smtClean="0">
                        <a:latin typeface="Cambria Math" panose="02040503050406030204" pitchFamily="18" charset="0"/>
                        <a:ea typeface="微软雅黑" panose="020B0503020204020204" pitchFamily="34" charset="-122"/>
                      </a:rPr>
                      <m:t>,</m:t>
                    </m:r>
                    <m:r>
                      <a:rPr lang="en-US" altLang="zh-CN" b="0" i="1" spc="300" smtClean="0">
                        <a:latin typeface="Cambria Math" panose="02040503050406030204" pitchFamily="18" charset="0"/>
                        <a:ea typeface="微软雅黑" panose="020B0503020204020204" pitchFamily="34" charset="-122"/>
                      </a:rPr>
                      <m:t>𝑣</m:t>
                    </m:r>
                    <m:r>
                      <a:rPr lang="en-US" altLang="zh-CN" b="0" i="1" spc="300" smtClean="0">
                        <a:latin typeface="Cambria Math" panose="02040503050406030204" pitchFamily="18" charset="0"/>
                        <a:ea typeface="微软雅黑" panose="020B0503020204020204" pitchFamily="34" charset="-122"/>
                      </a:rPr>
                      <m:t>)</m:t>
                    </m:r>
                  </m:oMath>
                </a14:m>
                <a:r>
                  <a:rPr lang="zh-CN" altLang="en-US" spc="300" dirty="0">
                    <a:latin typeface="Microsoft YaHei" panose="020B0503020204020204" pitchFamily="34" charset="-122"/>
                    <a:ea typeface="Microsoft YaHei" panose="020B0503020204020204" pitchFamily="34" charset="-122"/>
                  </a:rPr>
                  <a:t>沿着边缘方向，</a:t>
                </a:r>
                <a:r>
                  <a:rPr kumimoji="1" lang="en-US" altLang="zh-CN" dirty="0">
                    <a:latin typeface="Microsoft YaHei" panose="020B0503020204020204" pitchFamily="34" charset="-122"/>
                    <a:ea typeface="Microsoft YaHei" panose="020B0503020204020204" pitchFamily="34" charset="-122"/>
                  </a:rPr>
                  <a:t> </a:t>
                </a:r>
                <a14:m>
                  <m:oMath xmlns:m="http://schemas.openxmlformats.org/officeDocument/2006/math">
                    <m:r>
                      <a:rPr lang="en-US" altLang="zh-CN" i="1" spc="300">
                        <a:latin typeface="Cambria Math" panose="02040503050406030204" pitchFamily="18" charset="0"/>
                        <a:ea typeface="微软雅黑" panose="020B0503020204020204" pitchFamily="34" charset="-122"/>
                      </a:rPr>
                      <m:t>𝐸</m:t>
                    </m:r>
                    <m:d>
                      <m:dPr>
                        <m:ctrlPr>
                          <a:rPr lang="en-US" altLang="zh-CN" i="1" spc="300">
                            <a:latin typeface="Cambria Math" panose="02040503050406030204" pitchFamily="18" charset="0"/>
                            <a:ea typeface="微软雅黑" panose="020B0503020204020204" pitchFamily="34" charset="-122"/>
                          </a:rPr>
                        </m:ctrlPr>
                      </m:dPr>
                      <m:e>
                        <m:r>
                          <a:rPr lang="en-US" altLang="zh-CN" i="1" spc="300">
                            <a:latin typeface="Cambria Math" panose="02040503050406030204" pitchFamily="18" charset="0"/>
                            <a:ea typeface="微软雅黑" panose="020B0503020204020204" pitchFamily="34" charset="-122"/>
                          </a:rPr>
                          <m:t>𝑢</m:t>
                        </m:r>
                        <m:r>
                          <a:rPr lang="en-US" altLang="zh-CN" i="1" spc="300">
                            <a:latin typeface="Cambria Math" panose="02040503050406030204" pitchFamily="18" charset="0"/>
                            <a:ea typeface="微软雅黑" panose="020B0503020204020204" pitchFamily="34" charset="-122"/>
                          </a:rPr>
                          <m:t>,</m:t>
                        </m:r>
                        <m:r>
                          <a:rPr lang="en-US" altLang="zh-CN" i="1" spc="300">
                            <a:latin typeface="Cambria Math" panose="02040503050406030204" pitchFamily="18" charset="0"/>
                            <a:ea typeface="微软雅黑" panose="020B0503020204020204" pitchFamily="34" charset="-122"/>
                          </a:rPr>
                          <m:t>𝑣</m:t>
                        </m:r>
                      </m:e>
                    </m:d>
                  </m:oMath>
                </a14:m>
                <a:r>
                  <a:rPr lang="zh-CN" altLang="en-US" spc="300" dirty="0">
                    <a:latin typeface="Microsoft YaHei" panose="020B0503020204020204" pitchFamily="34" charset="-122"/>
                    <a:ea typeface="Microsoft YaHei" panose="020B0503020204020204" pitchFamily="34" charset="-122"/>
                  </a:rPr>
                  <a:t> 很小</a:t>
                </a:r>
                <a:endParaRPr lang="en-US" altLang="zh-CN" spc="300" dirty="0">
                  <a:latin typeface="Microsoft YaHei" panose="020B0503020204020204" pitchFamily="34" charset="-122"/>
                  <a:ea typeface="Microsoft YaHei" panose="020B0503020204020204" pitchFamily="34" charset="-122"/>
                </a:endParaRPr>
              </a:p>
              <a:p>
                <a:pPr>
                  <a:lnSpc>
                    <a:spcPct val="200000"/>
                  </a:lnSpc>
                </a:pPr>
                <a:r>
                  <a:rPr lang="en-US" altLang="zh-CN" spc="300" dirty="0">
                    <a:latin typeface="Microsoft YaHei" panose="020B0503020204020204" pitchFamily="34" charset="-122"/>
                    <a:ea typeface="Microsoft YaHei" panose="020B0503020204020204" pitchFamily="34" charset="-122"/>
                  </a:rPr>
                  <a:t>						</a:t>
                </a:r>
                <a14:m>
                  <m:oMath xmlns:m="http://schemas.openxmlformats.org/officeDocument/2006/math">
                    <m:r>
                      <a:rPr lang="en-US" altLang="zh-CN" i="1" spc="300">
                        <a:latin typeface="Cambria Math" panose="02040503050406030204" pitchFamily="18" charset="0"/>
                        <a:ea typeface="微软雅黑" panose="020B0503020204020204" pitchFamily="34" charset="-122"/>
                      </a:rPr>
                      <m:t>(</m:t>
                    </m:r>
                    <m:r>
                      <a:rPr lang="en-US" altLang="zh-CN" i="1" spc="300">
                        <a:latin typeface="Cambria Math" panose="02040503050406030204" pitchFamily="18" charset="0"/>
                        <a:ea typeface="微软雅黑" panose="020B0503020204020204" pitchFamily="34" charset="-122"/>
                      </a:rPr>
                      <m:t>𝑢</m:t>
                    </m:r>
                    <m:r>
                      <a:rPr lang="en-US" altLang="zh-CN" i="1" spc="300">
                        <a:latin typeface="Cambria Math" panose="02040503050406030204" pitchFamily="18" charset="0"/>
                        <a:ea typeface="微软雅黑" panose="020B0503020204020204" pitchFamily="34" charset="-122"/>
                      </a:rPr>
                      <m:t>,</m:t>
                    </m:r>
                    <m:r>
                      <a:rPr lang="en-US" altLang="zh-CN" i="1" spc="300">
                        <a:latin typeface="Cambria Math" panose="02040503050406030204" pitchFamily="18" charset="0"/>
                        <a:ea typeface="微软雅黑" panose="020B0503020204020204" pitchFamily="34" charset="-122"/>
                      </a:rPr>
                      <m:t>𝑣</m:t>
                    </m:r>
                    <m:r>
                      <a:rPr lang="en-US" altLang="zh-CN" i="1" spc="300">
                        <a:latin typeface="Cambria Math" panose="02040503050406030204" pitchFamily="18" charset="0"/>
                        <a:ea typeface="微软雅黑" panose="020B0503020204020204" pitchFamily="34" charset="-122"/>
                      </a:rPr>
                      <m:t>)</m:t>
                    </m:r>
                  </m:oMath>
                </a14:m>
                <a:r>
                  <a:rPr lang="zh-CN" altLang="en-US" spc="300" dirty="0">
                    <a:latin typeface="Microsoft YaHei" panose="020B0503020204020204" pitchFamily="34" charset="-122"/>
                    <a:ea typeface="Microsoft YaHei" panose="020B0503020204020204" pitchFamily="34" charset="-122"/>
                  </a:rPr>
                  <a:t>沿着边缘的法线方向，</a:t>
                </a:r>
                <a:r>
                  <a:rPr kumimoji="1" lang="en-US" altLang="zh-CN" dirty="0">
                    <a:latin typeface="Microsoft YaHei" panose="020B0503020204020204" pitchFamily="34" charset="-122"/>
                    <a:ea typeface="Microsoft YaHei" panose="020B0503020204020204" pitchFamily="34" charset="-122"/>
                  </a:rPr>
                  <a:t> </a:t>
                </a:r>
                <a14:m>
                  <m:oMath xmlns:m="http://schemas.openxmlformats.org/officeDocument/2006/math">
                    <m:r>
                      <a:rPr lang="en-US" altLang="zh-CN" i="1" spc="300">
                        <a:latin typeface="Cambria Math" panose="02040503050406030204" pitchFamily="18" charset="0"/>
                        <a:ea typeface="微软雅黑" panose="020B0503020204020204" pitchFamily="34" charset="-122"/>
                      </a:rPr>
                      <m:t>𝐸</m:t>
                    </m:r>
                    <m:d>
                      <m:dPr>
                        <m:ctrlPr>
                          <a:rPr lang="en-US" altLang="zh-CN" i="1" spc="300">
                            <a:latin typeface="Cambria Math" panose="02040503050406030204" pitchFamily="18" charset="0"/>
                            <a:ea typeface="微软雅黑" panose="020B0503020204020204" pitchFamily="34" charset="-122"/>
                          </a:rPr>
                        </m:ctrlPr>
                      </m:dPr>
                      <m:e>
                        <m:r>
                          <a:rPr lang="en-US" altLang="zh-CN" i="1" spc="300">
                            <a:latin typeface="Cambria Math" panose="02040503050406030204" pitchFamily="18" charset="0"/>
                            <a:ea typeface="微软雅黑" panose="020B0503020204020204" pitchFamily="34" charset="-122"/>
                          </a:rPr>
                          <m:t>𝑢</m:t>
                        </m:r>
                        <m:r>
                          <a:rPr lang="en-US" altLang="zh-CN" i="1" spc="300">
                            <a:latin typeface="Cambria Math" panose="02040503050406030204" pitchFamily="18" charset="0"/>
                            <a:ea typeface="微软雅黑" panose="020B0503020204020204" pitchFamily="34" charset="-122"/>
                          </a:rPr>
                          <m:t>,</m:t>
                        </m:r>
                        <m:r>
                          <a:rPr lang="en-US" altLang="zh-CN" i="1" spc="300">
                            <a:latin typeface="Cambria Math" panose="02040503050406030204" pitchFamily="18" charset="0"/>
                            <a:ea typeface="微软雅黑" panose="020B0503020204020204" pitchFamily="34" charset="-122"/>
                          </a:rPr>
                          <m:t>𝑣</m:t>
                        </m:r>
                      </m:e>
                    </m:d>
                  </m:oMath>
                </a14:m>
                <a:r>
                  <a:rPr lang="zh-CN" altLang="en-US" spc="300" dirty="0">
                    <a:latin typeface="Microsoft YaHei" panose="020B0503020204020204" pitchFamily="34" charset="-122"/>
                    <a:ea typeface="Microsoft YaHei" panose="020B0503020204020204" pitchFamily="34" charset="-122"/>
                  </a:rPr>
                  <a:t> 很大</a:t>
                </a:r>
                <a:endParaRPr lang="en-US" altLang="zh-CN" spc="300" dirty="0">
                  <a:latin typeface="Microsoft YaHei" panose="020B0503020204020204" pitchFamily="34" charset="-122"/>
                  <a:ea typeface="Microsoft YaHei" panose="020B0503020204020204" pitchFamily="34" charset="-122"/>
                </a:endParaRPr>
              </a:p>
              <a:p>
                <a:pPr>
                  <a:lnSpc>
                    <a:spcPct val="200000"/>
                  </a:lnSpc>
                </a:pPr>
                <a:r>
                  <a:rPr lang="zh-CN" altLang="en-US" spc="300" dirty="0">
                    <a:latin typeface="Microsoft YaHei" panose="020B0503020204020204" pitchFamily="34" charset="-122"/>
                    <a:ea typeface="Microsoft YaHei" panose="020B0503020204020204" pitchFamily="34" charset="-122"/>
                  </a:rPr>
                  <a:t>当窗口处于角点时，无论</a:t>
                </a:r>
                <a14:m>
                  <m:oMath xmlns:m="http://schemas.openxmlformats.org/officeDocument/2006/math">
                    <m:r>
                      <a:rPr lang="en-US" altLang="zh-CN" b="0" i="1" spc="300" smtClean="0">
                        <a:latin typeface="Cambria Math" panose="02040503050406030204" pitchFamily="18" charset="0"/>
                        <a:ea typeface="微软雅黑" panose="020B0503020204020204" pitchFamily="34" charset="-122"/>
                      </a:rPr>
                      <m:t>(</m:t>
                    </m:r>
                    <m:r>
                      <a:rPr lang="en-US" altLang="zh-CN" b="0" i="1" spc="300" smtClean="0">
                        <a:latin typeface="Cambria Math" panose="02040503050406030204" pitchFamily="18" charset="0"/>
                        <a:ea typeface="微软雅黑" panose="020B0503020204020204" pitchFamily="34" charset="-122"/>
                      </a:rPr>
                      <m:t>𝑢</m:t>
                    </m:r>
                    <m:r>
                      <a:rPr lang="en-US" altLang="zh-CN" b="0" i="1" spc="300" smtClean="0">
                        <a:latin typeface="Cambria Math" panose="02040503050406030204" pitchFamily="18" charset="0"/>
                        <a:ea typeface="微软雅黑" panose="020B0503020204020204" pitchFamily="34" charset="-122"/>
                      </a:rPr>
                      <m:t>,</m:t>
                    </m:r>
                    <m:r>
                      <a:rPr lang="en-US" altLang="zh-CN" b="0" i="1" spc="300" smtClean="0">
                        <a:latin typeface="Cambria Math" panose="02040503050406030204" pitchFamily="18" charset="0"/>
                        <a:ea typeface="微软雅黑" panose="020B0503020204020204" pitchFamily="34" charset="-122"/>
                      </a:rPr>
                      <m:t>𝑣</m:t>
                    </m:r>
                    <m:r>
                      <a:rPr lang="en-US" altLang="zh-CN" b="0" i="1" spc="300" smtClean="0">
                        <a:latin typeface="Cambria Math" panose="02040503050406030204" pitchFamily="18" charset="0"/>
                        <a:ea typeface="微软雅黑" panose="020B0503020204020204" pitchFamily="34" charset="-122"/>
                      </a:rPr>
                      <m:t>)</m:t>
                    </m:r>
                  </m:oMath>
                </a14:m>
                <a:r>
                  <a:rPr lang="zh-CN" altLang="en-US" spc="300" dirty="0">
                    <a:latin typeface="Microsoft YaHei" panose="020B0503020204020204" pitchFamily="34" charset="-122"/>
                    <a:ea typeface="Microsoft YaHei" panose="020B0503020204020204" pitchFamily="34" charset="-122"/>
                  </a:rPr>
                  <a:t>指向哪一方向，</a:t>
                </a:r>
                <a:r>
                  <a:rPr kumimoji="1" lang="en-US" altLang="zh-CN" dirty="0">
                    <a:latin typeface="Microsoft YaHei" panose="020B0503020204020204" pitchFamily="34" charset="-122"/>
                    <a:ea typeface="Microsoft YaHei" panose="020B0503020204020204" pitchFamily="34" charset="-122"/>
                  </a:rPr>
                  <a:t> </a:t>
                </a:r>
                <a14:m>
                  <m:oMath xmlns:m="http://schemas.openxmlformats.org/officeDocument/2006/math">
                    <m:r>
                      <a:rPr lang="en-US" altLang="zh-CN" i="1" spc="300">
                        <a:latin typeface="Cambria Math" panose="02040503050406030204" pitchFamily="18" charset="0"/>
                        <a:ea typeface="微软雅黑" panose="020B0503020204020204" pitchFamily="34" charset="-122"/>
                      </a:rPr>
                      <m:t>𝐸</m:t>
                    </m:r>
                    <m:d>
                      <m:dPr>
                        <m:ctrlPr>
                          <a:rPr lang="en-US" altLang="zh-CN" i="1" spc="300">
                            <a:latin typeface="Cambria Math" panose="02040503050406030204" pitchFamily="18" charset="0"/>
                            <a:ea typeface="微软雅黑" panose="020B0503020204020204" pitchFamily="34" charset="-122"/>
                          </a:rPr>
                        </m:ctrlPr>
                      </m:dPr>
                      <m:e>
                        <m:r>
                          <a:rPr lang="en-US" altLang="zh-CN" i="1" spc="300">
                            <a:latin typeface="Cambria Math" panose="02040503050406030204" pitchFamily="18" charset="0"/>
                            <a:ea typeface="微软雅黑" panose="020B0503020204020204" pitchFamily="34" charset="-122"/>
                          </a:rPr>
                          <m:t>𝑢</m:t>
                        </m:r>
                        <m:r>
                          <a:rPr lang="en-US" altLang="zh-CN" i="1" spc="300">
                            <a:latin typeface="Cambria Math" panose="02040503050406030204" pitchFamily="18" charset="0"/>
                            <a:ea typeface="微软雅黑" panose="020B0503020204020204" pitchFamily="34" charset="-122"/>
                          </a:rPr>
                          <m:t>,</m:t>
                        </m:r>
                        <m:r>
                          <a:rPr lang="en-US" altLang="zh-CN" i="1" spc="300">
                            <a:latin typeface="Cambria Math" panose="02040503050406030204" pitchFamily="18" charset="0"/>
                            <a:ea typeface="微软雅黑" panose="020B0503020204020204" pitchFamily="34" charset="-122"/>
                          </a:rPr>
                          <m:t>𝑣</m:t>
                        </m:r>
                      </m:e>
                    </m:d>
                  </m:oMath>
                </a14:m>
                <a:r>
                  <a:rPr lang="zh-CN" altLang="en-US" spc="300" dirty="0">
                    <a:latin typeface="Microsoft YaHei" panose="020B0503020204020204" pitchFamily="34" charset="-122"/>
                    <a:ea typeface="Microsoft YaHei" panose="020B0503020204020204" pitchFamily="34" charset="-122"/>
                  </a:rPr>
                  <a:t> 都会很大</a:t>
                </a:r>
                <a:endParaRPr lang="en-US" altLang="zh-CN" spc="300" dirty="0">
                  <a:latin typeface="Microsoft YaHei" panose="020B0503020204020204" pitchFamily="34" charset="-122"/>
                  <a:ea typeface="Microsoft YaHei" panose="020B0503020204020204" pitchFamily="34" charset="-122"/>
                </a:endParaRPr>
              </a:p>
              <a:p>
                <a:pPr>
                  <a:lnSpc>
                    <a:spcPct val="200000"/>
                  </a:lnSpc>
                </a:pPr>
                <a:endParaRPr lang="zh-CN" altLang="en-US" i="1" spc="300" dirty="0">
                  <a:latin typeface="Microsoft YaHei" panose="020B0503020204020204" pitchFamily="34" charset="-122"/>
                  <a:ea typeface="Microsoft YaHei" panose="020B0503020204020204" pitchFamily="34" charset="-122"/>
                </a:endParaRPr>
              </a:p>
            </p:txBody>
          </p:sp>
        </mc:Choice>
        <mc:Fallback xmlns="">
          <p:sp>
            <p:nvSpPr>
              <p:cNvPr id="10" name="TextBox 5">
                <a:extLst>
                  <a:ext uri="{FF2B5EF4-FFF2-40B4-BE49-F238E27FC236}">
                    <a16:creationId xmlns:a16="http://schemas.microsoft.com/office/drawing/2014/main" id="{E32D4C2A-64CC-A0FA-EB87-14C24C2C4E05}"/>
                  </a:ext>
                </a:extLst>
              </p:cNvPr>
              <p:cNvSpPr txBox="1">
                <a:spLocks noRot="1" noChangeAspect="1" noMove="1" noResize="1" noEditPoints="1" noAdjustHandles="1" noChangeArrowheads="1" noChangeShapeType="1" noTextEdit="1"/>
              </p:cNvSpPr>
              <p:nvPr/>
            </p:nvSpPr>
            <p:spPr>
              <a:xfrm>
                <a:off x="488065" y="4016218"/>
                <a:ext cx="10891955" cy="2785378"/>
              </a:xfrm>
              <a:prstGeom prst="rect">
                <a:avLst/>
              </a:prstGeom>
              <a:blipFill>
                <a:blip r:embed="rId7"/>
                <a:stretch>
                  <a:fillRect l="-466"/>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id="{82F3E38F-3171-BCBA-F2DB-4BB016A7479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69359" y="1550008"/>
            <a:ext cx="3934576" cy="2583547"/>
          </a:xfrm>
          <a:prstGeom prst="rect">
            <a:avLst/>
          </a:prstGeom>
        </p:spPr>
      </p:pic>
    </p:spTree>
    <p:extLst>
      <p:ext uri="{BB962C8B-B14F-4D97-AF65-F5344CB8AC3E}">
        <p14:creationId xmlns:p14="http://schemas.microsoft.com/office/powerpoint/2010/main" val="30390630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D3597-F566-D5B3-3537-0BB68EE062EB}"/>
            </a:ext>
          </a:extLst>
        </p:cNvPr>
        <p:cNvGrpSpPr/>
        <p:nvPr/>
      </p:nvGrpSpPr>
      <p:grpSpPr>
        <a:xfrm>
          <a:off x="0" y="0"/>
          <a:ext cx="0" cy="0"/>
          <a:chOff x="0" y="0"/>
          <a:chExt cx="0" cy="0"/>
        </a:xfrm>
      </p:grpSpPr>
      <p:sp>
        <p:nvSpPr>
          <p:cNvPr id="388098" name="Rectangle 2">
            <a:extLst>
              <a:ext uri="{FF2B5EF4-FFF2-40B4-BE49-F238E27FC236}">
                <a16:creationId xmlns:a16="http://schemas.microsoft.com/office/drawing/2014/main" id="{AC1F934A-7A11-35A9-1B41-807843E02011}"/>
              </a:ext>
            </a:extLst>
          </p:cNvPr>
          <p:cNvSpPr>
            <a:spLocks noGrp="1" noChangeArrowheads="1"/>
          </p:cNvSpPr>
          <p:nvPr>
            <p:ph type="title"/>
          </p:nvPr>
        </p:nvSpPr>
        <p:spPr/>
        <p:txBody>
          <a:bodyPr>
            <a:normAutofit/>
          </a:bodyPr>
          <a:lstStyle/>
          <a:p>
            <a:r>
              <a:rPr lang="en" altLang="zh-CN" dirty="0"/>
              <a:t>Harris</a:t>
            </a:r>
            <a:r>
              <a:rPr lang="zh-CN" altLang="en-US" dirty="0"/>
              <a:t>角点检测算法</a:t>
            </a:r>
            <a:r>
              <a:rPr lang="en-US" altLang="zh-CN" dirty="0"/>
              <a:t>——</a:t>
            </a:r>
            <a:r>
              <a:rPr lang="zh-CN" altLang="en-US" dirty="0"/>
              <a:t>计算像素值变化量</a:t>
            </a:r>
          </a:p>
        </p:txBody>
      </p:sp>
      <p:sp>
        <p:nvSpPr>
          <p:cNvPr id="13" name="灯片编号占位符 12">
            <a:extLst>
              <a:ext uri="{FF2B5EF4-FFF2-40B4-BE49-F238E27FC236}">
                <a16:creationId xmlns:a16="http://schemas.microsoft.com/office/drawing/2014/main" id="{C07E7CF6-D617-6841-8490-7DF0253BEFA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905FA-BBCD-4FD4-802A-EBCB9D8662AD}" type="slidenum">
              <a:rPr kumimoji="0" lang="zh-CN" altLang="en-US" sz="1200" b="0" i="0" u="none" strike="noStrike" kern="1200" cap="none" spc="0" normalizeH="0" baseline="0" noProof="0" smtClean="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zh-CN" altLang="en-US" sz="1200" b="0" i="0" u="none" strike="noStrike" kern="1200" cap="none" spc="0" normalizeH="0" baseline="0" noProof="0" dirty="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FF07240-7DF5-2BA4-4833-CBEE6524D3FA}"/>
                  </a:ext>
                </a:extLst>
              </p:cNvPr>
              <p:cNvSpPr txBox="1"/>
              <p:nvPr/>
            </p:nvSpPr>
            <p:spPr>
              <a:xfrm>
                <a:off x="488065" y="1038758"/>
                <a:ext cx="9296015" cy="461665"/>
              </a:xfrm>
              <a:prstGeom prst="rect">
                <a:avLst/>
              </a:prstGeom>
              <a:noFill/>
            </p:spPr>
            <p:txBody>
              <a:bodyPr wrap="square" rtlCol="0">
                <a:spAutoFit/>
              </a:bodyPr>
              <a:lstStyle/>
              <a:p>
                <a:r>
                  <a:rPr lang="zh-CN" altLang="en-US" sz="2400" b="1" spc="300" dirty="0">
                    <a:solidFill>
                      <a:srgbClr val="004098"/>
                    </a:solidFill>
                    <a:latin typeface="微软雅黑" panose="020B0503020204020204" pitchFamily="34" charset="-122"/>
                    <a:ea typeface="微软雅黑" panose="020B0503020204020204" pitchFamily="34" charset="-122"/>
                  </a:rPr>
                  <a:t>图像</a:t>
                </a:r>
                <a14:m>
                  <m:oMath xmlns:m="http://schemas.openxmlformats.org/officeDocument/2006/math">
                    <m:r>
                      <a:rPr lang="en-US" altLang="zh-CN" sz="2400" b="1" i="1" spc="300" smtClean="0">
                        <a:solidFill>
                          <a:srgbClr val="004098"/>
                        </a:solidFill>
                        <a:latin typeface="Cambria Math" panose="02040503050406030204" pitchFamily="18" charset="0"/>
                        <a:ea typeface="微软雅黑" panose="020B0503020204020204" pitchFamily="34" charset="-122"/>
                      </a:rPr>
                      <m:t>𝑰</m:t>
                    </m:r>
                  </m:oMath>
                </a14:m>
                <a:r>
                  <a:rPr lang="zh-CN" altLang="en-US" sz="2400" b="1" spc="300" dirty="0">
                    <a:solidFill>
                      <a:srgbClr val="004098"/>
                    </a:solidFill>
                    <a:latin typeface="微软雅黑" panose="020B0503020204020204" pitchFamily="34" charset="-122"/>
                    <a:ea typeface="微软雅黑" panose="020B0503020204020204" pitchFamily="34" charset="-122"/>
                  </a:rPr>
                  <a:t>中某一位置放置窗口</a:t>
                </a:r>
                <a14:m>
                  <m:oMath xmlns:m="http://schemas.openxmlformats.org/officeDocument/2006/math">
                    <m:r>
                      <a:rPr lang="en-US" altLang="zh-CN" sz="2400" b="1" i="1" spc="300" smtClean="0">
                        <a:solidFill>
                          <a:srgbClr val="004098"/>
                        </a:solidFill>
                        <a:latin typeface="Cambria Math" panose="02040503050406030204" pitchFamily="18" charset="0"/>
                        <a:ea typeface="微软雅黑" panose="020B0503020204020204" pitchFamily="34" charset="-122"/>
                      </a:rPr>
                      <m:t>𝑾</m:t>
                    </m:r>
                  </m:oMath>
                </a14:m>
                <a:r>
                  <a:rPr lang="zh-CN" altLang="en-US" sz="2400" b="1" spc="300" dirty="0">
                    <a:solidFill>
                      <a:srgbClr val="004098"/>
                    </a:solidFill>
                    <a:latin typeface="微软雅黑" panose="020B0503020204020204" pitchFamily="34" charset="-122"/>
                    <a:ea typeface="微软雅黑" panose="020B0503020204020204" pitchFamily="34" charset="-122"/>
                  </a:rPr>
                  <a:t>，并将其移动微小位移</a:t>
                </a:r>
                <a14:m>
                  <m:oMath xmlns:m="http://schemas.openxmlformats.org/officeDocument/2006/math">
                    <m:r>
                      <a:rPr lang="en-US" altLang="zh-CN" sz="2400" b="1" i="1" spc="300" smtClean="0">
                        <a:solidFill>
                          <a:srgbClr val="004098"/>
                        </a:solidFill>
                        <a:latin typeface="Cambria Math" panose="02040503050406030204" pitchFamily="18" charset="0"/>
                        <a:ea typeface="微软雅黑" panose="020B0503020204020204" pitchFamily="34" charset="-122"/>
                      </a:rPr>
                      <m:t>(</m:t>
                    </m:r>
                    <m:r>
                      <a:rPr lang="en-US" altLang="zh-CN" sz="2400" b="0" i="1" spc="300" smtClean="0">
                        <a:solidFill>
                          <a:srgbClr val="004098"/>
                        </a:solidFill>
                        <a:latin typeface="Cambria Math" panose="02040503050406030204" pitchFamily="18" charset="0"/>
                        <a:ea typeface="微软雅黑" panose="020B0503020204020204" pitchFamily="34" charset="-122"/>
                      </a:rPr>
                      <m:t>𝑢</m:t>
                    </m:r>
                    <m:r>
                      <a:rPr lang="en-US" altLang="zh-CN" sz="2400" b="0" i="1" spc="300" smtClean="0">
                        <a:solidFill>
                          <a:srgbClr val="004098"/>
                        </a:solidFill>
                        <a:latin typeface="Cambria Math" panose="02040503050406030204" pitchFamily="18" charset="0"/>
                        <a:ea typeface="微软雅黑" panose="020B0503020204020204" pitchFamily="34" charset="-122"/>
                      </a:rPr>
                      <m:t>,</m:t>
                    </m:r>
                    <m:r>
                      <a:rPr lang="en-US" altLang="zh-CN" sz="2400" b="0" i="1" spc="300" smtClean="0">
                        <a:solidFill>
                          <a:srgbClr val="004098"/>
                        </a:solidFill>
                        <a:latin typeface="Cambria Math" panose="02040503050406030204" pitchFamily="18" charset="0"/>
                        <a:ea typeface="微软雅黑" panose="020B0503020204020204" pitchFamily="34" charset="-122"/>
                      </a:rPr>
                      <m:t>𝑣</m:t>
                    </m:r>
                    <m:r>
                      <a:rPr lang="en-US" altLang="zh-CN" sz="2400" b="1" i="1" spc="300" smtClean="0">
                        <a:solidFill>
                          <a:srgbClr val="004098"/>
                        </a:solidFill>
                        <a:latin typeface="Cambria Math" panose="02040503050406030204" pitchFamily="18" charset="0"/>
                        <a:ea typeface="微软雅黑" panose="020B0503020204020204" pitchFamily="34" charset="-122"/>
                      </a:rPr>
                      <m:t>)</m:t>
                    </m:r>
                  </m:oMath>
                </a14:m>
                <a:endParaRPr lang="en-US" altLang="zh-CN" sz="2400" b="1" spc="300" dirty="0">
                  <a:solidFill>
                    <a:srgbClr val="004098"/>
                  </a:solidFill>
                  <a:latin typeface="微软雅黑" panose="020B0503020204020204" pitchFamily="34" charset="-122"/>
                  <a:ea typeface="微软雅黑" panose="020B0503020204020204" pitchFamily="34" charset="-122"/>
                </a:endParaRPr>
              </a:p>
            </p:txBody>
          </p:sp>
        </mc:Choice>
        <mc:Fallback xmlns="">
          <p:sp>
            <p:nvSpPr>
              <p:cNvPr id="2" name="TextBox 1">
                <a:extLst>
                  <a:ext uri="{FF2B5EF4-FFF2-40B4-BE49-F238E27FC236}">
                    <a16:creationId xmlns:a16="http://schemas.microsoft.com/office/drawing/2014/main" id="{8FF07240-7DF5-2BA4-4833-CBEE6524D3FA}"/>
                  </a:ext>
                </a:extLst>
              </p:cNvPr>
              <p:cNvSpPr txBox="1">
                <a:spLocks noRot="1" noChangeAspect="1" noMove="1" noResize="1" noEditPoints="1" noAdjustHandles="1" noChangeArrowheads="1" noChangeShapeType="1" noTextEdit="1"/>
              </p:cNvSpPr>
              <p:nvPr/>
            </p:nvSpPr>
            <p:spPr>
              <a:xfrm>
                <a:off x="488065" y="1038758"/>
                <a:ext cx="9296015" cy="461665"/>
              </a:xfrm>
              <a:prstGeom prst="rect">
                <a:avLst/>
              </a:prstGeom>
              <a:blipFill>
                <a:blip r:embed="rId5"/>
                <a:stretch>
                  <a:fillRect l="-1091" t="-10526" b="-28947"/>
                </a:stretch>
              </a:blipFill>
            </p:spPr>
            <p:txBody>
              <a:bodyPr/>
              <a:lstStyle/>
              <a:p>
                <a:r>
                  <a:rPr lang="zh-CN" altLang="en-US">
                    <a:noFill/>
                  </a:rPr>
                  <a:t> </a:t>
                </a:r>
              </a:p>
            </p:txBody>
          </p:sp>
        </mc:Fallback>
      </mc:AlternateContent>
      <p:sp>
        <p:nvSpPr>
          <p:cNvPr id="3" name="TextBox 1">
            <a:extLst>
              <a:ext uri="{FF2B5EF4-FFF2-40B4-BE49-F238E27FC236}">
                <a16:creationId xmlns:a16="http://schemas.microsoft.com/office/drawing/2014/main" id="{F6D67A2B-5AA8-4DD9-FC94-3381E8BC8600}"/>
              </a:ext>
            </a:extLst>
          </p:cNvPr>
          <p:cNvSpPr txBox="1"/>
          <p:nvPr/>
        </p:nvSpPr>
        <p:spPr>
          <a:xfrm>
            <a:off x="488065" y="1765832"/>
            <a:ext cx="9296015" cy="461665"/>
          </a:xfrm>
          <a:prstGeom prst="rect">
            <a:avLst/>
          </a:prstGeom>
          <a:noFill/>
        </p:spPr>
        <p:txBody>
          <a:bodyPr wrap="square" rtlCol="0">
            <a:spAutoFit/>
          </a:bodyPr>
          <a:lstStyle/>
          <a:p>
            <a:r>
              <a:rPr lang="zh-CN" altLang="en-US" sz="2400" b="1" spc="300" dirty="0">
                <a:solidFill>
                  <a:srgbClr val="004098"/>
                </a:solidFill>
                <a:latin typeface="微软雅黑" panose="020B0503020204020204" pitchFamily="34" charset="-122"/>
                <a:ea typeface="微软雅黑" panose="020B0503020204020204" pitchFamily="34" charset="-122"/>
              </a:rPr>
              <a:t>定义窗口移动前后像素值变化量</a:t>
            </a:r>
            <a:endParaRPr lang="en-US" altLang="zh-CN" sz="2400" b="1" spc="300" dirty="0">
              <a:solidFill>
                <a:srgbClr val="004098"/>
              </a:solidFill>
              <a:latin typeface="微软雅黑" panose="020B0503020204020204" pitchFamily="34" charset="-122"/>
              <a:ea typeface="微软雅黑" panose="020B0503020204020204" pitchFamily="34" charset="-122"/>
            </a:endParaRPr>
          </a:p>
        </p:txBody>
      </p:sp>
      <mc:AlternateContent xmlns:mc="http://schemas.openxmlformats.org/markup-compatibility/2006">
        <mc:Choice xmlns:a14="http://schemas.microsoft.com/office/drawing/2010/main" Requires="a14">
          <p:sp>
            <p:nvSpPr>
              <p:cNvPr id="10" name="TextBox 5">
                <a:extLst>
                  <a:ext uri="{FF2B5EF4-FFF2-40B4-BE49-F238E27FC236}">
                    <a16:creationId xmlns:a16="http://schemas.microsoft.com/office/drawing/2014/main" id="{E923BB25-D2F1-45A8-EC81-FF9322E7F8FF}"/>
                  </a:ext>
                </a:extLst>
              </p:cNvPr>
              <p:cNvSpPr txBox="1"/>
              <p:nvPr/>
            </p:nvSpPr>
            <p:spPr>
              <a:xfrm>
                <a:off x="488065" y="4302557"/>
                <a:ext cx="10891955" cy="719556"/>
              </a:xfrm>
              <a:prstGeom prst="rect">
                <a:avLst/>
              </a:prstGeom>
              <a:noFill/>
            </p:spPr>
            <p:txBody>
              <a:bodyPr wrap="square">
                <a:spAutoFit/>
              </a:bodyPr>
              <a:lstStyle/>
              <a:p>
                <a:pPr>
                  <a:lnSpc>
                    <a:spcPct val="200000"/>
                  </a:lnSpc>
                </a:pPr>
                <a:r>
                  <a:rPr lang="zh-CN" altLang="en-US" sz="2400" spc="300" dirty="0">
                    <a:latin typeface="Microsoft YaHei" panose="020B0503020204020204" pitchFamily="34" charset="-122"/>
                    <a:ea typeface="Microsoft YaHei" panose="020B0503020204020204" pitchFamily="34" charset="-122"/>
                  </a:rPr>
                  <a:t>寻找这样的窗口，使得任意的</a:t>
                </a:r>
                <a14:m>
                  <m:oMath xmlns:m="http://schemas.openxmlformats.org/officeDocument/2006/math">
                    <m:r>
                      <a:rPr lang="en-US" altLang="zh-CN" sz="2400" b="0" i="1" spc="300" smtClean="0">
                        <a:latin typeface="Cambria Math" panose="02040503050406030204" pitchFamily="18" charset="0"/>
                        <a:ea typeface="微软雅黑" panose="020B0503020204020204" pitchFamily="34" charset="-122"/>
                      </a:rPr>
                      <m:t>(</m:t>
                    </m:r>
                    <m:r>
                      <a:rPr lang="en-US" altLang="zh-CN" sz="2400" b="0" i="1" spc="300" smtClean="0">
                        <a:latin typeface="Cambria Math" panose="02040503050406030204" pitchFamily="18" charset="0"/>
                        <a:ea typeface="微软雅黑" panose="020B0503020204020204" pitchFamily="34" charset="-122"/>
                      </a:rPr>
                      <m:t>𝑢</m:t>
                    </m:r>
                    <m:r>
                      <a:rPr lang="en-US" altLang="zh-CN" sz="2400" b="0" i="1" spc="300" smtClean="0">
                        <a:latin typeface="Cambria Math" panose="02040503050406030204" pitchFamily="18" charset="0"/>
                        <a:ea typeface="微软雅黑" panose="020B0503020204020204" pitchFamily="34" charset="-122"/>
                      </a:rPr>
                      <m:t>,</m:t>
                    </m:r>
                    <m:r>
                      <a:rPr lang="en-US" altLang="zh-CN" sz="2400" b="0" i="1" spc="300" smtClean="0">
                        <a:latin typeface="Cambria Math" panose="02040503050406030204" pitchFamily="18" charset="0"/>
                        <a:ea typeface="微软雅黑" panose="020B0503020204020204" pitchFamily="34" charset="-122"/>
                      </a:rPr>
                      <m:t>𝑣</m:t>
                    </m:r>
                    <m:r>
                      <a:rPr lang="en-US" altLang="zh-CN" sz="2400" b="0" i="1" spc="300" smtClean="0">
                        <a:latin typeface="Cambria Math" panose="02040503050406030204" pitchFamily="18" charset="0"/>
                        <a:ea typeface="微软雅黑" panose="020B0503020204020204" pitchFamily="34" charset="-122"/>
                      </a:rPr>
                      <m:t>)</m:t>
                    </m:r>
                  </m:oMath>
                </a14:m>
                <a:r>
                  <a:rPr lang="zh-CN" altLang="en-US" sz="2400" i="1" spc="300" dirty="0">
                    <a:latin typeface="Microsoft YaHei" panose="020B0503020204020204" pitchFamily="34" charset="-122"/>
                    <a:ea typeface="Microsoft YaHei" panose="020B0503020204020204" pitchFamily="34" charset="-122"/>
                  </a:rPr>
                  <a:t>，</a:t>
                </a:r>
                <a14:m>
                  <m:oMath xmlns:m="http://schemas.openxmlformats.org/officeDocument/2006/math">
                    <m:r>
                      <a:rPr lang="en-US" altLang="zh-CN" sz="2400" b="0" i="1" spc="300">
                        <a:latin typeface="Cambria Math" panose="02040503050406030204" pitchFamily="18" charset="0"/>
                        <a:ea typeface="微软雅黑" panose="020B0503020204020204" pitchFamily="34" charset="-122"/>
                      </a:rPr>
                      <m:t>𝐸</m:t>
                    </m:r>
                    <m:d>
                      <m:dPr>
                        <m:ctrlPr>
                          <a:rPr lang="en-US" altLang="zh-CN" sz="2400" i="1" spc="300">
                            <a:latin typeface="Cambria Math" panose="02040503050406030204" pitchFamily="18" charset="0"/>
                            <a:ea typeface="微软雅黑" panose="020B0503020204020204" pitchFamily="34" charset="-122"/>
                          </a:rPr>
                        </m:ctrlPr>
                      </m:dPr>
                      <m:e>
                        <m:r>
                          <a:rPr lang="en-US" altLang="zh-CN" sz="2400" i="1" spc="300">
                            <a:latin typeface="Cambria Math" panose="02040503050406030204" pitchFamily="18" charset="0"/>
                            <a:ea typeface="微软雅黑" panose="020B0503020204020204" pitchFamily="34" charset="-122"/>
                          </a:rPr>
                          <m:t>𝑢</m:t>
                        </m:r>
                        <m:r>
                          <a:rPr lang="en-US" altLang="zh-CN" sz="2400" i="1" spc="300">
                            <a:latin typeface="Cambria Math" panose="02040503050406030204" pitchFamily="18" charset="0"/>
                            <a:ea typeface="微软雅黑" panose="020B0503020204020204" pitchFamily="34" charset="-122"/>
                          </a:rPr>
                          <m:t>,</m:t>
                        </m:r>
                        <m:r>
                          <a:rPr lang="en-US" altLang="zh-CN" sz="2400" i="1" spc="300">
                            <a:latin typeface="Cambria Math" panose="02040503050406030204" pitchFamily="18" charset="0"/>
                            <a:ea typeface="微软雅黑" panose="020B0503020204020204" pitchFamily="34" charset="-122"/>
                          </a:rPr>
                          <m:t>𝑣</m:t>
                        </m:r>
                      </m:e>
                    </m:d>
                  </m:oMath>
                </a14:m>
                <a:r>
                  <a:rPr lang="zh-CN" altLang="en-US" sz="2400" spc="300" dirty="0">
                    <a:latin typeface="Microsoft YaHei" panose="020B0503020204020204" pitchFamily="34" charset="-122"/>
                    <a:ea typeface="Microsoft YaHei" panose="020B0503020204020204" pitchFamily="34" charset="-122"/>
                  </a:rPr>
                  <a:t> 的值都很大</a:t>
                </a:r>
                <a:endParaRPr lang="en-US" altLang="zh-CN" sz="2400" spc="300" dirty="0">
                  <a:latin typeface="Microsoft YaHei" panose="020B0503020204020204" pitchFamily="34" charset="-122"/>
                  <a:ea typeface="Microsoft YaHei" panose="020B0503020204020204" pitchFamily="34" charset="-122"/>
                </a:endParaRPr>
              </a:p>
            </p:txBody>
          </p:sp>
        </mc:Choice>
        <mc:Fallback>
          <p:sp>
            <p:nvSpPr>
              <p:cNvPr id="10" name="TextBox 5">
                <a:extLst>
                  <a:ext uri="{FF2B5EF4-FFF2-40B4-BE49-F238E27FC236}">
                    <a16:creationId xmlns:a16="http://schemas.microsoft.com/office/drawing/2014/main" id="{E923BB25-D2F1-45A8-EC81-FF9322E7F8FF}"/>
                  </a:ext>
                </a:extLst>
              </p:cNvPr>
              <p:cNvSpPr txBox="1">
                <a:spLocks noRot="1" noChangeAspect="1" noMove="1" noResize="1" noEditPoints="1" noAdjustHandles="1" noChangeArrowheads="1" noChangeShapeType="1" noTextEdit="1"/>
              </p:cNvSpPr>
              <p:nvPr/>
            </p:nvSpPr>
            <p:spPr>
              <a:xfrm>
                <a:off x="488065" y="4302557"/>
                <a:ext cx="10891955" cy="719556"/>
              </a:xfrm>
              <a:prstGeom prst="rect">
                <a:avLst/>
              </a:prstGeom>
              <a:blipFill>
                <a:blip r:embed="rId6"/>
                <a:stretch>
                  <a:fillRect l="-839" b="-18644"/>
                </a:stretch>
              </a:blipFill>
            </p:spPr>
            <p:txBody>
              <a:bodyPr/>
              <a:lstStyle/>
              <a:p>
                <a:r>
                  <a:rPr lang="en-US">
                    <a:noFill/>
                  </a:rPr>
                  <a:t> </a:t>
                </a:r>
              </a:p>
            </p:txBody>
          </p:sp>
        </mc:Fallback>
      </mc:AlternateContent>
      <p:pic>
        <p:nvPicPr>
          <p:cNvPr id="5" name="图片 4">
            <a:extLst>
              <a:ext uri="{FF2B5EF4-FFF2-40B4-BE49-F238E27FC236}">
                <a16:creationId xmlns:a16="http://schemas.microsoft.com/office/drawing/2014/main" id="{6985B06E-BFD3-3961-EC56-6AD60D251E1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69359" y="1550008"/>
            <a:ext cx="3934576" cy="2583547"/>
          </a:xfrm>
          <a:prstGeom prst="rect">
            <a:avLst/>
          </a:prstGeom>
        </p:spPr>
      </p:pic>
      <mc:AlternateContent xmlns:mc="http://schemas.openxmlformats.org/markup-compatibility/2006">
        <mc:Choice xmlns:a14="http://schemas.microsoft.com/office/drawing/2010/main" Requires="a14">
          <p:sp>
            <p:nvSpPr>
              <p:cNvPr id="6" name="文本框 5">
                <a:extLst>
                  <a:ext uri="{FF2B5EF4-FFF2-40B4-BE49-F238E27FC236}">
                    <a16:creationId xmlns:a16="http://schemas.microsoft.com/office/drawing/2014/main" id="{FABF0C56-98F5-0B56-2C71-3EB3D11C149A}"/>
                  </a:ext>
                </a:extLst>
              </p:cNvPr>
              <p:cNvSpPr txBox="1"/>
              <p:nvPr/>
            </p:nvSpPr>
            <p:spPr>
              <a:xfrm>
                <a:off x="526334" y="2612235"/>
                <a:ext cx="5569666" cy="94384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𝐸</m:t>
                      </m:r>
                      <m:d>
                        <m:dPr>
                          <m:ctrlPr>
                            <a:rPr kumimoji="1" lang="en-US" altLang="zh-CN" sz="2400" b="0" i="1" smtClean="0">
                              <a:latin typeface="Cambria Math" panose="02040503050406030204" pitchFamily="18" charset="0"/>
                            </a:rPr>
                          </m:ctrlPr>
                        </m:dPr>
                        <m:e>
                          <m:r>
                            <a:rPr kumimoji="1" lang="en-US" altLang="zh-CN" sz="2400" b="0" i="1" smtClean="0">
                              <a:latin typeface="Cambria Math" panose="02040503050406030204" pitchFamily="18" charset="0"/>
                            </a:rPr>
                            <m:t>𝑢</m:t>
                          </m:r>
                          <m:r>
                            <a:rPr kumimoji="1" lang="en-US" altLang="zh-CN" sz="2400" b="0" i="1" smtClean="0">
                              <a:latin typeface="Cambria Math" panose="02040503050406030204" pitchFamily="18" charset="0"/>
                            </a:rPr>
                            <m:t>,</m:t>
                          </m:r>
                          <m:r>
                            <a:rPr kumimoji="1" lang="en-US" altLang="zh-CN" sz="2400" b="0" i="1" smtClean="0">
                              <a:latin typeface="Cambria Math" panose="02040503050406030204" pitchFamily="18" charset="0"/>
                            </a:rPr>
                            <m:t>𝑣</m:t>
                          </m:r>
                        </m:e>
                      </m:d>
                      <m:r>
                        <a:rPr kumimoji="1" lang="en-US" altLang="zh-CN" sz="2400" b="0" i="1" smtClean="0">
                          <a:latin typeface="Cambria Math" panose="02040503050406030204" pitchFamily="18" charset="0"/>
                        </a:rPr>
                        <m:t>= </m:t>
                      </m:r>
                      <m:nary>
                        <m:naryPr>
                          <m:chr m:val="∑"/>
                          <m:supHide m:val="on"/>
                          <m:ctrlPr>
                            <a:rPr kumimoji="1" lang="en-US" altLang="zh-CN" sz="2400" b="0" i="1" smtClean="0">
                              <a:latin typeface="Cambria Math" panose="02040503050406030204" pitchFamily="18" charset="0"/>
                            </a:rPr>
                          </m:ctrlPr>
                        </m:naryPr>
                        <m:sub>
                          <m:r>
                            <m:rPr>
                              <m:brk m:alnAt="7"/>
                            </m:rPr>
                            <a:rPr kumimoji="1" lang="en-US" altLang="zh-CN" sz="2400" b="0" i="1" smtClean="0">
                              <a:latin typeface="Cambria Math" panose="02040503050406030204" pitchFamily="18" charset="0"/>
                            </a:rPr>
                            <m:t>(</m:t>
                          </m:r>
                          <m:r>
                            <a:rPr kumimoji="1" lang="en-US" altLang="zh-CN" sz="2400" b="0" i="1" smtClean="0">
                              <a:latin typeface="Cambria Math" panose="02040503050406030204" pitchFamily="18" charset="0"/>
                            </a:rPr>
                            <m:t>𝑖</m:t>
                          </m:r>
                          <m:r>
                            <a:rPr kumimoji="1" lang="en-US" altLang="zh-CN" sz="2400" b="0" i="1" smtClean="0">
                              <a:latin typeface="Cambria Math" panose="02040503050406030204" pitchFamily="18" charset="0"/>
                            </a:rPr>
                            <m:t>,</m:t>
                          </m:r>
                          <m:r>
                            <a:rPr kumimoji="1" lang="en-US" altLang="zh-CN" sz="2400" b="0" i="1" smtClean="0">
                              <a:latin typeface="Cambria Math" panose="02040503050406030204" pitchFamily="18" charset="0"/>
                            </a:rPr>
                            <m:t>𝑗</m:t>
                          </m:r>
                          <m:r>
                            <a:rPr kumimoji="1" lang="en-US" altLang="zh-CN" sz="2400" b="0" i="1" smtClean="0">
                              <a:latin typeface="Cambria Math" panose="02040503050406030204" pitchFamily="18" charset="0"/>
                            </a:rPr>
                            <m:t>)∈</m:t>
                          </m:r>
                          <m:r>
                            <a:rPr kumimoji="1" lang="en-US" altLang="zh-CN" sz="2400" b="1" i="1" smtClean="0">
                              <a:latin typeface="Cambria Math" panose="02040503050406030204" pitchFamily="18" charset="0"/>
                              <a:ea typeface="Cambria Math" panose="02040503050406030204" pitchFamily="18" charset="0"/>
                            </a:rPr>
                            <m:t>𝑾</m:t>
                          </m:r>
                        </m:sub>
                        <m:sup/>
                        <m:e>
                          <m:sSup>
                            <m:sSupPr>
                              <m:ctrlPr>
                                <a:rPr kumimoji="1" lang="en-US" altLang="zh-CN" sz="2400" b="0" i="1" smtClean="0">
                                  <a:latin typeface="Cambria Math" panose="02040503050406030204" pitchFamily="18" charset="0"/>
                                </a:rPr>
                              </m:ctrlPr>
                            </m:sSupPr>
                            <m:e>
                              <m:r>
                                <a:rPr kumimoji="1" lang="en-US" altLang="zh-CN" sz="2400" i="1">
                                  <a:latin typeface="Cambria Math" panose="02040503050406030204" pitchFamily="18" charset="0"/>
                                </a:rPr>
                                <m:t>(</m:t>
                              </m:r>
                              <m:r>
                                <a:rPr kumimoji="1" lang="en-US" altLang="zh-CN" sz="2400" b="0" i="1">
                                  <a:latin typeface="Cambria Math" panose="02040503050406030204" pitchFamily="18" charset="0"/>
                                </a:rPr>
                                <m:t>𝐼</m:t>
                              </m:r>
                              <m:d>
                                <m:dPr>
                                  <m:ctrlPr>
                                    <a:rPr kumimoji="1" lang="en-US" altLang="zh-CN" sz="2400" i="1">
                                      <a:latin typeface="Cambria Math" panose="02040503050406030204" pitchFamily="18" charset="0"/>
                                    </a:rPr>
                                  </m:ctrlPr>
                                </m:dPr>
                                <m:e>
                                  <m:r>
                                    <a:rPr kumimoji="1" lang="en-US" altLang="zh-CN" sz="2400" i="1">
                                      <a:latin typeface="Cambria Math" panose="02040503050406030204" pitchFamily="18" charset="0"/>
                                    </a:rPr>
                                    <m:t>𝑖</m:t>
                                  </m:r>
                                  <m:r>
                                    <a:rPr kumimoji="1" lang="en-US" altLang="zh-CN" sz="2400" i="1">
                                      <a:latin typeface="Cambria Math" panose="02040503050406030204" pitchFamily="18" charset="0"/>
                                    </a:rPr>
                                    <m:t>+</m:t>
                                  </m:r>
                                  <m:r>
                                    <a:rPr kumimoji="1" lang="en-US" altLang="zh-CN" sz="2400" i="1">
                                      <a:latin typeface="Cambria Math" panose="02040503050406030204" pitchFamily="18" charset="0"/>
                                    </a:rPr>
                                    <m:t>𝑢</m:t>
                                  </m:r>
                                  <m:r>
                                    <a:rPr kumimoji="1" lang="en-US" altLang="zh-CN" sz="2400" i="1">
                                      <a:latin typeface="Cambria Math" panose="02040503050406030204" pitchFamily="18" charset="0"/>
                                    </a:rPr>
                                    <m:t>,</m:t>
                                  </m:r>
                                  <m:r>
                                    <a:rPr kumimoji="1" lang="en-US" altLang="zh-CN" sz="2400" i="1">
                                      <a:latin typeface="Cambria Math" panose="02040503050406030204" pitchFamily="18" charset="0"/>
                                    </a:rPr>
                                    <m:t>𝑗</m:t>
                                  </m:r>
                                  <m:r>
                                    <a:rPr kumimoji="1" lang="en-US" altLang="zh-CN" sz="2400" i="1">
                                      <a:latin typeface="Cambria Math" panose="02040503050406030204" pitchFamily="18" charset="0"/>
                                    </a:rPr>
                                    <m:t>+</m:t>
                                  </m:r>
                                  <m:r>
                                    <a:rPr kumimoji="1" lang="en-US" altLang="zh-CN" sz="2400" i="1">
                                      <a:latin typeface="Cambria Math" panose="02040503050406030204" pitchFamily="18" charset="0"/>
                                    </a:rPr>
                                    <m:t>𝑣</m:t>
                                  </m:r>
                                </m:e>
                              </m:d>
                              <m:r>
                                <a:rPr kumimoji="1" lang="en-US" altLang="zh-CN" sz="2400" i="1">
                                  <a:latin typeface="Cambria Math" panose="02040503050406030204" pitchFamily="18" charset="0"/>
                                </a:rPr>
                                <m:t>−</m:t>
                              </m:r>
                              <m:r>
                                <a:rPr kumimoji="1" lang="en-US" altLang="zh-CN" sz="2400" b="0" i="1">
                                  <a:latin typeface="Cambria Math" panose="02040503050406030204" pitchFamily="18" charset="0"/>
                                </a:rPr>
                                <m:t>𝐼</m:t>
                              </m:r>
                              <m:d>
                                <m:dPr>
                                  <m:ctrlPr>
                                    <a:rPr kumimoji="1" lang="en-US" altLang="zh-CN" sz="2400" i="1">
                                      <a:latin typeface="Cambria Math" panose="02040503050406030204" pitchFamily="18" charset="0"/>
                                    </a:rPr>
                                  </m:ctrlPr>
                                </m:dPr>
                                <m:e>
                                  <m:r>
                                    <a:rPr kumimoji="1" lang="en-US" altLang="zh-CN" sz="2400" i="1">
                                      <a:latin typeface="Cambria Math" panose="02040503050406030204" pitchFamily="18" charset="0"/>
                                    </a:rPr>
                                    <m:t>𝑖</m:t>
                                  </m:r>
                                  <m:r>
                                    <a:rPr kumimoji="1" lang="en-US" altLang="zh-CN" sz="2400" i="1">
                                      <a:latin typeface="Cambria Math" panose="02040503050406030204" pitchFamily="18" charset="0"/>
                                    </a:rPr>
                                    <m:t>,</m:t>
                                  </m:r>
                                  <m:r>
                                    <a:rPr kumimoji="1" lang="en-US" altLang="zh-CN" sz="2400" i="1">
                                      <a:latin typeface="Cambria Math" panose="02040503050406030204" pitchFamily="18" charset="0"/>
                                    </a:rPr>
                                    <m:t>𝑗</m:t>
                                  </m:r>
                                </m:e>
                              </m:d>
                              <m:r>
                                <a:rPr kumimoji="1" lang="en-US" altLang="zh-CN" sz="2400" b="0" i="1" smtClean="0">
                                  <a:latin typeface="Cambria Math" panose="02040503050406030204" pitchFamily="18" charset="0"/>
                                </a:rPr>
                                <m:t>)</m:t>
                              </m:r>
                            </m:e>
                            <m:sup>
                              <m:r>
                                <a:rPr kumimoji="1" lang="en-US" altLang="zh-CN" sz="2400" b="0" i="1" smtClean="0">
                                  <a:latin typeface="Cambria Math" panose="02040503050406030204" pitchFamily="18" charset="0"/>
                                </a:rPr>
                                <m:t>2</m:t>
                              </m:r>
                            </m:sup>
                          </m:sSup>
                        </m:e>
                      </m:nary>
                    </m:oMath>
                  </m:oMathPara>
                </a14:m>
                <a:endParaRPr kumimoji="1" lang="zh-CN" altLang="en-US" sz="2400" dirty="0"/>
              </a:p>
            </p:txBody>
          </p:sp>
        </mc:Choice>
        <mc:Fallback>
          <p:sp>
            <p:nvSpPr>
              <p:cNvPr id="6" name="文本框 5">
                <a:extLst>
                  <a:ext uri="{FF2B5EF4-FFF2-40B4-BE49-F238E27FC236}">
                    <a16:creationId xmlns:a16="http://schemas.microsoft.com/office/drawing/2014/main" id="{FABF0C56-98F5-0B56-2C71-3EB3D11C149A}"/>
                  </a:ext>
                </a:extLst>
              </p:cNvPr>
              <p:cNvSpPr txBox="1">
                <a:spLocks noRot="1" noChangeAspect="1" noMove="1" noResize="1" noEditPoints="1" noAdjustHandles="1" noChangeArrowheads="1" noChangeShapeType="1" noTextEdit="1"/>
              </p:cNvSpPr>
              <p:nvPr/>
            </p:nvSpPr>
            <p:spPr>
              <a:xfrm>
                <a:off x="526334" y="2612235"/>
                <a:ext cx="5569666" cy="943848"/>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74715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79967-0FDE-56DA-003F-3BB36156BCA2}"/>
            </a:ext>
          </a:extLst>
        </p:cNvPr>
        <p:cNvGrpSpPr/>
        <p:nvPr/>
      </p:nvGrpSpPr>
      <p:grpSpPr>
        <a:xfrm>
          <a:off x="0" y="0"/>
          <a:ext cx="0" cy="0"/>
          <a:chOff x="0" y="0"/>
          <a:chExt cx="0" cy="0"/>
        </a:xfrm>
      </p:grpSpPr>
      <p:sp>
        <p:nvSpPr>
          <p:cNvPr id="388098" name="Rectangle 2">
            <a:extLst>
              <a:ext uri="{FF2B5EF4-FFF2-40B4-BE49-F238E27FC236}">
                <a16:creationId xmlns:a16="http://schemas.microsoft.com/office/drawing/2014/main" id="{8AACDFF0-4DD2-9143-1170-2165C6813746}"/>
              </a:ext>
            </a:extLst>
          </p:cNvPr>
          <p:cNvSpPr>
            <a:spLocks noGrp="1" noChangeArrowheads="1"/>
          </p:cNvSpPr>
          <p:nvPr>
            <p:ph type="title"/>
          </p:nvPr>
        </p:nvSpPr>
        <p:spPr/>
        <p:txBody>
          <a:bodyPr>
            <a:normAutofit/>
          </a:bodyPr>
          <a:lstStyle/>
          <a:p>
            <a:r>
              <a:rPr lang="en" altLang="zh-CN" dirty="0"/>
              <a:t>Harris</a:t>
            </a:r>
            <a:r>
              <a:rPr lang="zh-CN" altLang="en-US" dirty="0"/>
              <a:t>角点检测算法</a:t>
            </a:r>
            <a:r>
              <a:rPr lang="en-US" altLang="zh-CN" dirty="0"/>
              <a:t>——</a:t>
            </a:r>
            <a:r>
              <a:rPr lang="zh-CN" altLang="en-US" dirty="0"/>
              <a:t>计算像素值变化量</a:t>
            </a:r>
          </a:p>
        </p:txBody>
      </p:sp>
      <p:sp>
        <p:nvSpPr>
          <p:cNvPr id="13" name="灯片编号占位符 12">
            <a:extLst>
              <a:ext uri="{FF2B5EF4-FFF2-40B4-BE49-F238E27FC236}">
                <a16:creationId xmlns:a16="http://schemas.microsoft.com/office/drawing/2014/main" id="{0A3AB90E-4549-98AB-F85D-48203FCCC21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905FA-BBCD-4FD4-802A-EBCB9D8662AD}" type="slidenum">
              <a:rPr kumimoji="0" lang="zh-CN" altLang="en-US" sz="1200" b="0" i="0" u="none" strike="noStrike" kern="1200" cap="none" spc="0" normalizeH="0" baseline="0" noProof="0" smtClean="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zh-CN" altLang="en-US" sz="1200" b="0" i="0" u="none" strike="noStrike" kern="1200" cap="none" spc="0" normalizeH="0" baseline="0" noProof="0" dirty="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endParaRPr>
          </a:p>
        </p:txBody>
      </p:sp>
      <p:sp>
        <p:nvSpPr>
          <p:cNvPr id="2" name="TextBox 1">
            <a:extLst>
              <a:ext uri="{FF2B5EF4-FFF2-40B4-BE49-F238E27FC236}">
                <a16:creationId xmlns:a16="http://schemas.microsoft.com/office/drawing/2014/main" id="{F462F7AA-866A-0253-4E48-64DD03BDD4C7}"/>
              </a:ext>
            </a:extLst>
          </p:cNvPr>
          <p:cNvSpPr txBox="1"/>
          <p:nvPr/>
        </p:nvSpPr>
        <p:spPr>
          <a:xfrm>
            <a:off x="488065" y="1038758"/>
            <a:ext cx="9296015" cy="461665"/>
          </a:xfrm>
          <a:prstGeom prst="rect">
            <a:avLst/>
          </a:prstGeom>
          <a:noFill/>
        </p:spPr>
        <p:txBody>
          <a:bodyPr wrap="square" rtlCol="0">
            <a:spAutoFit/>
          </a:bodyPr>
          <a:lstStyle/>
          <a:p>
            <a:r>
              <a:rPr lang="zh-CN" altLang="en-US" sz="2400" b="1" spc="300" dirty="0">
                <a:solidFill>
                  <a:srgbClr val="004098"/>
                </a:solidFill>
                <a:latin typeface="微软雅黑" panose="020B0503020204020204" pitchFamily="34" charset="-122"/>
                <a:ea typeface="微软雅黑" panose="020B0503020204020204" pitchFamily="34" charset="-122"/>
              </a:rPr>
              <a:t>对图像一阶泰勒展开</a:t>
            </a:r>
            <a:endParaRPr lang="en-US" altLang="zh-CN" sz="2400" b="1" spc="300" dirty="0">
              <a:solidFill>
                <a:srgbClr val="004098"/>
              </a:solidFill>
              <a:latin typeface="微软雅黑" panose="020B0503020204020204" pitchFamily="34" charset="-122"/>
              <a:ea typeface="微软雅黑" panose="020B0503020204020204" pitchFamily="34" charset="-122"/>
            </a:endParaRPr>
          </a:p>
        </p:txBody>
      </p:sp>
      <mc:AlternateContent xmlns:mc="http://schemas.openxmlformats.org/markup-compatibility/2006">
        <mc:Choice xmlns:a14="http://schemas.microsoft.com/office/drawing/2010/main" Requires="a14">
          <p:sp>
            <p:nvSpPr>
              <p:cNvPr id="6" name="文本框 5">
                <a:extLst>
                  <a:ext uri="{FF2B5EF4-FFF2-40B4-BE49-F238E27FC236}">
                    <a16:creationId xmlns:a16="http://schemas.microsoft.com/office/drawing/2014/main" id="{C44E251E-3BA2-9EF2-56C5-E0F9F74DF9AA}"/>
                  </a:ext>
                </a:extLst>
              </p:cNvPr>
              <p:cNvSpPr txBox="1"/>
              <p:nvPr/>
            </p:nvSpPr>
            <p:spPr>
              <a:xfrm>
                <a:off x="3792226" y="1582644"/>
                <a:ext cx="4658968" cy="3985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𝐼</m:t>
                      </m:r>
                      <m:d>
                        <m:dPr>
                          <m:ctrlPr>
                            <a:rPr kumimoji="1" lang="en-US" altLang="zh-CN" sz="2400" b="0" i="1" smtClean="0">
                              <a:latin typeface="Cambria Math" panose="02040503050406030204" pitchFamily="18" charset="0"/>
                            </a:rPr>
                          </m:ctrlPr>
                        </m:dPr>
                        <m:e>
                          <m:r>
                            <a:rPr kumimoji="1" lang="en-US" altLang="zh-CN" sz="2400" b="0" i="1" smtClean="0">
                              <a:latin typeface="Cambria Math" panose="02040503050406030204" pitchFamily="18" charset="0"/>
                            </a:rPr>
                            <m:t>𝑖</m:t>
                          </m:r>
                          <m:r>
                            <a:rPr kumimoji="1" lang="en-US" altLang="zh-CN" sz="2400" b="0" i="1" smtClean="0">
                              <a:latin typeface="Cambria Math" panose="02040503050406030204" pitchFamily="18" charset="0"/>
                            </a:rPr>
                            <m:t>+</m:t>
                          </m:r>
                          <m:r>
                            <a:rPr kumimoji="1" lang="en-US" altLang="zh-CN" sz="2400" b="0" i="1" smtClean="0">
                              <a:latin typeface="Cambria Math" panose="02040503050406030204" pitchFamily="18" charset="0"/>
                            </a:rPr>
                            <m:t>𝑢</m:t>
                          </m:r>
                          <m:r>
                            <a:rPr kumimoji="1" lang="en-US" altLang="zh-CN" sz="2400" b="0" i="1" smtClean="0">
                              <a:latin typeface="Cambria Math" panose="02040503050406030204" pitchFamily="18" charset="0"/>
                            </a:rPr>
                            <m:t>,</m:t>
                          </m:r>
                          <m:r>
                            <a:rPr kumimoji="1" lang="en-US" altLang="zh-CN" sz="2400" b="0" i="1" smtClean="0">
                              <a:latin typeface="Cambria Math" panose="02040503050406030204" pitchFamily="18" charset="0"/>
                            </a:rPr>
                            <m:t>𝑗</m:t>
                          </m:r>
                          <m:r>
                            <a:rPr kumimoji="1" lang="en-US" altLang="zh-CN" sz="2400" b="0" i="1" smtClean="0">
                              <a:latin typeface="Cambria Math" panose="02040503050406030204" pitchFamily="18" charset="0"/>
                            </a:rPr>
                            <m:t>+</m:t>
                          </m:r>
                          <m:r>
                            <a:rPr kumimoji="1" lang="en-US" altLang="zh-CN" sz="2400" b="0" i="1" smtClean="0">
                              <a:latin typeface="Cambria Math" panose="02040503050406030204" pitchFamily="18" charset="0"/>
                            </a:rPr>
                            <m:t>𝑣</m:t>
                          </m:r>
                        </m:e>
                      </m:d>
                      <m:r>
                        <a:rPr kumimoji="1" lang="en-US" altLang="zh-CN" sz="2400" i="1">
                          <a:latin typeface="Cambria Math" panose="02040503050406030204" pitchFamily="18" charset="0"/>
                          <a:ea typeface="Cambria Math" panose="02040503050406030204" pitchFamily="18" charset="0"/>
                        </a:rPr>
                        <m:t>≈</m:t>
                      </m:r>
                      <m:r>
                        <a:rPr kumimoji="1" lang="en-US" altLang="zh-CN" sz="2400" b="0" i="1" smtClean="0">
                          <a:latin typeface="Cambria Math" panose="02040503050406030204" pitchFamily="18" charset="0"/>
                          <a:ea typeface="Cambria Math" panose="02040503050406030204" pitchFamily="18" charset="0"/>
                        </a:rPr>
                        <m:t>𝐼</m:t>
                      </m:r>
                      <m:d>
                        <m:dPr>
                          <m:ctrlPr>
                            <a:rPr kumimoji="1" lang="en-US" altLang="zh-CN" sz="2400" b="0" i="1" smtClean="0">
                              <a:latin typeface="Cambria Math" panose="02040503050406030204" pitchFamily="18" charset="0"/>
                              <a:ea typeface="Cambria Math" panose="02040503050406030204" pitchFamily="18" charset="0"/>
                            </a:rPr>
                          </m:ctrlPr>
                        </m:dPr>
                        <m:e>
                          <m:r>
                            <a:rPr kumimoji="1" lang="en-US" altLang="zh-CN" sz="2400" b="0" i="1" smtClean="0">
                              <a:latin typeface="Cambria Math" panose="02040503050406030204" pitchFamily="18" charset="0"/>
                              <a:ea typeface="Cambria Math" panose="02040503050406030204" pitchFamily="18" charset="0"/>
                            </a:rPr>
                            <m:t>𝑖</m:t>
                          </m:r>
                          <m:r>
                            <a:rPr kumimoji="1" lang="en-US" altLang="zh-CN" sz="2400" b="0" i="1" smtClean="0">
                              <a:latin typeface="Cambria Math" panose="02040503050406030204" pitchFamily="18" charset="0"/>
                              <a:ea typeface="Cambria Math" panose="02040503050406030204" pitchFamily="18" charset="0"/>
                            </a:rPr>
                            <m:t>,</m:t>
                          </m:r>
                          <m:r>
                            <a:rPr kumimoji="1" lang="en-US" altLang="zh-CN" sz="2400" b="0" i="1" smtClean="0">
                              <a:latin typeface="Cambria Math" panose="02040503050406030204" pitchFamily="18" charset="0"/>
                              <a:ea typeface="Cambria Math" panose="02040503050406030204" pitchFamily="18" charset="0"/>
                            </a:rPr>
                            <m:t>𝑗</m:t>
                          </m:r>
                        </m:e>
                      </m:d>
                      <m:r>
                        <a:rPr kumimoji="1" lang="en-US" altLang="zh-CN" sz="2400" b="0" i="1" smtClean="0">
                          <a:latin typeface="Cambria Math" panose="02040503050406030204" pitchFamily="18" charset="0"/>
                          <a:ea typeface="Cambria Math" panose="02040503050406030204" pitchFamily="18" charset="0"/>
                        </a:rPr>
                        <m:t>+</m:t>
                      </m:r>
                      <m:r>
                        <a:rPr kumimoji="1" lang="en-US" altLang="zh-CN" sz="2400" b="0" i="1" smtClean="0">
                          <a:latin typeface="Cambria Math" panose="02040503050406030204" pitchFamily="18" charset="0"/>
                          <a:ea typeface="Cambria Math" panose="02040503050406030204" pitchFamily="18" charset="0"/>
                        </a:rPr>
                        <m:t>𝑢</m:t>
                      </m:r>
                      <m:sSub>
                        <m:sSubPr>
                          <m:ctrlPr>
                            <a:rPr kumimoji="1" lang="en-US" altLang="zh-CN" sz="2400" b="0" i="1" smtClean="0">
                              <a:latin typeface="Cambria Math" panose="02040503050406030204" pitchFamily="18" charset="0"/>
                              <a:ea typeface="Cambria Math" panose="02040503050406030204" pitchFamily="18" charset="0"/>
                            </a:rPr>
                          </m:ctrlPr>
                        </m:sSubPr>
                        <m:e>
                          <m:r>
                            <a:rPr kumimoji="1" lang="en-US" altLang="zh-CN" sz="2400" b="0" i="1" smtClean="0">
                              <a:latin typeface="Cambria Math" panose="02040503050406030204" pitchFamily="18" charset="0"/>
                              <a:ea typeface="Cambria Math" panose="02040503050406030204" pitchFamily="18" charset="0"/>
                            </a:rPr>
                            <m:t>𝐼</m:t>
                          </m:r>
                        </m:e>
                        <m:sub>
                          <m:r>
                            <a:rPr kumimoji="1" lang="en-US" altLang="zh-CN" sz="2400" b="0" i="1" smtClean="0">
                              <a:latin typeface="Cambria Math" panose="02040503050406030204" pitchFamily="18" charset="0"/>
                              <a:ea typeface="Cambria Math" panose="02040503050406030204" pitchFamily="18" charset="0"/>
                            </a:rPr>
                            <m:t>𝑥</m:t>
                          </m:r>
                        </m:sub>
                      </m:sSub>
                      <m:r>
                        <a:rPr kumimoji="1" lang="en-US" altLang="zh-CN" sz="2400" b="0" i="1" smtClean="0">
                          <a:latin typeface="Cambria Math" panose="02040503050406030204" pitchFamily="18" charset="0"/>
                          <a:ea typeface="Cambria Math" panose="02040503050406030204" pitchFamily="18" charset="0"/>
                        </a:rPr>
                        <m:t>+</m:t>
                      </m:r>
                      <m:r>
                        <a:rPr kumimoji="1" lang="en-US" altLang="zh-CN" sz="2400" b="0" i="1" smtClean="0">
                          <a:latin typeface="Cambria Math" panose="02040503050406030204" pitchFamily="18" charset="0"/>
                          <a:ea typeface="Cambria Math" panose="02040503050406030204" pitchFamily="18" charset="0"/>
                        </a:rPr>
                        <m:t>𝑣</m:t>
                      </m:r>
                      <m:sSub>
                        <m:sSubPr>
                          <m:ctrlPr>
                            <a:rPr kumimoji="1" lang="en-US" altLang="zh-CN" sz="2400" b="0" i="1" smtClean="0">
                              <a:latin typeface="Cambria Math" panose="02040503050406030204" pitchFamily="18" charset="0"/>
                              <a:ea typeface="Cambria Math" panose="02040503050406030204" pitchFamily="18" charset="0"/>
                            </a:rPr>
                          </m:ctrlPr>
                        </m:sSubPr>
                        <m:e>
                          <m:r>
                            <a:rPr kumimoji="1" lang="en-US" altLang="zh-CN" sz="2400" b="0" i="1" smtClean="0">
                              <a:latin typeface="Cambria Math" panose="02040503050406030204" pitchFamily="18" charset="0"/>
                              <a:ea typeface="Cambria Math" panose="02040503050406030204" pitchFamily="18" charset="0"/>
                            </a:rPr>
                            <m:t>𝐼</m:t>
                          </m:r>
                        </m:e>
                        <m:sub>
                          <m:r>
                            <a:rPr kumimoji="1" lang="en-US" altLang="zh-CN" sz="2400" b="0" i="1" smtClean="0">
                              <a:latin typeface="Cambria Math" panose="02040503050406030204" pitchFamily="18" charset="0"/>
                              <a:ea typeface="Cambria Math" panose="02040503050406030204" pitchFamily="18" charset="0"/>
                            </a:rPr>
                            <m:t>𝑦</m:t>
                          </m:r>
                        </m:sub>
                      </m:sSub>
                    </m:oMath>
                  </m:oMathPara>
                </a14:m>
                <a:endParaRPr kumimoji="1" lang="zh-CN" altLang="en-US" sz="2400" dirty="0"/>
              </a:p>
            </p:txBody>
          </p:sp>
        </mc:Choice>
        <mc:Fallback>
          <p:sp>
            <p:nvSpPr>
              <p:cNvPr id="6" name="文本框 5">
                <a:extLst>
                  <a:ext uri="{FF2B5EF4-FFF2-40B4-BE49-F238E27FC236}">
                    <a16:creationId xmlns:a16="http://schemas.microsoft.com/office/drawing/2014/main" id="{C44E251E-3BA2-9EF2-56C5-E0F9F74DF9AA}"/>
                  </a:ext>
                </a:extLst>
              </p:cNvPr>
              <p:cNvSpPr txBox="1">
                <a:spLocks noRot="1" noChangeAspect="1" noMove="1" noResize="1" noEditPoints="1" noAdjustHandles="1" noChangeArrowheads="1" noChangeShapeType="1" noTextEdit="1"/>
              </p:cNvSpPr>
              <p:nvPr/>
            </p:nvSpPr>
            <p:spPr>
              <a:xfrm>
                <a:off x="3792226" y="1582644"/>
                <a:ext cx="4658968" cy="398507"/>
              </a:xfrm>
              <a:prstGeom prst="rect">
                <a:avLst/>
              </a:prstGeom>
              <a:blipFill>
                <a:blip r:embed="rId3"/>
                <a:stretch>
                  <a:fillRect l="-393" b="-26154"/>
                </a:stretch>
              </a:blipFill>
            </p:spPr>
            <p:txBody>
              <a:bodyPr/>
              <a:lstStyle/>
              <a:p>
                <a:r>
                  <a:rPr lang="en-US">
                    <a:noFill/>
                  </a:rPr>
                  <a:t> </a:t>
                </a:r>
              </a:p>
            </p:txBody>
          </p:sp>
        </mc:Fallback>
      </mc:AlternateContent>
      <p:sp>
        <p:nvSpPr>
          <p:cNvPr id="7" name="TextBox 1">
            <a:extLst>
              <a:ext uri="{FF2B5EF4-FFF2-40B4-BE49-F238E27FC236}">
                <a16:creationId xmlns:a16="http://schemas.microsoft.com/office/drawing/2014/main" id="{DA24486B-A7F9-5C06-F572-9A4A0F6F9D96}"/>
              </a:ext>
            </a:extLst>
          </p:cNvPr>
          <p:cNvSpPr txBox="1"/>
          <p:nvPr/>
        </p:nvSpPr>
        <p:spPr>
          <a:xfrm>
            <a:off x="488064" y="1974389"/>
            <a:ext cx="9296015" cy="461665"/>
          </a:xfrm>
          <a:prstGeom prst="rect">
            <a:avLst/>
          </a:prstGeom>
          <a:noFill/>
        </p:spPr>
        <p:txBody>
          <a:bodyPr wrap="square" rtlCol="0">
            <a:spAutoFit/>
          </a:bodyPr>
          <a:lstStyle/>
          <a:p>
            <a:r>
              <a:rPr lang="zh-CN" altLang="en-US" sz="2400" b="1" spc="300" dirty="0">
                <a:solidFill>
                  <a:srgbClr val="004098"/>
                </a:solidFill>
                <a:latin typeface="微软雅黑" panose="020B0503020204020204" pitchFamily="34" charset="-122"/>
                <a:ea typeface="微软雅黑" panose="020B0503020204020204" pitchFamily="34" charset="-122"/>
              </a:rPr>
              <a:t>其中</a:t>
            </a:r>
            <a:endParaRPr lang="en-US" altLang="zh-CN" sz="2400" b="1" spc="300" dirty="0">
              <a:solidFill>
                <a:srgbClr val="004098"/>
              </a:solidFill>
              <a:latin typeface="微软雅黑" panose="020B0503020204020204" pitchFamily="34" charset="-122"/>
              <a:ea typeface="微软雅黑" panose="020B0503020204020204" pitchFamily="34" charset="-122"/>
            </a:endParaRPr>
          </a:p>
        </p:txBody>
      </p:sp>
      <mc:AlternateContent xmlns:mc="http://schemas.openxmlformats.org/markup-compatibility/2006">
        <mc:Choice xmlns:a14="http://schemas.microsoft.com/office/drawing/2010/main" Requires="a14">
          <p:sp>
            <p:nvSpPr>
              <p:cNvPr id="9" name="文本框 8">
                <a:extLst>
                  <a:ext uri="{FF2B5EF4-FFF2-40B4-BE49-F238E27FC236}">
                    <a16:creationId xmlns:a16="http://schemas.microsoft.com/office/drawing/2014/main" id="{82545AB0-5C85-856A-ED0B-D980945AFCB3}"/>
                  </a:ext>
                </a:extLst>
              </p:cNvPr>
              <p:cNvSpPr txBox="1"/>
              <p:nvPr/>
            </p:nvSpPr>
            <p:spPr>
              <a:xfrm>
                <a:off x="4080413" y="2308780"/>
                <a:ext cx="4118242" cy="76662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400" i="1" smtClean="0">
                              <a:latin typeface="Cambria Math" panose="02040503050406030204" pitchFamily="18" charset="0"/>
                            </a:rPr>
                          </m:ctrlPr>
                        </m:sSubPr>
                        <m:e>
                          <m:r>
                            <a:rPr kumimoji="1" lang="en-US" altLang="zh-CN" sz="2400" b="0" i="1" smtClean="0">
                              <a:latin typeface="Cambria Math" panose="02040503050406030204" pitchFamily="18" charset="0"/>
                            </a:rPr>
                            <m:t>𝐼</m:t>
                          </m:r>
                        </m:e>
                        <m:sub>
                          <m:r>
                            <a:rPr kumimoji="1" lang="en-US" altLang="zh-CN" sz="2400" b="0" i="1" smtClean="0">
                              <a:latin typeface="Cambria Math" panose="02040503050406030204" pitchFamily="18" charset="0"/>
                            </a:rPr>
                            <m:t>𝑥</m:t>
                          </m:r>
                        </m:sub>
                      </m:sSub>
                      <m:r>
                        <a:rPr kumimoji="1" lang="en-US" altLang="zh-CN" sz="2400" b="0" i="1" smtClean="0">
                          <a:latin typeface="Cambria Math" panose="02040503050406030204" pitchFamily="18" charset="0"/>
                        </a:rPr>
                        <m:t>= </m:t>
                      </m:r>
                      <m:f>
                        <m:fPr>
                          <m:ctrlPr>
                            <a:rPr kumimoji="1" lang="en-US" altLang="zh-CN" sz="2400" b="0" i="1" smtClean="0">
                              <a:latin typeface="Cambria Math" panose="02040503050406030204" pitchFamily="18" charset="0"/>
                            </a:rPr>
                          </m:ctrlPr>
                        </m:fPr>
                        <m:num>
                          <m:r>
                            <a:rPr kumimoji="1" lang="en-US" altLang="zh-CN" sz="2400" b="0" i="1" smtClean="0">
                              <a:latin typeface="Cambria Math" panose="02040503050406030204" pitchFamily="18" charset="0"/>
                              <a:ea typeface="Cambria Math" panose="02040503050406030204" pitchFamily="18" charset="0"/>
                            </a:rPr>
                            <m:t>𝜕</m:t>
                          </m:r>
                          <m:r>
                            <a:rPr kumimoji="1" lang="en-US" altLang="zh-CN" sz="2400" b="0" i="1" smtClean="0">
                              <a:latin typeface="Cambria Math" panose="02040503050406030204" pitchFamily="18" charset="0"/>
                              <a:ea typeface="Cambria Math" panose="02040503050406030204" pitchFamily="18" charset="0"/>
                            </a:rPr>
                            <m:t>𝐼</m:t>
                          </m:r>
                          <m:r>
                            <a:rPr kumimoji="1" lang="en-US" altLang="zh-CN" sz="2400" b="0" i="1" smtClean="0">
                              <a:latin typeface="Cambria Math" panose="02040503050406030204" pitchFamily="18" charset="0"/>
                              <a:ea typeface="Cambria Math" panose="02040503050406030204" pitchFamily="18" charset="0"/>
                            </a:rPr>
                            <m:t>(</m:t>
                          </m:r>
                          <m:r>
                            <a:rPr kumimoji="1" lang="en-US" altLang="zh-CN" sz="2400" b="0" i="1" smtClean="0">
                              <a:latin typeface="Cambria Math" panose="02040503050406030204" pitchFamily="18" charset="0"/>
                              <a:ea typeface="Cambria Math" panose="02040503050406030204" pitchFamily="18" charset="0"/>
                            </a:rPr>
                            <m:t>𝑖</m:t>
                          </m:r>
                          <m:r>
                            <a:rPr kumimoji="1" lang="en-US" altLang="zh-CN" sz="2400" b="0" i="1" smtClean="0">
                              <a:latin typeface="Cambria Math" panose="02040503050406030204" pitchFamily="18" charset="0"/>
                              <a:ea typeface="Cambria Math" panose="02040503050406030204" pitchFamily="18" charset="0"/>
                            </a:rPr>
                            <m:t>,</m:t>
                          </m:r>
                          <m:r>
                            <a:rPr kumimoji="1" lang="en-US" altLang="zh-CN" sz="2400" b="0" i="1" smtClean="0">
                              <a:latin typeface="Cambria Math" panose="02040503050406030204" pitchFamily="18" charset="0"/>
                              <a:ea typeface="Cambria Math" panose="02040503050406030204" pitchFamily="18" charset="0"/>
                            </a:rPr>
                            <m:t>𝑗</m:t>
                          </m:r>
                          <m:r>
                            <a:rPr kumimoji="1" lang="en-US" altLang="zh-CN" sz="2400" b="0" i="1" smtClean="0">
                              <a:latin typeface="Cambria Math" panose="02040503050406030204" pitchFamily="18" charset="0"/>
                              <a:ea typeface="Cambria Math" panose="02040503050406030204" pitchFamily="18" charset="0"/>
                            </a:rPr>
                            <m:t>)</m:t>
                          </m:r>
                        </m:num>
                        <m:den>
                          <m:r>
                            <a:rPr kumimoji="1" lang="en-US" altLang="zh-CN" sz="2400" b="0" i="1" smtClean="0">
                              <a:latin typeface="Cambria Math" panose="02040503050406030204" pitchFamily="18" charset="0"/>
                              <a:ea typeface="Cambria Math" panose="02040503050406030204" pitchFamily="18" charset="0"/>
                            </a:rPr>
                            <m:t>𝜕</m:t>
                          </m:r>
                          <m:r>
                            <a:rPr kumimoji="1" lang="en-US" altLang="zh-CN" sz="2400" b="0" i="1" smtClean="0">
                              <a:latin typeface="Cambria Math" panose="02040503050406030204" pitchFamily="18" charset="0"/>
                              <a:ea typeface="Cambria Math" panose="02040503050406030204" pitchFamily="18" charset="0"/>
                            </a:rPr>
                            <m:t>𝑥</m:t>
                          </m:r>
                        </m:den>
                      </m:f>
                      <m:r>
                        <a:rPr kumimoji="1" lang="en-US" altLang="zh-CN" sz="2400" b="0" i="1" smtClean="0">
                          <a:latin typeface="Cambria Math" panose="02040503050406030204" pitchFamily="18" charset="0"/>
                        </a:rPr>
                        <m:t>           </m:t>
                      </m:r>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𝐼</m:t>
                          </m:r>
                        </m:e>
                        <m:sub>
                          <m:r>
                            <a:rPr kumimoji="1" lang="en-US" altLang="zh-CN" sz="2400" b="0" i="1" smtClean="0">
                              <a:latin typeface="Cambria Math" panose="02040503050406030204" pitchFamily="18" charset="0"/>
                            </a:rPr>
                            <m:t>𝑦</m:t>
                          </m:r>
                        </m:sub>
                      </m:sSub>
                      <m:r>
                        <a:rPr kumimoji="1" lang="en-US" altLang="zh-CN" sz="2400" b="0" i="1" smtClean="0">
                          <a:latin typeface="Cambria Math" panose="02040503050406030204" pitchFamily="18" charset="0"/>
                        </a:rPr>
                        <m:t>=</m:t>
                      </m:r>
                      <m:f>
                        <m:fPr>
                          <m:ctrlPr>
                            <a:rPr kumimoji="1" lang="en-US" altLang="zh-CN" sz="2400" i="1">
                              <a:latin typeface="Cambria Math" panose="02040503050406030204" pitchFamily="18" charset="0"/>
                            </a:rPr>
                          </m:ctrlPr>
                        </m:fPr>
                        <m:num>
                          <m:r>
                            <a:rPr kumimoji="1" lang="en-US" altLang="zh-CN" sz="2400" i="1">
                              <a:latin typeface="Cambria Math" panose="02040503050406030204" pitchFamily="18" charset="0"/>
                              <a:ea typeface="Cambria Math" panose="02040503050406030204" pitchFamily="18" charset="0"/>
                            </a:rPr>
                            <m:t>𝜕</m:t>
                          </m:r>
                          <m:r>
                            <a:rPr kumimoji="1" lang="en-US" altLang="zh-CN" sz="2400" b="0" i="1">
                              <a:latin typeface="Cambria Math" panose="02040503050406030204" pitchFamily="18" charset="0"/>
                              <a:ea typeface="Cambria Math" panose="02040503050406030204" pitchFamily="18" charset="0"/>
                            </a:rPr>
                            <m:t>𝐼</m:t>
                          </m:r>
                          <m:r>
                            <a:rPr kumimoji="1" lang="en-US" altLang="zh-CN" sz="2400" i="1">
                              <a:latin typeface="Cambria Math" panose="02040503050406030204" pitchFamily="18" charset="0"/>
                              <a:ea typeface="Cambria Math" panose="02040503050406030204" pitchFamily="18" charset="0"/>
                            </a:rPr>
                            <m:t>(</m:t>
                          </m:r>
                          <m:r>
                            <a:rPr kumimoji="1" lang="en-US" altLang="zh-CN" sz="2400" i="1">
                              <a:latin typeface="Cambria Math" panose="02040503050406030204" pitchFamily="18" charset="0"/>
                              <a:ea typeface="Cambria Math" panose="02040503050406030204" pitchFamily="18" charset="0"/>
                            </a:rPr>
                            <m:t>𝑖</m:t>
                          </m:r>
                          <m:r>
                            <a:rPr kumimoji="1" lang="en-US" altLang="zh-CN" sz="2400" i="1">
                              <a:latin typeface="Cambria Math" panose="02040503050406030204" pitchFamily="18" charset="0"/>
                              <a:ea typeface="Cambria Math" panose="02040503050406030204" pitchFamily="18" charset="0"/>
                            </a:rPr>
                            <m:t>,</m:t>
                          </m:r>
                          <m:r>
                            <a:rPr kumimoji="1" lang="en-US" altLang="zh-CN" sz="2400" i="1">
                              <a:latin typeface="Cambria Math" panose="02040503050406030204" pitchFamily="18" charset="0"/>
                              <a:ea typeface="Cambria Math" panose="02040503050406030204" pitchFamily="18" charset="0"/>
                            </a:rPr>
                            <m:t>𝑗</m:t>
                          </m:r>
                          <m:r>
                            <a:rPr kumimoji="1" lang="en-US" altLang="zh-CN" sz="2400" i="1">
                              <a:latin typeface="Cambria Math" panose="02040503050406030204" pitchFamily="18" charset="0"/>
                              <a:ea typeface="Cambria Math" panose="02040503050406030204" pitchFamily="18" charset="0"/>
                            </a:rPr>
                            <m:t>)</m:t>
                          </m:r>
                        </m:num>
                        <m:den>
                          <m:r>
                            <a:rPr kumimoji="1" lang="en-US" altLang="zh-CN" sz="2400" i="1">
                              <a:latin typeface="Cambria Math" panose="02040503050406030204" pitchFamily="18" charset="0"/>
                              <a:ea typeface="Cambria Math" panose="02040503050406030204" pitchFamily="18" charset="0"/>
                            </a:rPr>
                            <m:t>𝜕</m:t>
                          </m:r>
                          <m:r>
                            <a:rPr kumimoji="1" lang="en-US" altLang="zh-CN" sz="2400" b="0" i="1" smtClean="0">
                              <a:latin typeface="Cambria Math" panose="02040503050406030204" pitchFamily="18" charset="0"/>
                              <a:ea typeface="Cambria Math" panose="02040503050406030204" pitchFamily="18" charset="0"/>
                            </a:rPr>
                            <m:t>𝑦</m:t>
                          </m:r>
                        </m:den>
                      </m:f>
                    </m:oMath>
                  </m:oMathPara>
                </a14:m>
                <a:endParaRPr kumimoji="1" lang="zh-CN" altLang="en-US" sz="2400" dirty="0"/>
              </a:p>
            </p:txBody>
          </p:sp>
        </mc:Choice>
        <mc:Fallback>
          <p:sp>
            <p:nvSpPr>
              <p:cNvPr id="9" name="文本框 8">
                <a:extLst>
                  <a:ext uri="{FF2B5EF4-FFF2-40B4-BE49-F238E27FC236}">
                    <a16:creationId xmlns:a16="http://schemas.microsoft.com/office/drawing/2014/main" id="{82545AB0-5C85-856A-ED0B-D980945AFCB3}"/>
                  </a:ext>
                </a:extLst>
              </p:cNvPr>
              <p:cNvSpPr txBox="1">
                <a:spLocks noRot="1" noChangeAspect="1" noMove="1" noResize="1" noEditPoints="1" noAdjustHandles="1" noChangeArrowheads="1" noChangeShapeType="1" noTextEdit="1"/>
              </p:cNvSpPr>
              <p:nvPr/>
            </p:nvSpPr>
            <p:spPr>
              <a:xfrm>
                <a:off x="4080413" y="2308780"/>
                <a:ext cx="4118242" cy="766620"/>
              </a:xfrm>
              <a:prstGeom prst="rect">
                <a:avLst/>
              </a:prstGeom>
              <a:blipFill>
                <a:blip r:embed="rId4"/>
                <a:stretch>
                  <a:fillRect/>
                </a:stretch>
              </a:blipFill>
            </p:spPr>
            <p:txBody>
              <a:bodyPr/>
              <a:lstStyle/>
              <a:p>
                <a:r>
                  <a:rPr lang="en-US">
                    <a:noFill/>
                  </a:rPr>
                  <a:t> </a:t>
                </a:r>
              </a:p>
            </p:txBody>
          </p:sp>
        </mc:Fallback>
      </mc:AlternateContent>
      <p:sp>
        <p:nvSpPr>
          <p:cNvPr id="11" name="TextBox 1">
            <a:extLst>
              <a:ext uri="{FF2B5EF4-FFF2-40B4-BE49-F238E27FC236}">
                <a16:creationId xmlns:a16="http://schemas.microsoft.com/office/drawing/2014/main" id="{D2CE305F-C8E1-BA3E-0206-830E4C7A62CC}"/>
              </a:ext>
            </a:extLst>
          </p:cNvPr>
          <p:cNvSpPr txBox="1"/>
          <p:nvPr/>
        </p:nvSpPr>
        <p:spPr>
          <a:xfrm>
            <a:off x="488064" y="3135673"/>
            <a:ext cx="9296015" cy="461665"/>
          </a:xfrm>
          <a:prstGeom prst="rect">
            <a:avLst/>
          </a:prstGeom>
          <a:noFill/>
        </p:spPr>
        <p:txBody>
          <a:bodyPr wrap="square" rtlCol="0">
            <a:spAutoFit/>
          </a:bodyPr>
          <a:lstStyle/>
          <a:p>
            <a:r>
              <a:rPr lang="zh-CN" altLang="en-US" sz="2400" spc="300" dirty="0">
                <a:solidFill>
                  <a:srgbClr val="004098"/>
                </a:solidFill>
                <a:latin typeface="微软雅黑" panose="020B0503020204020204" pitchFamily="34" charset="-122"/>
                <a:ea typeface="微软雅黑" panose="020B0503020204020204" pitchFamily="34" charset="-122"/>
              </a:rPr>
              <a:t>𝐸</a:t>
            </a:r>
            <a:r>
              <a:rPr lang="en-US" altLang="zh-CN" sz="2400" b="1" spc="300" dirty="0">
                <a:solidFill>
                  <a:srgbClr val="004098"/>
                </a:solidFill>
                <a:latin typeface="微软雅黑" panose="020B0503020204020204" pitchFamily="34" charset="-122"/>
                <a:ea typeface="微软雅黑" panose="020B0503020204020204" pitchFamily="34" charset="-122"/>
              </a:rPr>
              <a:t>(</a:t>
            </a:r>
            <a:r>
              <a:rPr lang="en-US" altLang="zh-CN" sz="2400" spc="300" dirty="0">
                <a:solidFill>
                  <a:srgbClr val="004098"/>
                </a:solidFill>
                <a:latin typeface="微软雅黑" panose="020B0503020204020204" pitchFamily="34" charset="-122"/>
                <a:ea typeface="微软雅黑" panose="020B0503020204020204" pitchFamily="34" charset="-122"/>
              </a:rPr>
              <a:t>𝑢,𝑣</a:t>
            </a:r>
            <a:r>
              <a:rPr lang="en-US" altLang="zh-CN" sz="2400" b="1" spc="300" dirty="0">
                <a:solidFill>
                  <a:srgbClr val="004098"/>
                </a:solidFill>
                <a:latin typeface="微软雅黑" panose="020B0503020204020204" pitchFamily="34" charset="-122"/>
                <a:ea typeface="微软雅黑" panose="020B0503020204020204" pitchFamily="34" charset="-122"/>
              </a:rPr>
              <a:t>)</a:t>
            </a:r>
            <a:r>
              <a:rPr lang="zh-CN" altLang="en-US" sz="2400" b="1" spc="300" dirty="0">
                <a:solidFill>
                  <a:srgbClr val="004098"/>
                </a:solidFill>
                <a:latin typeface="微软雅黑" panose="020B0503020204020204" pitchFamily="34" charset="-122"/>
                <a:ea typeface="微软雅黑" panose="020B0503020204020204" pitchFamily="34" charset="-122"/>
              </a:rPr>
              <a:t>可写为</a:t>
            </a:r>
            <a:endParaRPr lang="en-US" altLang="zh-CN" sz="2400" b="1" spc="300" dirty="0">
              <a:solidFill>
                <a:srgbClr val="004098"/>
              </a:solidFill>
              <a:latin typeface="微软雅黑" panose="020B0503020204020204" pitchFamily="34" charset="-122"/>
              <a:ea typeface="微软雅黑" panose="020B0503020204020204" pitchFamily="34" charset="-122"/>
            </a:endParaRPr>
          </a:p>
        </p:txBody>
      </p:sp>
      <mc:AlternateContent xmlns:mc="http://schemas.openxmlformats.org/markup-compatibility/2006">
        <mc:Choice xmlns:a14="http://schemas.microsoft.com/office/drawing/2010/main" Requires="a14">
          <p:sp>
            <p:nvSpPr>
              <p:cNvPr id="16" name="文本框 15">
                <a:extLst>
                  <a:ext uri="{FF2B5EF4-FFF2-40B4-BE49-F238E27FC236}">
                    <a16:creationId xmlns:a16="http://schemas.microsoft.com/office/drawing/2014/main" id="{EC2E1EF0-44F7-C2A4-D095-CEB882A0B91A}"/>
                  </a:ext>
                </a:extLst>
              </p:cNvPr>
              <p:cNvSpPr txBox="1"/>
              <p:nvPr/>
            </p:nvSpPr>
            <p:spPr>
              <a:xfrm>
                <a:off x="2650776" y="4329121"/>
                <a:ext cx="6105832" cy="10322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1" lang="zh-CN" altLang="en-US" sz="2400" i="1" smtClean="0">
                          <a:latin typeface="Cambria Math" panose="02040503050406030204" pitchFamily="18" charset="0"/>
                        </a:rPr>
                        <m:t>=</m:t>
                      </m:r>
                      <m:nary>
                        <m:naryPr>
                          <m:chr m:val="∑"/>
                          <m:limLoc m:val="undOvr"/>
                          <m:grow m:val="on"/>
                          <m:supHide m:val="on"/>
                          <m:ctrlPr>
                            <a:rPr kumimoji="1" lang="zh-CN" altLang="en-US" sz="2400" i="1">
                              <a:latin typeface="Cambria Math" panose="02040503050406030204" pitchFamily="18" charset="0"/>
                            </a:rPr>
                          </m:ctrlPr>
                        </m:naryPr>
                        <m:sub>
                          <m:d>
                            <m:dPr>
                              <m:ctrlPr>
                                <a:rPr kumimoji="1" lang="en-US" altLang="zh-CN" sz="2400" b="0" i="1" smtClean="0">
                                  <a:latin typeface="Cambria Math" panose="02040503050406030204" pitchFamily="18" charset="0"/>
                                  <a:ea typeface="Cambria Math" panose="02040503050406030204" pitchFamily="18" charset="0"/>
                                </a:rPr>
                              </m:ctrlPr>
                            </m:dPr>
                            <m:e>
                              <m:r>
                                <m:rPr>
                                  <m:brk/>
                                  <m:aln/>
                                </m:rPr>
                                <a:rPr kumimoji="1" lang="en-US" altLang="zh-CN" sz="2400" b="0" i="1" smtClean="0">
                                  <a:latin typeface="Cambria Math" panose="02040503050406030204" pitchFamily="18" charset="0"/>
                                  <a:ea typeface="Cambria Math" panose="02040503050406030204" pitchFamily="18" charset="0"/>
                                </a:rPr>
                                <m:t>𝑖</m:t>
                              </m:r>
                              <m:r>
                                <a:rPr kumimoji="1" lang="en-US" altLang="zh-CN" sz="2400" b="0" i="1" smtClean="0">
                                  <a:latin typeface="Cambria Math" panose="02040503050406030204" pitchFamily="18" charset="0"/>
                                  <a:ea typeface="Cambria Math" panose="02040503050406030204" pitchFamily="18" charset="0"/>
                                </a:rPr>
                                <m:t>,</m:t>
                              </m:r>
                              <m:r>
                                <a:rPr kumimoji="1" lang="en-US" altLang="zh-CN" sz="2400" b="0" i="1" smtClean="0">
                                  <a:latin typeface="Cambria Math" panose="02040503050406030204" pitchFamily="18" charset="0"/>
                                  <a:ea typeface="Cambria Math" panose="02040503050406030204" pitchFamily="18" charset="0"/>
                                </a:rPr>
                                <m:t>𝑗</m:t>
                              </m:r>
                            </m:e>
                          </m:d>
                          <m:r>
                            <a:rPr kumimoji="1" lang="zh-CN" altLang="en-US" sz="2400" i="1">
                              <a:latin typeface="Cambria Math" panose="02040503050406030204" pitchFamily="18" charset="0"/>
                            </a:rPr>
                            <m:t>∈</m:t>
                          </m:r>
                          <m:r>
                            <a:rPr kumimoji="1" lang="zh-CN" altLang="en-US" sz="2400" i="1">
                              <a:latin typeface="Cambria Math" panose="02040503050406030204" pitchFamily="18" charset="0"/>
                            </a:rPr>
                            <m:t>𝑾</m:t>
                          </m:r>
                        </m:sub>
                        <m:sup/>
                        <m:e>
                          <m:sSup>
                            <m:sSupPr>
                              <m:ctrlPr>
                                <a:rPr kumimoji="1" lang="en-US" altLang="zh-CN" sz="2400" i="1" smtClean="0">
                                  <a:latin typeface="Cambria Math" panose="02040503050406030204" pitchFamily="18" charset="0"/>
                                  <a:ea typeface="Cambria Math" panose="02040503050406030204" pitchFamily="18" charset="0"/>
                                </a:rPr>
                              </m:ctrlPr>
                            </m:sSupPr>
                            <m:e>
                              <m:r>
                                <a:rPr kumimoji="1" lang="en-US" altLang="zh-CN" sz="2400" i="1">
                                  <a:latin typeface="Cambria Math" panose="02040503050406030204" pitchFamily="18" charset="0"/>
                                  <a:ea typeface="Cambria Math" panose="02040503050406030204" pitchFamily="18" charset="0"/>
                                </a:rPr>
                                <m:t>(</m:t>
                              </m:r>
                              <m:r>
                                <a:rPr kumimoji="1" lang="zh-CN" altLang="en-US" sz="2400" i="1">
                                  <a:latin typeface="Cambria Math" panose="02040503050406030204" pitchFamily="18" charset="0"/>
                                </a:rPr>
                                <m:t>𝑢</m:t>
                              </m:r>
                              <m:sSub>
                                <m:sSubPr>
                                  <m:ctrlPr>
                                    <a:rPr kumimoji="1" lang="zh-CN" altLang="en-US" sz="2400" i="1">
                                      <a:latin typeface="Cambria Math" panose="02040503050406030204" pitchFamily="18" charset="0"/>
                                    </a:rPr>
                                  </m:ctrlPr>
                                </m:sSubPr>
                                <m:e>
                                  <m:r>
                                    <a:rPr kumimoji="1" lang="zh-CN" altLang="en-US" sz="2400" b="0" i="1">
                                      <a:latin typeface="Cambria Math" panose="02040503050406030204" pitchFamily="18" charset="0"/>
                                    </a:rPr>
                                    <m:t>𝐼</m:t>
                                  </m:r>
                                </m:e>
                                <m:sub>
                                  <m:r>
                                    <a:rPr kumimoji="1" lang="zh-CN" altLang="en-US" sz="2400" i="1">
                                      <a:latin typeface="Cambria Math" panose="02040503050406030204" pitchFamily="18" charset="0"/>
                                    </a:rPr>
                                    <m:t>𝑥</m:t>
                                  </m:r>
                                </m:sub>
                              </m:sSub>
                              <m:r>
                                <a:rPr kumimoji="1" lang="zh-CN" altLang="en-US" sz="2400" i="1">
                                  <a:latin typeface="Cambria Math" panose="02040503050406030204" pitchFamily="18" charset="0"/>
                                </a:rPr>
                                <m:t>+</m:t>
                              </m:r>
                              <m:r>
                                <a:rPr kumimoji="1" lang="zh-CN" altLang="en-US" sz="2400" i="1">
                                  <a:latin typeface="Cambria Math" panose="02040503050406030204" pitchFamily="18" charset="0"/>
                                </a:rPr>
                                <m:t>𝑣</m:t>
                              </m:r>
                              <m:sSub>
                                <m:sSubPr>
                                  <m:ctrlPr>
                                    <a:rPr kumimoji="1" lang="zh-CN" altLang="en-US" sz="2400" i="1">
                                      <a:latin typeface="Cambria Math" panose="02040503050406030204" pitchFamily="18" charset="0"/>
                                    </a:rPr>
                                  </m:ctrlPr>
                                </m:sSubPr>
                                <m:e>
                                  <m:r>
                                    <a:rPr kumimoji="1" lang="zh-CN" altLang="en-US" sz="2400" b="0" i="1">
                                      <a:latin typeface="Cambria Math" panose="02040503050406030204" pitchFamily="18" charset="0"/>
                                    </a:rPr>
                                    <m:t>𝐼</m:t>
                                  </m:r>
                                </m:e>
                                <m:sub>
                                  <m:r>
                                    <a:rPr kumimoji="1" lang="zh-CN" altLang="en-US" sz="2400" i="1">
                                      <a:latin typeface="Cambria Math" panose="02040503050406030204" pitchFamily="18" charset="0"/>
                                    </a:rPr>
                                    <m:t>𝑦</m:t>
                                  </m:r>
                                </m:sub>
                              </m:sSub>
                              <m:r>
                                <a:rPr kumimoji="1" lang="en-US" altLang="zh-CN" sz="2400" b="0" i="1" smtClean="0">
                                  <a:latin typeface="Cambria Math" panose="02040503050406030204" pitchFamily="18" charset="0"/>
                                  <a:ea typeface="Cambria Math" panose="02040503050406030204" pitchFamily="18" charset="0"/>
                                </a:rPr>
                                <m:t>)</m:t>
                              </m:r>
                            </m:e>
                            <m:sup>
                              <m:r>
                                <a:rPr kumimoji="1" lang="en-US" altLang="zh-CN" sz="2400" b="0" i="1" smtClean="0">
                                  <a:latin typeface="Cambria Math" panose="02040503050406030204" pitchFamily="18" charset="0"/>
                                  <a:ea typeface="Cambria Math" panose="02040503050406030204" pitchFamily="18" charset="0"/>
                                </a:rPr>
                                <m:t>2</m:t>
                              </m:r>
                            </m:sup>
                          </m:sSup>
                        </m:e>
                      </m:nary>
                    </m:oMath>
                  </m:oMathPara>
                </a14:m>
                <a:endParaRPr lang="zh-CN" altLang="en-US" sz="2400" dirty="0">
                  <a:latin typeface="Cambria Math" panose="02040503050406030204" pitchFamily="18" charset="0"/>
                </a:endParaRPr>
              </a:p>
            </p:txBody>
          </p:sp>
        </mc:Choice>
        <mc:Fallback>
          <p:sp>
            <p:nvSpPr>
              <p:cNvPr id="16" name="文本框 15">
                <a:extLst>
                  <a:ext uri="{FF2B5EF4-FFF2-40B4-BE49-F238E27FC236}">
                    <a16:creationId xmlns:a16="http://schemas.microsoft.com/office/drawing/2014/main" id="{EC2E1EF0-44F7-C2A4-D095-CEB882A0B91A}"/>
                  </a:ext>
                </a:extLst>
              </p:cNvPr>
              <p:cNvSpPr txBox="1">
                <a:spLocks noRot="1" noChangeAspect="1" noMove="1" noResize="1" noEditPoints="1" noAdjustHandles="1" noChangeArrowheads="1" noChangeShapeType="1" noTextEdit="1"/>
              </p:cNvSpPr>
              <p:nvPr/>
            </p:nvSpPr>
            <p:spPr>
              <a:xfrm>
                <a:off x="2650776" y="4329121"/>
                <a:ext cx="6105832" cy="103220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文本框 17">
                <a:extLst>
                  <a:ext uri="{FF2B5EF4-FFF2-40B4-BE49-F238E27FC236}">
                    <a16:creationId xmlns:a16="http://schemas.microsoft.com/office/drawing/2014/main" id="{34669FBE-774E-C3BD-DE33-036B9009DE97}"/>
                  </a:ext>
                </a:extLst>
              </p:cNvPr>
              <p:cNvSpPr txBox="1"/>
              <p:nvPr/>
            </p:nvSpPr>
            <p:spPr>
              <a:xfrm>
                <a:off x="2650776" y="5491685"/>
                <a:ext cx="6244682" cy="13367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1" lang="zh-CN" altLang="en-US" sz="2400" i="1" smtClean="0">
                          <a:latin typeface="Cambria Math" panose="02040503050406030204" pitchFamily="18" charset="0"/>
                        </a:rPr>
                        <m:t>=</m:t>
                      </m:r>
                      <m:nary>
                        <m:naryPr>
                          <m:chr m:val="∑"/>
                          <m:limLoc m:val="undOvr"/>
                          <m:grow m:val="on"/>
                          <m:supHide m:val="on"/>
                          <m:ctrlPr>
                            <a:rPr kumimoji="1" lang="zh-CN" altLang="en-US" sz="2400" i="1">
                              <a:latin typeface="Cambria Math" panose="02040503050406030204" pitchFamily="18" charset="0"/>
                            </a:rPr>
                          </m:ctrlPr>
                        </m:naryPr>
                        <m:sub>
                          <m:r>
                            <m:rPr>
                              <m:brk/>
                              <m:aln/>
                            </m:rPr>
                            <a:rPr kumimoji="1" lang="en-US" altLang="zh-CN" sz="2400" b="0" i="1" smtClean="0">
                              <a:latin typeface="Cambria Math" panose="02040503050406030204" pitchFamily="18" charset="0"/>
                              <a:ea typeface="Cambria Math" panose="02040503050406030204" pitchFamily="18" charset="0"/>
                            </a:rPr>
                            <m:t>(</m:t>
                          </m:r>
                          <m:r>
                            <a:rPr kumimoji="1" lang="en-US" altLang="zh-CN" sz="2400" b="0" i="1" smtClean="0">
                              <a:latin typeface="Cambria Math" panose="02040503050406030204" pitchFamily="18" charset="0"/>
                              <a:ea typeface="Cambria Math" panose="02040503050406030204" pitchFamily="18" charset="0"/>
                            </a:rPr>
                            <m:t>𝑖</m:t>
                          </m:r>
                          <m:r>
                            <a:rPr kumimoji="1" lang="en-US" altLang="zh-CN" sz="2400" b="0" i="1" smtClean="0">
                              <a:latin typeface="Cambria Math" panose="02040503050406030204" pitchFamily="18" charset="0"/>
                              <a:ea typeface="Cambria Math" panose="02040503050406030204" pitchFamily="18" charset="0"/>
                            </a:rPr>
                            <m:t>,</m:t>
                          </m:r>
                          <m:r>
                            <a:rPr kumimoji="1" lang="en-US" altLang="zh-CN" sz="2400" b="0" i="1" smtClean="0">
                              <a:latin typeface="Cambria Math" panose="02040503050406030204" pitchFamily="18" charset="0"/>
                              <a:ea typeface="Cambria Math" panose="02040503050406030204" pitchFamily="18" charset="0"/>
                            </a:rPr>
                            <m:t>𝑗</m:t>
                          </m:r>
                          <m:r>
                            <a:rPr kumimoji="1" lang="en-US" altLang="zh-CN" sz="2400" b="0" i="1" smtClean="0">
                              <a:latin typeface="Cambria Math" panose="02040503050406030204" pitchFamily="18" charset="0"/>
                              <a:ea typeface="Cambria Math" panose="02040503050406030204" pitchFamily="18" charset="0"/>
                            </a:rPr>
                            <m:t>)∈</m:t>
                          </m:r>
                          <m:r>
                            <a:rPr kumimoji="1" lang="zh-CN" altLang="en-US" sz="2400" i="1">
                              <a:latin typeface="Cambria Math" panose="02040503050406030204" pitchFamily="18" charset="0"/>
                            </a:rPr>
                            <m:t>𝑾</m:t>
                          </m:r>
                        </m:sub>
                        <m:sup/>
                        <m:e>
                          <m:sSup>
                            <m:sSupPr>
                              <m:ctrlPr>
                                <a:rPr kumimoji="1" lang="en-US" altLang="zh-CN" sz="2400" i="1" smtClean="0">
                                  <a:latin typeface="Cambria Math" panose="02040503050406030204" pitchFamily="18" charset="0"/>
                                </a:rPr>
                              </m:ctrlPr>
                            </m:sSupPr>
                            <m:e>
                              <m:d>
                                <m:dPr>
                                  <m:ctrlPr>
                                    <a:rPr kumimoji="1" lang="en-US" altLang="zh-CN" sz="2400" i="1">
                                      <a:latin typeface="Cambria Math" panose="02040503050406030204" pitchFamily="18" charset="0"/>
                                    </a:rPr>
                                  </m:ctrlPr>
                                </m:dPr>
                                <m:e>
                                  <m:d>
                                    <m:dPr>
                                      <m:begChr m:val="["/>
                                      <m:endChr m:val="]"/>
                                      <m:ctrlPr>
                                        <a:rPr kumimoji="1" lang="en-US" altLang="zh-CN" sz="2400" i="1">
                                          <a:latin typeface="Cambria Math" panose="02040503050406030204" pitchFamily="18" charset="0"/>
                                        </a:rPr>
                                      </m:ctrlPr>
                                    </m:dPr>
                                    <m:e>
                                      <m:m>
                                        <m:mPr>
                                          <m:mcs>
                                            <m:mc>
                                              <m:mcPr>
                                                <m:count m:val="2"/>
                                                <m:mcJc m:val="center"/>
                                              </m:mcPr>
                                            </m:mc>
                                          </m:mcs>
                                          <m:ctrlPr>
                                            <a:rPr kumimoji="1" lang="en-US" altLang="zh-CN" sz="2400" i="1">
                                              <a:latin typeface="Cambria Math" panose="02040503050406030204" pitchFamily="18" charset="0"/>
                                            </a:rPr>
                                          </m:ctrlPr>
                                        </m:mPr>
                                        <m:mr>
                                          <m:e>
                                            <m:r>
                                              <a:rPr kumimoji="1" lang="zh-CN" altLang="en-US" sz="2400" i="1">
                                                <a:latin typeface="Cambria Math" panose="02040503050406030204" pitchFamily="18" charset="0"/>
                                              </a:rPr>
                                              <m:t>𝑢</m:t>
                                            </m:r>
                                          </m:e>
                                          <m:e>
                                            <m:r>
                                              <a:rPr kumimoji="1" lang="zh-CN" altLang="en-US" sz="2400" i="1">
                                                <a:latin typeface="Cambria Math" panose="02040503050406030204" pitchFamily="18" charset="0"/>
                                              </a:rPr>
                                              <m:t>𝑣</m:t>
                                            </m:r>
                                          </m:e>
                                        </m:mr>
                                      </m:m>
                                    </m:e>
                                  </m:d>
                                  <m:d>
                                    <m:dPr>
                                      <m:begChr m:val="["/>
                                      <m:endChr m:val="]"/>
                                      <m:ctrlPr>
                                        <a:rPr kumimoji="1" lang="en-US" altLang="zh-CN" sz="2400" i="1">
                                          <a:latin typeface="Cambria Math" panose="02040503050406030204" pitchFamily="18" charset="0"/>
                                        </a:rPr>
                                      </m:ctrlPr>
                                    </m:dPr>
                                    <m:e>
                                      <m:m>
                                        <m:mPr>
                                          <m:mcs>
                                            <m:mc>
                                              <m:mcPr>
                                                <m:count m:val="1"/>
                                                <m:mcJc m:val="center"/>
                                              </m:mcPr>
                                            </m:mc>
                                          </m:mcs>
                                          <m:ctrlPr>
                                            <a:rPr kumimoji="1" lang="en-US" altLang="zh-CN" sz="2400" i="1">
                                              <a:latin typeface="Cambria Math" panose="02040503050406030204" pitchFamily="18" charset="0"/>
                                            </a:rPr>
                                          </m:ctrlPr>
                                        </m:mPr>
                                        <m:mr>
                                          <m:e>
                                            <m:sSub>
                                              <m:sSubPr>
                                                <m:ctrlPr>
                                                  <a:rPr kumimoji="1" lang="zh-CN" altLang="en-US" sz="2400" i="1">
                                                    <a:latin typeface="Cambria Math" panose="02040503050406030204" pitchFamily="18" charset="0"/>
                                                  </a:rPr>
                                                </m:ctrlPr>
                                              </m:sSubPr>
                                              <m:e>
                                                <m:r>
                                                  <a:rPr kumimoji="1" lang="zh-CN" altLang="en-US" sz="2400" b="0" i="1">
                                                    <a:latin typeface="Cambria Math" panose="02040503050406030204" pitchFamily="18" charset="0"/>
                                                  </a:rPr>
                                                  <m:t>𝐼</m:t>
                                                </m:r>
                                              </m:e>
                                              <m:sub>
                                                <m:r>
                                                  <a:rPr kumimoji="1" lang="zh-CN" altLang="en-US" sz="2400" i="1">
                                                    <a:latin typeface="Cambria Math" panose="02040503050406030204" pitchFamily="18" charset="0"/>
                                                  </a:rPr>
                                                  <m:t>𝑥</m:t>
                                                </m:r>
                                              </m:sub>
                                            </m:sSub>
                                          </m:e>
                                        </m:mr>
                                        <m:mr>
                                          <m:e>
                                            <m:sSub>
                                              <m:sSubPr>
                                                <m:ctrlPr>
                                                  <a:rPr kumimoji="1" lang="zh-CN" altLang="en-US" sz="2400" i="1">
                                                    <a:latin typeface="Cambria Math" panose="02040503050406030204" pitchFamily="18" charset="0"/>
                                                  </a:rPr>
                                                </m:ctrlPr>
                                              </m:sSubPr>
                                              <m:e>
                                                <m:r>
                                                  <a:rPr kumimoji="1" lang="zh-CN" altLang="en-US" sz="2400" b="0" i="1">
                                                    <a:latin typeface="Cambria Math" panose="02040503050406030204" pitchFamily="18" charset="0"/>
                                                  </a:rPr>
                                                  <m:t>𝐼</m:t>
                                                </m:r>
                                              </m:e>
                                              <m:sub>
                                                <m:r>
                                                  <a:rPr kumimoji="1" lang="zh-CN" altLang="en-US" sz="2400" i="1">
                                                    <a:latin typeface="Cambria Math" panose="02040503050406030204" pitchFamily="18" charset="0"/>
                                                  </a:rPr>
                                                  <m:t>𝑦</m:t>
                                                </m:r>
                                              </m:sub>
                                            </m:sSub>
                                          </m:e>
                                        </m:mr>
                                      </m:m>
                                    </m:e>
                                  </m:d>
                                </m:e>
                              </m:d>
                            </m:e>
                            <m:sup>
                              <m:r>
                                <a:rPr kumimoji="1" lang="en-US" altLang="zh-CN" sz="2400" b="0" i="1" smtClean="0">
                                  <a:latin typeface="Cambria Math" panose="02040503050406030204" pitchFamily="18" charset="0"/>
                                </a:rPr>
                                <m:t>2</m:t>
                              </m:r>
                            </m:sup>
                          </m:sSup>
                        </m:e>
                      </m:nary>
                    </m:oMath>
                  </m:oMathPara>
                </a14:m>
                <a:endParaRPr lang="zh-CN" altLang="en-US" sz="2400" dirty="0">
                  <a:latin typeface="Cambria Math" panose="02040503050406030204" pitchFamily="18" charset="0"/>
                </a:endParaRPr>
              </a:p>
            </p:txBody>
          </p:sp>
        </mc:Choice>
        <mc:Fallback>
          <p:sp>
            <p:nvSpPr>
              <p:cNvPr id="18" name="文本框 17">
                <a:extLst>
                  <a:ext uri="{FF2B5EF4-FFF2-40B4-BE49-F238E27FC236}">
                    <a16:creationId xmlns:a16="http://schemas.microsoft.com/office/drawing/2014/main" id="{34669FBE-774E-C3BD-DE33-036B9009DE97}"/>
                  </a:ext>
                </a:extLst>
              </p:cNvPr>
              <p:cNvSpPr txBox="1">
                <a:spLocks noRot="1" noChangeAspect="1" noMove="1" noResize="1" noEditPoints="1" noAdjustHandles="1" noChangeArrowheads="1" noChangeShapeType="1" noTextEdit="1"/>
              </p:cNvSpPr>
              <p:nvPr/>
            </p:nvSpPr>
            <p:spPr>
              <a:xfrm>
                <a:off x="2650776" y="5491685"/>
                <a:ext cx="6244682" cy="133677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文本框 19">
                <a:extLst>
                  <a:ext uri="{FF2B5EF4-FFF2-40B4-BE49-F238E27FC236}">
                    <a16:creationId xmlns:a16="http://schemas.microsoft.com/office/drawing/2014/main" id="{8A27ED84-50B7-13B3-42A7-F180F2B0FD8E}"/>
                  </a:ext>
                </a:extLst>
              </p:cNvPr>
              <p:cNvSpPr txBox="1"/>
              <p:nvPr/>
            </p:nvSpPr>
            <p:spPr>
              <a:xfrm>
                <a:off x="2973655" y="3216996"/>
                <a:ext cx="6244682" cy="149508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kumimoji="1" lang="zh-CN" altLang="en-US" sz="2400" i="1" smtClean="0">
                              <a:latin typeface="Cambria Math" panose="02040503050406030204" pitchFamily="18" charset="0"/>
                            </a:rPr>
                          </m:ctrlPr>
                        </m:mPr>
                        <m:mr>
                          <m:e>
                            <m:r>
                              <a:rPr kumimoji="1" lang="zh-CN" altLang="en-US" sz="2400" b="0" i="1">
                                <a:latin typeface="Cambria Math" panose="02040503050406030204" pitchFamily="18" charset="0"/>
                              </a:rPr>
                              <m:t>𝐸</m:t>
                            </m:r>
                            <m:r>
                              <a:rPr kumimoji="1" lang="en-US" altLang="zh-CN" sz="2400" b="0" i="1" smtClean="0">
                                <a:latin typeface="Cambria Math" panose="02040503050406030204" pitchFamily="18" charset="0"/>
                                <a:ea typeface="Cambria Math" panose="02040503050406030204" pitchFamily="18" charset="0"/>
                              </a:rPr>
                              <m:t>(</m:t>
                            </m:r>
                            <m:r>
                              <a:rPr kumimoji="1" lang="en-US" altLang="zh-CN" sz="2400" b="0" i="1" smtClean="0">
                                <a:latin typeface="Cambria Math" panose="02040503050406030204" pitchFamily="18" charset="0"/>
                                <a:ea typeface="Cambria Math" panose="02040503050406030204" pitchFamily="18" charset="0"/>
                              </a:rPr>
                              <m:t>𝑢</m:t>
                            </m:r>
                            <m:r>
                              <a:rPr kumimoji="1" lang="en-US" altLang="zh-CN" sz="2400" b="0" i="1" smtClean="0">
                                <a:latin typeface="Cambria Math" panose="02040503050406030204" pitchFamily="18" charset="0"/>
                                <a:ea typeface="Cambria Math" panose="02040503050406030204" pitchFamily="18" charset="0"/>
                              </a:rPr>
                              <m:t>,</m:t>
                            </m:r>
                            <m:r>
                              <a:rPr kumimoji="1" lang="en-US" altLang="zh-CN" sz="2400" b="0" i="1" smtClean="0">
                                <a:latin typeface="Cambria Math" panose="02040503050406030204" pitchFamily="18" charset="0"/>
                                <a:ea typeface="Cambria Math" panose="02040503050406030204" pitchFamily="18" charset="0"/>
                              </a:rPr>
                              <m:t>𝑣</m:t>
                            </m:r>
                            <m:r>
                              <a:rPr kumimoji="1" lang="en-US" altLang="zh-CN" sz="2400" b="0" i="1" smtClean="0">
                                <a:latin typeface="Cambria Math" panose="02040503050406030204" pitchFamily="18" charset="0"/>
                                <a:ea typeface="Cambria Math" panose="02040503050406030204" pitchFamily="18" charset="0"/>
                              </a:rPr>
                              <m:t>)</m:t>
                            </m:r>
                          </m:e>
                          <m:e>
                            <m:r>
                              <a:rPr kumimoji="1" lang="zh-CN" altLang="en-US" sz="2400" i="1">
                                <a:latin typeface="Cambria Math" panose="02040503050406030204" pitchFamily="18" charset="0"/>
                              </a:rPr>
                              <m:t>=</m:t>
                            </m:r>
                            <m:nary>
                              <m:naryPr>
                                <m:chr m:val="∑"/>
                                <m:limLoc m:val="undOvr"/>
                                <m:grow m:val="on"/>
                                <m:supHide m:val="on"/>
                                <m:ctrlPr>
                                  <a:rPr kumimoji="1" lang="zh-CN" altLang="en-US" sz="2400" i="1">
                                    <a:latin typeface="Cambria Math" panose="02040503050406030204" pitchFamily="18" charset="0"/>
                                  </a:rPr>
                                </m:ctrlPr>
                              </m:naryPr>
                              <m:sub>
                                <m:r>
                                  <m:rPr>
                                    <m:brk/>
                                    <m:aln/>
                                  </m:rPr>
                                  <a:rPr kumimoji="1" lang="en-US" altLang="zh-CN" sz="2400" b="0" i="1" smtClean="0">
                                    <a:latin typeface="Cambria Math" panose="02040503050406030204" pitchFamily="18" charset="0"/>
                                  </a:rPr>
                                  <m:t>(</m:t>
                                </m:r>
                                <m:r>
                                  <a:rPr kumimoji="1" lang="en-US" altLang="zh-CN" sz="2400" b="0" i="1" smtClean="0">
                                    <a:latin typeface="Cambria Math" panose="02040503050406030204" pitchFamily="18" charset="0"/>
                                  </a:rPr>
                                  <m:t>𝑖</m:t>
                                </m:r>
                                <m:r>
                                  <a:rPr kumimoji="1" lang="en-US" altLang="zh-CN" sz="2400" b="0" i="1" smtClean="0">
                                    <a:latin typeface="Cambria Math" panose="02040503050406030204" pitchFamily="18" charset="0"/>
                                  </a:rPr>
                                  <m:t>,</m:t>
                                </m:r>
                                <m:r>
                                  <a:rPr kumimoji="1" lang="en-US" altLang="zh-CN" sz="2400" b="0" i="1" smtClean="0">
                                    <a:latin typeface="Cambria Math" panose="02040503050406030204" pitchFamily="18" charset="0"/>
                                  </a:rPr>
                                  <m:t>𝑗</m:t>
                                </m:r>
                                <m:r>
                                  <a:rPr kumimoji="1" lang="en-US" altLang="zh-CN" sz="2400" b="0" i="1" smtClean="0">
                                    <a:latin typeface="Cambria Math" panose="02040503050406030204" pitchFamily="18" charset="0"/>
                                  </a:rPr>
                                  <m:t>)∈</m:t>
                                </m:r>
                                <m:r>
                                  <a:rPr kumimoji="1" lang="zh-CN" altLang="en-US" sz="2400" i="1">
                                    <a:latin typeface="Cambria Math" panose="02040503050406030204" pitchFamily="18" charset="0"/>
                                  </a:rPr>
                                  <m:t>𝑾</m:t>
                                </m:r>
                              </m:sub>
                              <m:sup/>
                              <m:e>
                                <m:sSup>
                                  <m:sSupPr>
                                    <m:ctrlPr>
                                      <a:rPr kumimoji="1" lang="en-US" altLang="zh-CN" sz="2400" i="1" smtClean="0">
                                        <a:latin typeface="Cambria Math" panose="02040503050406030204" pitchFamily="18" charset="0"/>
                                      </a:rPr>
                                    </m:ctrlPr>
                                  </m:sSupPr>
                                  <m:e>
                                    <m:d>
                                      <m:dPr>
                                        <m:ctrlPr>
                                          <a:rPr kumimoji="1" lang="en-US" altLang="zh-CN" sz="2400" i="1">
                                            <a:latin typeface="Cambria Math" panose="02040503050406030204" pitchFamily="18" charset="0"/>
                                          </a:rPr>
                                        </m:ctrlPr>
                                      </m:dPr>
                                      <m:e>
                                        <m:r>
                                          <a:rPr kumimoji="1" lang="zh-CN" altLang="en-US" sz="2400" b="0" i="1">
                                            <a:latin typeface="Cambria Math" panose="02040503050406030204" pitchFamily="18" charset="0"/>
                                          </a:rPr>
                                          <m:t>𝐼</m:t>
                                        </m:r>
                                        <m:d>
                                          <m:dPr>
                                            <m:ctrlPr>
                                              <a:rPr kumimoji="1" lang="en-US" altLang="zh-CN" sz="2400" i="1">
                                                <a:latin typeface="Cambria Math" panose="02040503050406030204" pitchFamily="18" charset="0"/>
                                              </a:rPr>
                                            </m:ctrlPr>
                                          </m:dPr>
                                          <m:e>
                                            <m:r>
                                              <a:rPr kumimoji="1" lang="en-US" altLang="zh-CN" sz="2400" i="1">
                                                <a:latin typeface="Cambria Math" panose="02040503050406030204" pitchFamily="18" charset="0"/>
                                              </a:rPr>
                                              <m:t>𝑖</m:t>
                                            </m:r>
                                            <m:r>
                                              <a:rPr kumimoji="1" lang="en-US" altLang="zh-CN" sz="2400" i="1">
                                                <a:latin typeface="Cambria Math" panose="02040503050406030204" pitchFamily="18" charset="0"/>
                                              </a:rPr>
                                              <m:t>,</m:t>
                                            </m:r>
                                            <m:r>
                                              <a:rPr kumimoji="1" lang="en-US" altLang="zh-CN" sz="2400" i="1">
                                                <a:latin typeface="Cambria Math" panose="02040503050406030204" pitchFamily="18" charset="0"/>
                                              </a:rPr>
                                              <m:t>𝑗</m:t>
                                            </m:r>
                                          </m:e>
                                        </m:d>
                                        <m:r>
                                          <a:rPr kumimoji="1" lang="en-US" altLang="zh-CN" sz="2400" i="1">
                                            <a:latin typeface="Cambria Math" panose="02040503050406030204" pitchFamily="18" charset="0"/>
                                          </a:rPr>
                                          <m:t>+ </m:t>
                                        </m:r>
                                        <m:r>
                                          <a:rPr kumimoji="1" lang="zh-CN" altLang="en-US" sz="2400" i="1">
                                            <a:latin typeface="Cambria Math" panose="02040503050406030204" pitchFamily="18" charset="0"/>
                                          </a:rPr>
                                          <m:t>𝑢</m:t>
                                        </m:r>
                                        <m:sSub>
                                          <m:sSubPr>
                                            <m:ctrlPr>
                                              <a:rPr kumimoji="1" lang="zh-CN" altLang="en-US" sz="2400" i="1">
                                                <a:latin typeface="Cambria Math" panose="02040503050406030204" pitchFamily="18" charset="0"/>
                                              </a:rPr>
                                            </m:ctrlPr>
                                          </m:sSubPr>
                                          <m:e>
                                            <m:r>
                                              <a:rPr kumimoji="1" lang="zh-CN" altLang="en-US" sz="2400" b="0" i="1">
                                                <a:latin typeface="Cambria Math" panose="02040503050406030204" pitchFamily="18" charset="0"/>
                                              </a:rPr>
                                              <m:t>𝐼</m:t>
                                            </m:r>
                                          </m:e>
                                          <m:sub>
                                            <m:r>
                                              <a:rPr kumimoji="1" lang="zh-CN" altLang="en-US" sz="2400" b="0" i="1">
                                                <a:latin typeface="Cambria Math" panose="02040503050406030204" pitchFamily="18" charset="0"/>
                                              </a:rPr>
                                              <m:t>𝑥</m:t>
                                            </m:r>
                                          </m:sub>
                                        </m:sSub>
                                        <m:r>
                                          <a:rPr kumimoji="1" lang="zh-CN" altLang="en-US" sz="2400" i="1">
                                            <a:latin typeface="Cambria Math" panose="02040503050406030204" pitchFamily="18" charset="0"/>
                                          </a:rPr>
                                          <m:t>+</m:t>
                                        </m:r>
                                        <m:r>
                                          <a:rPr kumimoji="1" lang="zh-CN" altLang="en-US" sz="2400" i="1">
                                            <a:latin typeface="Cambria Math" panose="02040503050406030204" pitchFamily="18" charset="0"/>
                                          </a:rPr>
                                          <m:t>𝑣</m:t>
                                        </m:r>
                                        <m:sSub>
                                          <m:sSubPr>
                                            <m:ctrlPr>
                                              <a:rPr kumimoji="1" lang="zh-CN" altLang="en-US" sz="2400" i="1">
                                                <a:latin typeface="Cambria Math" panose="02040503050406030204" pitchFamily="18" charset="0"/>
                                              </a:rPr>
                                            </m:ctrlPr>
                                          </m:sSubPr>
                                          <m:e>
                                            <m:r>
                                              <a:rPr kumimoji="1" lang="zh-CN" altLang="en-US" sz="2400" b="0" i="1">
                                                <a:latin typeface="Cambria Math" panose="02040503050406030204" pitchFamily="18" charset="0"/>
                                              </a:rPr>
                                              <m:t>𝐼</m:t>
                                            </m:r>
                                          </m:e>
                                          <m:sub>
                                            <m:r>
                                              <a:rPr kumimoji="1" lang="zh-CN" altLang="en-US" sz="2400" b="0" i="1">
                                                <a:latin typeface="Cambria Math" panose="02040503050406030204" pitchFamily="18" charset="0"/>
                                              </a:rPr>
                                              <m:t>𝑦</m:t>
                                            </m:r>
                                          </m:sub>
                                        </m:sSub>
                                        <m:r>
                                          <a:rPr kumimoji="1" lang="zh-CN" altLang="en-US" sz="2400" i="1">
                                            <a:latin typeface="Cambria Math" panose="02040503050406030204" pitchFamily="18" charset="0"/>
                                          </a:rPr>
                                          <m:t>−</m:t>
                                        </m:r>
                                        <m:r>
                                          <a:rPr kumimoji="1" lang="zh-CN" altLang="en-US" sz="2400" b="0" i="1">
                                            <a:latin typeface="Cambria Math" panose="02040503050406030204" pitchFamily="18" charset="0"/>
                                          </a:rPr>
                                          <m:t>𝐼</m:t>
                                        </m:r>
                                        <m:r>
                                          <a:rPr kumimoji="1" lang="en-US" altLang="zh-CN" sz="2400" i="1">
                                            <a:latin typeface="Cambria Math" panose="02040503050406030204" pitchFamily="18" charset="0"/>
                                          </a:rPr>
                                          <m:t>(</m:t>
                                        </m:r>
                                        <m:r>
                                          <a:rPr kumimoji="1" lang="en-US" altLang="zh-CN" sz="2400" i="1">
                                            <a:latin typeface="Cambria Math" panose="02040503050406030204" pitchFamily="18" charset="0"/>
                                          </a:rPr>
                                          <m:t>𝑖</m:t>
                                        </m:r>
                                        <m:r>
                                          <a:rPr kumimoji="1" lang="en-US" altLang="zh-CN" sz="2400" i="1">
                                            <a:latin typeface="Cambria Math" panose="02040503050406030204" pitchFamily="18" charset="0"/>
                                          </a:rPr>
                                          <m:t>,</m:t>
                                        </m:r>
                                        <m:r>
                                          <a:rPr kumimoji="1" lang="en-US" altLang="zh-CN" sz="2400" i="1">
                                            <a:latin typeface="Cambria Math" panose="02040503050406030204" pitchFamily="18" charset="0"/>
                                          </a:rPr>
                                          <m:t>𝑗</m:t>
                                        </m:r>
                                        <m:r>
                                          <a:rPr kumimoji="1" lang="en-US" altLang="zh-CN" sz="2400" i="1">
                                            <a:latin typeface="Cambria Math" panose="02040503050406030204" pitchFamily="18" charset="0"/>
                                          </a:rPr>
                                          <m:t>)</m:t>
                                        </m:r>
                                      </m:e>
                                    </m:d>
                                  </m:e>
                                  <m:sup>
                                    <m:r>
                                      <a:rPr kumimoji="1" lang="en-US" altLang="zh-CN" sz="2400" b="0" i="1" smtClean="0">
                                        <a:latin typeface="Cambria Math" panose="02040503050406030204" pitchFamily="18" charset="0"/>
                                      </a:rPr>
                                      <m:t>2</m:t>
                                    </m:r>
                                  </m:sup>
                                </m:sSup>
                              </m:e>
                            </m:nary>
                          </m:e>
                        </m:mr>
                        <m:mr>
                          <m:e/>
                          <m:e/>
                        </m:mr>
                        <m:mr>
                          <m:e/>
                          <m:e/>
                        </m:mr>
                      </m:m>
                    </m:oMath>
                  </m:oMathPara>
                </a14:m>
                <a:endParaRPr lang="zh-CN" altLang="en-US" sz="2400" dirty="0"/>
              </a:p>
            </p:txBody>
          </p:sp>
        </mc:Choice>
        <mc:Fallback>
          <p:sp>
            <p:nvSpPr>
              <p:cNvPr id="20" name="文本框 19">
                <a:extLst>
                  <a:ext uri="{FF2B5EF4-FFF2-40B4-BE49-F238E27FC236}">
                    <a16:creationId xmlns:a16="http://schemas.microsoft.com/office/drawing/2014/main" id="{8A27ED84-50B7-13B3-42A7-F180F2B0FD8E}"/>
                  </a:ext>
                </a:extLst>
              </p:cNvPr>
              <p:cNvSpPr txBox="1">
                <a:spLocks noRot="1" noChangeAspect="1" noMove="1" noResize="1" noEditPoints="1" noAdjustHandles="1" noChangeArrowheads="1" noChangeShapeType="1" noTextEdit="1"/>
              </p:cNvSpPr>
              <p:nvPr/>
            </p:nvSpPr>
            <p:spPr>
              <a:xfrm>
                <a:off x="2973655" y="3216996"/>
                <a:ext cx="6244682" cy="1495089"/>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417740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工银国际">
  <a:themeElements>
    <a:clrScheme name="ICBCI">
      <a:dk1>
        <a:srgbClr val="000000"/>
      </a:dk1>
      <a:lt1>
        <a:srgbClr val="FFFFFF"/>
      </a:lt1>
      <a:dk2>
        <a:srgbClr val="274E18"/>
      </a:dk2>
      <a:lt2>
        <a:srgbClr val="1B587C"/>
      </a:lt2>
      <a:accent1>
        <a:srgbClr val="800000"/>
      </a:accent1>
      <a:accent2>
        <a:srgbClr val="F0BE6B"/>
      </a:accent2>
      <a:accent3>
        <a:srgbClr val="4B7E82"/>
      </a:accent3>
      <a:accent4>
        <a:srgbClr val="CF8B78"/>
      </a:accent4>
      <a:accent5>
        <a:srgbClr val="B2B2B2"/>
      </a:accent5>
      <a:accent6>
        <a:srgbClr val="F07F09"/>
      </a:accent6>
      <a:hlink>
        <a:srgbClr val="4B7E82"/>
      </a:hlink>
      <a:folHlink>
        <a:srgbClr val="CF8B78"/>
      </a:folHlink>
    </a:clrScheme>
    <a:fontScheme name="1_Default Design">
      <a:majorFont>
        <a:latin typeface="Arial"/>
        <a:ea typeface="STKaiti"/>
        <a:cs typeface=""/>
      </a:majorFont>
      <a:minorFont>
        <a:latin typeface="Arial"/>
        <a:ea typeface="STKait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wrap="none" anchor="ctr"/>
      <a:lstStyle>
        <a:defPPr eaLnBrk="1" hangingPunct="1">
          <a:defRPr sz="1200" b="1">
            <a:solidFill>
              <a:schemeClr val="bg1"/>
            </a:solidFill>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0" tIns="0" rIns="0" bIns="0" numCol="1" anchor="t" anchorCtr="0" compatLnSpc="1">
        <a:spAutoFit/>
      </a:bodyPr>
      <a:lstStyle>
        <a:defPPr marL="0" marR="0" indent="0" algn="ctr" defTabSz="914400" rtl="0" eaLnBrk="0" fontAlgn="base" latinLnBrk="0" hangingPunct="0">
          <a:lnSpc>
            <a:spcPct val="100000"/>
          </a:lnSpc>
          <a:spcBef>
            <a:spcPct val="0"/>
          </a:spcBef>
          <a:spcAft>
            <a:spcPct val="0"/>
          </a:spcAft>
          <a:buClrTx/>
          <a:buSzTx/>
          <a:buFontTx/>
          <a:buNone/>
          <a:defRPr kumimoji="0" lang="en-US" sz="800" b="0" i="0" u="none" strike="noStrike" cap="none" normalizeH="0" baseline="0" smtClean="0">
            <a:ln>
              <a:noFill/>
            </a:ln>
            <a:solidFill>
              <a:schemeClr val="tx1"/>
            </a:solidFill>
            <a:effectLst/>
            <a:latin typeface="Arial" panose="020B0604020202020204" pitchFamily="34" charset="0"/>
            <a:ea typeface="华文楷体" panose="02010600040101010101" pitchFamily="2" charset="-122"/>
            <a:cs typeface="Arial" panose="020B0604020202020204" pitchFamily="34" charset="0"/>
          </a:defRPr>
        </a:defPPr>
      </a:lstStyle>
    </a:lnDef>
  </a:objectDefaults>
  <a:extraClrSchemeLst>
    <a:extraClrScheme>
      <a:clrScheme name="1_Default Design 1">
        <a:dk1>
          <a:srgbClr val="000000"/>
        </a:dk1>
        <a:lt1>
          <a:srgbClr val="FFFFFF"/>
        </a:lt1>
        <a:dk2>
          <a:srgbClr val="420000"/>
        </a:dk2>
        <a:lt2>
          <a:srgbClr val="969696"/>
        </a:lt2>
        <a:accent1>
          <a:srgbClr val="800000"/>
        </a:accent1>
        <a:accent2>
          <a:srgbClr val="FAC8AA"/>
        </a:accent2>
        <a:accent3>
          <a:srgbClr val="FFFFFF"/>
        </a:accent3>
        <a:accent4>
          <a:srgbClr val="000000"/>
        </a:accent4>
        <a:accent5>
          <a:srgbClr val="C0AAAA"/>
        </a:accent5>
        <a:accent6>
          <a:srgbClr val="E3B59A"/>
        </a:accent6>
        <a:hlink>
          <a:srgbClr val="C0C0C0"/>
        </a:hlink>
        <a:folHlink>
          <a:srgbClr val="C00D0D"/>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420000"/>
        </a:dk2>
        <a:lt2>
          <a:srgbClr val="969696"/>
        </a:lt2>
        <a:accent1>
          <a:srgbClr val="800000"/>
        </a:accent1>
        <a:accent2>
          <a:srgbClr val="4B7E82"/>
        </a:accent2>
        <a:accent3>
          <a:srgbClr val="FFFFFF"/>
        </a:accent3>
        <a:accent4>
          <a:srgbClr val="000000"/>
        </a:accent4>
        <a:accent5>
          <a:srgbClr val="C0AAAA"/>
        </a:accent5>
        <a:accent6>
          <a:srgbClr val="437275"/>
        </a:accent6>
        <a:hlink>
          <a:srgbClr val="B67E33"/>
        </a:hlink>
        <a:folHlink>
          <a:srgbClr val="1B587C"/>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420000"/>
        </a:dk2>
        <a:lt2>
          <a:srgbClr val="676767"/>
        </a:lt2>
        <a:accent1>
          <a:srgbClr val="800000"/>
        </a:accent1>
        <a:accent2>
          <a:srgbClr val="4B7E82"/>
        </a:accent2>
        <a:accent3>
          <a:srgbClr val="FFFFFF"/>
        </a:accent3>
        <a:accent4>
          <a:srgbClr val="000000"/>
        </a:accent4>
        <a:accent5>
          <a:srgbClr val="C0AAAA"/>
        </a:accent5>
        <a:accent6>
          <a:srgbClr val="437275"/>
        </a:accent6>
        <a:hlink>
          <a:srgbClr val="B67E33"/>
        </a:hlink>
        <a:folHlink>
          <a:srgbClr val="1B587C"/>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420000"/>
        </a:dk2>
        <a:lt2>
          <a:srgbClr val="B2B2B2"/>
        </a:lt2>
        <a:accent1>
          <a:srgbClr val="800000"/>
        </a:accent1>
        <a:accent2>
          <a:srgbClr val="4B7E82"/>
        </a:accent2>
        <a:accent3>
          <a:srgbClr val="FFFFFF"/>
        </a:accent3>
        <a:accent4>
          <a:srgbClr val="000000"/>
        </a:accent4>
        <a:accent5>
          <a:srgbClr val="C0AAAA"/>
        </a:accent5>
        <a:accent6>
          <a:srgbClr val="437275"/>
        </a:accent6>
        <a:hlink>
          <a:srgbClr val="B67E33"/>
        </a:hlink>
        <a:folHlink>
          <a:srgbClr val="1B587C"/>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B2B2B2"/>
        </a:lt2>
        <a:accent1>
          <a:srgbClr val="800000"/>
        </a:accent1>
        <a:accent2>
          <a:srgbClr val="4B7E82"/>
        </a:accent2>
        <a:accent3>
          <a:srgbClr val="FFFFFF"/>
        </a:accent3>
        <a:accent4>
          <a:srgbClr val="000000"/>
        </a:accent4>
        <a:accent5>
          <a:srgbClr val="C0AAAA"/>
        </a:accent5>
        <a:accent6>
          <a:srgbClr val="437275"/>
        </a:accent6>
        <a:hlink>
          <a:srgbClr val="B67E33"/>
        </a:hlink>
        <a:folHlink>
          <a:srgbClr val="1B587C"/>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B2B2B2"/>
        </a:lt2>
        <a:accent1>
          <a:srgbClr val="800000"/>
        </a:accent1>
        <a:accent2>
          <a:srgbClr val="F0BE6B"/>
        </a:accent2>
        <a:accent3>
          <a:srgbClr val="FFFFFF"/>
        </a:accent3>
        <a:accent4>
          <a:srgbClr val="000000"/>
        </a:accent4>
        <a:accent5>
          <a:srgbClr val="C0AAAA"/>
        </a:accent5>
        <a:accent6>
          <a:srgbClr val="D9AC60"/>
        </a:accent6>
        <a:hlink>
          <a:srgbClr val="4B7E82"/>
        </a:hlink>
        <a:folHlink>
          <a:srgbClr val="1B587C"/>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B2B2B2"/>
        </a:lt2>
        <a:accent1>
          <a:srgbClr val="800000"/>
        </a:accent1>
        <a:accent2>
          <a:srgbClr val="F0BE6B"/>
        </a:accent2>
        <a:accent3>
          <a:srgbClr val="FFFFFF"/>
        </a:accent3>
        <a:accent4>
          <a:srgbClr val="000000"/>
        </a:accent4>
        <a:accent5>
          <a:srgbClr val="C0AAAA"/>
        </a:accent5>
        <a:accent6>
          <a:srgbClr val="D9AC60"/>
        </a:accent6>
        <a:hlink>
          <a:srgbClr val="4B7E82"/>
        </a:hlink>
        <a:folHlink>
          <a:srgbClr val="CF8B78"/>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FF3300"/>
        </a:dk2>
        <a:lt2>
          <a:srgbClr val="B2B2B2"/>
        </a:lt2>
        <a:accent1>
          <a:srgbClr val="800000"/>
        </a:accent1>
        <a:accent2>
          <a:srgbClr val="F0BE6B"/>
        </a:accent2>
        <a:accent3>
          <a:srgbClr val="FFFFFF"/>
        </a:accent3>
        <a:accent4>
          <a:srgbClr val="000000"/>
        </a:accent4>
        <a:accent5>
          <a:srgbClr val="C0AAAA"/>
        </a:accent5>
        <a:accent6>
          <a:srgbClr val="D9AC60"/>
        </a:accent6>
        <a:hlink>
          <a:srgbClr val="4B7E82"/>
        </a:hlink>
        <a:folHlink>
          <a:srgbClr val="CF8B78"/>
        </a:folHlink>
      </a:clrScheme>
      <a:clrMap bg1="lt1" tx1="dk1" bg2="lt2" tx2="dk2" accent1="accent1" accent2="accent2" accent3="accent3" accent4="accent4" accent5="accent5" accent6="accent6" hlink="hlink" folHlink="folHlink"/>
    </a:extraClrScheme>
    <a:extraClrScheme>
      <a:clrScheme name="1_Default Design 9">
        <a:dk1>
          <a:srgbClr val="000000"/>
        </a:dk1>
        <a:lt1>
          <a:srgbClr val="FFFFFF"/>
        </a:lt1>
        <a:dk2>
          <a:srgbClr val="F07F09"/>
        </a:dk2>
        <a:lt2>
          <a:srgbClr val="1B587C"/>
        </a:lt2>
        <a:accent1>
          <a:srgbClr val="800000"/>
        </a:accent1>
        <a:accent2>
          <a:srgbClr val="F0BE6B"/>
        </a:accent2>
        <a:accent3>
          <a:srgbClr val="FFFFFF"/>
        </a:accent3>
        <a:accent4>
          <a:srgbClr val="000000"/>
        </a:accent4>
        <a:accent5>
          <a:srgbClr val="C0AAAA"/>
        </a:accent5>
        <a:accent6>
          <a:srgbClr val="D9AC60"/>
        </a:accent6>
        <a:hlink>
          <a:srgbClr val="4B7E82"/>
        </a:hlink>
        <a:folHlink>
          <a:srgbClr val="CF8B78"/>
        </a:folHlink>
      </a:clrScheme>
      <a:clrMap bg1="lt1" tx1="dk1" bg2="lt2" tx2="dk2" accent1="accent1" accent2="accent2" accent3="accent3" accent4="accent4" accent5="accent5" accent6="accent6" hlink="hlink" folHlink="folHlink"/>
    </a:extraClrScheme>
    <a:extraClrScheme>
      <a:clrScheme name="1_Default Design 10">
        <a:dk1>
          <a:srgbClr val="000000"/>
        </a:dk1>
        <a:lt1>
          <a:srgbClr val="FFFFFF"/>
        </a:lt1>
        <a:dk2>
          <a:srgbClr val="F07F09"/>
        </a:dk2>
        <a:lt2>
          <a:srgbClr val="B2B2B2"/>
        </a:lt2>
        <a:accent1>
          <a:srgbClr val="800000"/>
        </a:accent1>
        <a:accent2>
          <a:srgbClr val="F0BE6B"/>
        </a:accent2>
        <a:accent3>
          <a:srgbClr val="FFFFFF"/>
        </a:accent3>
        <a:accent4>
          <a:srgbClr val="000000"/>
        </a:accent4>
        <a:accent5>
          <a:srgbClr val="C0AAAA"/>
        </a:accent5>
        <a:accent6>
          <a:srgbClr val="D9AC60"/>
        </a:accent6>
        <a:hlink>
          <a:srgbClr val="4B7E82"/>
        </a:hlink>
        <a:folHlink>
          <a:srgbClr val="CF8B7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页面">
  <a:themeElements>
    <a:clrScheme name="VI蓝色版">
      <a:dk1>
        <a:srgbClr val="000000"/>
      </a:dk1>
      <a:lt1>
        <a:srgbClr val="FFFFFF"/>
      </a:lt1>
      <a:dk2>
        <a:srgbClr val="BD9F68"/>
      </a:dk2>
      <a:lt2>
        <a:srgbClr val="B5B5B6"/>
      </a:lt2>
      <a:accent1>
        <a:srgbClr val="004098"/>
      </a:accent1>
      <a:accent2>
        <a:srgbClr val="0086D1"/>
      </a:accent2>
      <a:accent3>
        <a:srgbClr val="338D27"/>
      </a:accent3>
      <a:accent4>
        <a:srgbClr val="00514E"/>
      </a:accent4>
      <a:accent5>
        <a:srgbClr val="FDD000"/>
      </a:accent5>
      <a:accent6>
        <a:srgbClr val="F08300"/>
      </a:accent6>
      <a:hlink>
        <a:srgbClr val="B5B5B6"/>
      </a:hlink>
      <a:folHlink>
        <a:srgbClr val="BD9F68"/>
      </a:folHlink>
    </a:clrScheme>
    <a:fontScheme name="标准">
      <a:majorFont>
        <a:latin typeface="Times New Roman"/>
        <a:ea typeface="宋体"/>
        <a:cs typeface=""/>
      </a:majorFont>
      <a:minorFont>
        <a:latin typeface="Times New Roman"/>
        <a:ea typeface="宋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lumMod val="75000"/>
          </a:schemeClr>
        </a:solidFill>
        <a:ln w="0">
          <a:solidFill>
            <a:srgbClr val="000000"/>
          </a:solidFill>
          <a:prstDash val="solid"/>
          <a:round/>
        </a:ln>
      </a:spPr>
      <a:bodyPr vert="horz" wrap="square" lIns="91440" tIns="45720" rIns="91440" bIns="45720" numCol="1" anchor="t" anchorCtr="0" compatLnSpc="1"/>
      <a:lstStyle>
        <a:defPPr algn="l">
          <a:defRPr>
            <a:latin typeface="微软雅黑" panose="020B0503020204020204" charset="-122"/>
            <a:ea typeface="微软雅黑" panose="020B0503020204020204" charset="-122"/>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1115</Words>
  <Application>Microsoft Office PowerPoint</Application>
  <PresentationFormat>Widescreen</PresentationFormat>
  <Paragraphs>135</Paragraphs>
  <Slides>19</Slides>
  <Notes>19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Microsoft YaHei</vt:lpstr>
      <vt:lpstr>Microsoft YaHei</vt:lpstr>
      <vt:lpstr>Arial</vt:lpstr>
      <vt:lpstr>Calibri</vt:lpstr>
      <vt:lpstr>Cambria Math</vt:lpstr>
      <vt:lpstr>Times New Roman</vt:lpstr>
      <vt:lpstr>Wingdings</vt:lpstr>
      <vt:lpstr>工银国际</vt:lpstr>
      <vt:lpstr>页面</vt:lpstr>
      <vt:lpstr>PowerPoint Presentation</vt:lpstr>
      <vt:lpstr>PowerPoint Presentation</vt:lpstr>
      <vt:lpstr>简介</vt:lpstr>
      <vt:lpstr>PowerPoint Presentation</vt:lpstr>
      <vt:lpstr>Harris角点检测算法</vt:lpstr>
      <vt:lpstr>Harris角点检测算法</vt:lpstr>
      <vt:lpstr>Harris角点检测算法——计算像素值变化量</vt:lpstr>
      <vt:lpstr>Harris角点检测算法——计算像素值变化量</vt:lpstr>
      <vt:lpstr>Harris角点检测算法——计算像素值变化量</vt:lpstr>
      <vt:lpstr>Harris角点检测算法——计算像素值变化量</vt:lpstr>
      <vt:lpstr>Harris角点检测算法——计算像素值变化量</vt:lpstr>
      <vt:lpstr>Harris角点检测算法——计算角点响应函数</vt:lpstr>
      <vt:lpstr>Harris角点检测算法——计算角点响应函数</vt:lpstr>
      <vt:lpstr>Harris角点检测算法——角点响应函数计算</vt:lpstr>
      <vt:lpstr>Harris角点检测算法——角点响应函数计算</vt:lpstr>
      <vt:lpstr>Harris角点检测算法——阈值处理，提取角点</vt:lpstr>
      <vt:lpstr>Harris角点检测算法——实验结果</vt:lpstr>
      <vt:lpstr>PowerPoint Presentation</vt:lpstr>
      <vt:lpstr>图像变换对角点检测的影响</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2024-12-03T15:02:40Z</dcterms:created>
  <dcterms:modified xsi:type="dcterms:W3CDTF">2024-12-11T09:33:40Z</dcterms:modified>
</cp:coreProperties>
</file>