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0" r:id="rId1"/>
    <p:sldMasterId id="2147483655" r:id="rId2"/>
  </p:sldMasterIdLst>
  <p:notesMasterIdLst>
    <p:notesMasterId r:id="rId13"/>
  </p:notesMasterIdLst>
  <p:sldIdLst>
    <p:sldId id="512" r:id="rId3"/>
    <p:sldId id="4944" r:id="rId4"/>
    <p:sldId id="1195" r:id="rId5"/>
    <p:sldId id="4953" r:id="rId6"/>
    <p:sldId id="1196" r:id="rId7"/>
    <p:sldId id="4960" r:id="rId8"/>
    <p:sldId id="4961" r:id="rId9"/>
    <p:sldId id="4962" r:id="rId10"/>
    <p:sldId id="4956" r:id="rId11"/>
    <p:sldId id="49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79"/>
    <a:srgbClr val="C03228"/>
    <a:srgbClr val="FFFFFF"/>
    <a:srgbClr val="0E57C4"/>
    <a:srgbClr val="000080"/>
    <a:srgbClr val="76A7B2"/>
    <a:srgbClr val="008000"/>
    <a:srgbClr val="9DFFA8"/>
    <a:srgbClr val="84B2F6"/>
    <a:srgbClr val="C8D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8" autoAdjust="0"/>
    <p:restoredTop sz="77415" autoAdjust="0"/>
  </p:normalViewPr>
  <p:slideViewPr>
    <p:cSldViewPr snapToGrid="0">
      <p:cViewPr varScale="1">
        <p:scale>
          <a:sx n="83" d="100"/>
          <a:sy n="83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3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000A4-8639-0A94-250C-34E92F456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F51FC2-FC63-1268-131B-A4AF2DBF16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F83485-EAEF-68F5-96CC-8E49D7794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1CA9B-6C41-C2B7-6087-55E50EBFB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61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1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2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91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356E6-0644-A67C-60F1-E8D490215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1769E-4197-2991-FDCE-44196521C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0C0718-F271-0C33-8081-62F30B8EE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175E5-126B-0944-3239-C3A187265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126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C527E-548B-813F-9151-91F0B579F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6417CC-8C68-6C4B-2473-BD882C7AB6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9DF967-54AE-618E-3D3D-B39C2363A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C6296-185F-29CE-7690-BC4BFEED2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613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C7FCC-25F7-AABB-A386-3E490B670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7C993-B703-98DF-B72B-A43DD0F15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3D8949-D733-104C-1876-A4334CB32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39478-5216-0F93-88F0-424CD42C8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6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15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9" y="1149350"/>
            <a:ext cx="11310816" cy="466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98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7" name="组 13"/>
          <p:cNvGrpSpPr/>
          <p:nvPr userDrawn="1"/>
        </p:nvGrpSpPr>
        <p:grpSpPr>
          <a:xfrm>
            <a:off x="-633321" y="4571304"/>
            <a:ext cx="481519" cy="2273997"/>
            <a:chOff x="-557175" y="2580484"/>
            <a:chExt cx="361139" cy="2273997"/>
          </a:xfrm>
        </p:grpSpPr>
        <p:sp>
          <p:nvSpPr>
            <p:cNvPr id="8" name="矩形 7"/>
            <p:cNvSpPr/>
            <p:nvPr/>
          </p:nvSpPr>
          <p:spPr>
            <a:xfrm>
              <a:off x="-554851" y="3344693"/>
              <a:ext cx="358815" cy="358815"/>
            </a:xfrm>
            <a:prstGeom prst="rect">
              <a:avLst/>
            </a:prstGeom>
            <a:solidFill>
              <a:srgbClr val="003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554852" y="2580484"/>
              <a:ext cx="358815" cy="358815"/>
            </a:xfrm>
            <a:prstGeom prst="rect">
              <a:avLst/>
            </a:prstGeom>
            <a:solidFill>
              <a:srgbClr val="C03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554853" y="4108901"/>
              <a:ext cx="358815" cy="358815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554852" y="2962589"/>
              <a:ext cx="358815" cy="358815"/>
            </a:xfrm>
            <a:prstGeom prst="rect">
              <a:avLst/>
            </a:prstGeom>
            <a:solidFill>
              <a:srgbClr val="EA3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554853" y="3726797"/>
              <a:ext cx="358815" cy="35881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557175" y="4495666"/>
              <a:ext cx="358815" cy="358815"/>
            </a:xfrm>
            <a:prstGeom prst="rect">
              <a:avLst/>
            </a:prstGeom>
            <a:solidFill>
              <a:srgbClr val="F2D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572CEFB-1F61-4640-A152-A08993A0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877" y="6330131"/>
            <a:ext cx="2743200" cy="365125"/>
          </a:xfrm>
        </p:spPr>
        <p:txBody>
          <a:bodyPr/>
          <a:lstStyle>
            <a:lvl1pPr>
              <a:defRPr sz="1333" b="1"/>
            </a:lvl1pPr>
          </a:lstStyle>
          <a:p>
            <a:pPr>
              <a:defRPr/>
            </a:pPr>
            <a:fld id="{0664BE23-B3F9-45BA-B5CE-3D649D28F458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/35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270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96AF-2CB0-4BDA-9342-0D6958BBB263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38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普通列表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idx="1" hasCustomPrompt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819D-90B8-4DE6-BE5D-09B5D54BA6A3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7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02DF-EF9E-4340-8F20-0DE5DD6ACCD1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70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2046-0E25-4D1F-82FB-DCC5959392A7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81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25939" y="103189"/>
            <a:ext cx="9612923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TW" dirty="0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-3908" y="0"/>
            <a:ext cx="281354" cy="952500"/>
          </a:xfrm>
          <a:prstGeom prst="rect">
            <a:avLst/>
          </a:prstGeom>
          <a:solidFill>
            <a:srgbClr val="004098"/>
          </a:solidFill>
          <a:ln>
            <a:noFill/>
          </a:ln>
          <a:effectLst/>
        </p:spPr>
        <p:txBody>
          <a:bodyPr wrap="none" lIns="45720" rIns="45720" anchor="ctr"/>
          <a:lstStyle/>
          <a:p>
            <a:pPr eaLnBrk="1" hangingPunct="1"/>
            <a:endParaRPr lang="en-US" altLang="zh-TW" sz="1800">
              <a:solidFill>
                <a:schemeClr val="bg1"/>
              </a:solidFill>
              <a:ea typeface="PMingLiU" pitchFamily="18" charset="-120"/>
            </a:endParaRP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flipV="1">
            <a:off x="-3907" y="952500"/>
            <a:ext cx="12195908" cy="0"/>
          </a:xfrm>
          <a:prstGeom prst="line">
            <a:avLst/>
          </a:prstGeom>
          <a:noFill/>
          <a:ln w="28575">
            <a:solidFill>
              <a:srgbClr val="00409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5883732" y="6527643"/>
            <a:ext cx="420629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/>
          <a:lstStyle>
            <a:defPPr>
              <a:defRPr lang="en-US"/>
            </a:defPPr>
            <a:lvl1pPr eaLnBrk="1" hangingPunct="1">
              <a:defRPr sz="1000"/>
            </a:lvl1pPr>
          </a:lstStyle>
          <a:p>
            <a:pPr lvl="0"/>
            <a:fld id="{B369F803-B564-468C-A770-A27D997CCC5C}" type="slidenum">
              <a:rPr lang="en-US" sz="1000" smtClean="0"/>
              <a:t>‹#›</a:t>
            </a:fld>
            <a:endParaRPr lang="en-US" sz="1000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23897" y="-2162"/>
            <a:ext cx="1100406" cy="933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0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 b="1">
          <a:solidFill>
            <a:schemeClr val="accent1"/>
          </a:solidFill>
          <a:latin typeface="+mn-lt"/>
          <a:ea typeface="+mn-ea"/>
          <a:cs typeface="+mn-cs"/>
        </a:defRPr>
      </a:lvl1pPr>
      <a:lvl2pPr marL="19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>
          <a:solidFill>
            <a:schemeClr val="tx1"/>
          </a:solidFill>
          <a:latin typeface="+mn-lt"/>
          <a:ea typeface="+mn-ea"/>
        </a:defRPr>
      </a:lvl2pPr>
      <a:lvl3pPr marL="182880" indent="-1797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51155" indent="-1670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5416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9988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14560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19132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23704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0" y="-3812"/>
            <a:ext cx="340383" cy="772274"/>
          </a:xfrm>
          <a:prstGeom prst="rect">
            <a:avLst/>
          </a:prstGeom>
          <a:solidFill>
            <a:srgbClr val="004098"/>
          </a:solidFill>
          <a:ln w="0">
            <a:noFill/>
            <a:prstDash val="solid"/>
            <a:rou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线连接符 98"/>
          <p:cNvCxnSpPr/>
          <p:nvPr userDrawn="1"/>
        </p:nvCxnSpPr>
        <p:spPr>
          <a:xfrm>
            <a:off x="0" y="768462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79322" y="6356350"/>
            <a:ext cx="3102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C315260-2423-46BE-918F-5D9729F8FD08}" type="datetime1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989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10315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zh-CN" sz="2800" b="1" kern="1200" spc="300" dirty="0" smtClean="0">
          <a:solidFill>
            <a:srgbClr val="004098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charset="0"/>
        <a:buChar char="▪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u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56E6A505-6A4C-4829-AB35-D2DB4CBA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8" y="298873"/>
            <a:ext cx="4480239" cy="11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F89067-FCB1-1408-4B84-018480D3DB51}"/>
              </a:ext>
            </a:extLst>
          </p:cNvPr>
          <p:cNvSpPr txBox="1"/>
          <p:nvPr/>
        </p:nvSpPr>
        <p:spPr>
          <a:xfrm>
            <a:off x="2805048" y="4572152"/>
            <a:ext cx="65844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沈为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CN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上海交通大学人工智能研究院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295B9-4EE9-E381-DA1C-7A91EC3E029E}"/>
              </a:ext>
            </a:extLst>
          </p:cNvPr>
          <p:cNvSpPr txBox="1"/>
          <p:nvPr/>
        </p:nvSpPr>
        <p:spPr>
          <a:xfrm>
            <a:off x="3773650" y="2608045"/>
            <a:ext cx="4644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模版匹配</a:t>
            </a:r>
            <a:endParaRPr 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04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2B305-520A-340B-BB6D-60B4B376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1F30209A-DBEA-7E95-140D-9993B376D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多目标模板匹配</a:t>
            </a: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0BD19251-DBC3-577A-6424-76453602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34FA9-8A20-03E5-4044-98C719F7103A}"/>
              </a:ext>
            </a:extLst>
          </p:cNvPr>
          <p:cNvSpPr txBox="1"/>
          <p:nvPr/>
        </p:nvSpPr>
        <p:spPr>
          <a:xfrm>
            <a:off x="774188" y="1142708"/>
            <a:ext cx="10891955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多目标模板匹配任务中，需要设定一个阈值，当模板与某个输入图像子图的相似度大于该阈值时，即可认为输入图像子图为需要匹配的目标。</a:t>
            </a:r>
            <a:endParaRPr lang="en-US" sz="2400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B9F7DED-F659-C2E5-F515-6DE07EA51ABA}"/>
              </a:ext>
            </a:extLst>
          </p:cNvPr>
          <p:cNvSpPr txBox="1"/>
          <p:nvPr/>
        </p:nvSpPr>
        <p:spPr>
          <a:xfrm>
            <a:off x="1758726" y="5507403"/>
            <a:ext cx="126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4D1C172-2764-53D2-9CD3-04DA1E9B71CB}"/>
              </a:ext>
            </a:extLst>
          </p:cNvPr>
          <p:cNvSpPr txBox="1"/>
          <p:nvPr/>
        </p:nvSpPr>
        <p:spPr>
          <a:xfrm>
            <a:off x="4295060" y="5507403"/>
            <a:ext cx="18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输入图像</a:t>
            </a:r>
            <a:endParaRPr lang="en-US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BE816F1-9FEB-CAD9-2335-2C427B99A9A1}"/>
              </a:ext>
            </a:extLst>
          </p:cNvPr>
          <p:cNvSpPr txBox="1"/>
          <p:nvPr/>
        </p:nvSpPr>
        <p:spPr>
          <a:xfrm>
            <a:off x="8121702" y="5507402"/>
            <a:ext cx="18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匹配结果</a:t>
            </a:r>
            <a:endParaRPr lang="en-US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99087A4-FC07-1D20-444F-F75CE0D82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47" y="2991868"/>
            <a:ext cx="3481083" cy="200426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1D3853E-401D-4B91-B367-1F46FD7F1A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97" y="3630638"/>
            <a:ext cx="1268350" cy="72331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21CCB5F-D527-5C70-B443-E48C0E6D95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89" y="3019847"/>
            <a:ext cx="3481084" cy="194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模版匹配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多目标模板匹配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简介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BD0F4-2433-9FD3-6C1C-3D886E6912C4}"/>
              </a:ext>
            </a:extLst>
          </p:cNvPr>
          <p:cNvSpPr txBox="1"/>
          <p:nvPr/>
        </p:nvSpPr>
        <p:spPr>
          <a:xfrm>
            <a:off x="806577" y="1096691"/>
            <a:ext cx="1057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模板匹配：找到不同图像中相同或相似物体的对应位置关系</a:t>
            </a:r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2DD23F-B129-6BDE-F89C-DBD7A8D5A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48" y="1685124"/>
            <a:ext cx="6464300" cy="368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D4FCAB0-E97E-ED77-D177-A1EA6128E627}"/>
              </a:ext>
            </a:extLst>
          </p:cNvPr>
          <p:cNvSpPr txBox="1"/>
          <p:nvPr/>
        </p:nvSpPr>
        <p:spPr>
          <a:xfrm>
            <a:off x="1963667" y="5500796"/>
            <a:ext cx="82646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根据目标的数目，可以将模板匹配分为单目标模板匹配和多目标模板匹配</a:t>
            </a:r>
          </a:p>
        </p:txBody>
      </p:sp>
    </p:spTree>
    <p:extLst>
      <p:ext uri="{BB962C8B-B14F-4D97-AF65-F5344CB8AC3E}">
        <p14:creationId xmlns:p14="http://schemas.microsoft.com/office/powerpoint/2010/main" val="23431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模版匹配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多目标模板匹配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0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模板匹配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644D7-810A-F934-0DDC-716325F55A53}"/>
              </a:ext>
            </a:extLst>
          </p:cNvPr>
          <p:cNvSpPr txBox="1"/>
          <p:nvPr/>
        </p:nvSpPr>
        <p:spPr>
          <a:xfrm>
            <a:off x="774188" y="1142708"/>
            <a:ext cx="10891955" cy="335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对于一张模板图像和输入图像，模板匹配的流程为：</a:t>
            </a:r>
            <a:endParaRPr lang="en-US" altLang="zh-CN" sz="2400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让模板图像在输入图像上滑动，在每个滑动位置计算模板与以输入图像子图的相似度；</a:t>
            </a:r>
            <a:endParaRPr lang="en-US" altLang="zh-CN" sz="2400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滑动结束后获得相似度矩阵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查找相似度矩阵中元素最大值所在的位置即为匹配的位置。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351A9C8-34A1-49F7-01DC-E3EBC8DBF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86" y="4018179"/>
            <a:ext cx="4586909" cy="25207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B2CFF13-D536-4158-15A0-11BB55C55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25" y="4493754"/>
            <a:ext cx="1268324" cy="15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0012E-68E0-7DA1-8A2A-1E89DB7B4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7BDF6A13-6C2B-8B8A-A2EB-7F70E5FC9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模板匹配</a:t>
            </a: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CE7CA438-A898-D688-A0ED-1294A381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A13B98-4521-4986-5217-51D4B7F073C4}"/>
                  </a:ext>
                </a:extLst>
              </p:cNvPr>
              <p:cNvSpPr txBox="1"/>
              <p:nvPr/>
            </p:nvSpPr>
            <p:spPr>
              <a:xfrm>
                <a:off x="774188" y="1142708"/>
                <a:ext cx="10891955" cy="4459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对于一张模板图像</a:t>
                </a:r>
                <a14:m>
                  <m:oMath xmlns:m="http://schemas.openxmlformats.org/officeDocument/2006/math">
                    <m:r>
                      <a:rPr lang="en-US" altLang="zh-CN" sz="2400" b="1" i="1" spc="3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𝑻</m:t>
                    </m:r>
                  </m:oMath>
                </a14:m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和输入图像</a:t>
                </a:r>
                <a14:m>
                  <m:oMath xmlns:m="http://schemas.openxmlformats.org/officeDocument/2006/math">
                    <m:r>
                      <a:rPr lang="en-US" altLang="zh-CN" sz="2400" b="1" i="1" spc="3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𝑰</m:t>
                    </m:r>
                  </m:oMath>
                </a14:m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，模板匹配的流程为：</a:t>
                </a:r>
                <a:endParaRPr lang="en-US" altLang="zh-CN" sz="2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让模板图像在输入图像上滑动，在每个滑动位置计算模板与以输入图像子图的相似度；</a:t>
                </a:r>
                <a:endParaRPr lang="en-US" altLang="zh-CN" sz="2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滑动结束后获得相似度矩阵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查找相似度矩阵中元素最大值所在的位置即为匹配的位置。</a:t>
                </a:r>
                <a:endParaRPr lang="en-US" altLang="zh-CN" sz="2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spc="3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如何计算相似度度量？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endParaRPr lang="en-US" sz="2400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A13B98-4521-4986-5217-51D4B7F07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88" y="1142708"/>
                <a:ext cx="10891955" cy="4459041"/>
              </a:xfrm>
              <a:prstGeom prst="rect">
                <a:avLst/>
              </a:prstGeom>
              <a:blipFill>
                <a:blip r:embed="rId5"/>
                <a:stretch>
                  <a:fillRect l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8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D966F-CF55-389D-8368-7F32E0E6C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373FF40F-00B0-D423-7A50-D1F2AC8F1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相似度度量</a:t>
            </a:r>
            <a:r>
              <a:rPr lang="en-US" altLang="zh-CN" dirty="0"/>
              <a:t>-</a:t>
            </a:r>
            <a:r>
              <a:rPr lang="zh-CN" altLang="en-US" dirty="0"/>
              <a:t>互相关</a:t>
            </a: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E8760F8D-4DF4-44C5-807F-DE949D8B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2CDC5-E57C-E447-BB05-63D1F8B28EE9}"/>
              </a:ext>
            </a:extLst>
          </p:cNvPr>
          <p:cNvSpPr txBox="1"/>
          <p:nvPr/>
        </p:nvSpPr>
        <p:spPr>
          <a:xfrm>
            <a:off x="488065" y="1038758"/>
            <a:ext cx="344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基于互相关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3469D5-DE37-8AE7-1C98-0D00D226C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65" y="3804880"/>
            <a:ext cx="1268324" cy="15179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91F3DE-2589-58C6-276B-007CBBA68F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" b="1948"/>
          <a:stretch/>
        </p:blipFill>
        <p:spPr>
          <a:xfrm>
            <a:off x="3497027" y="3231877"/>
            <a:ext cx="3290404" cy="266400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C73F8FD2-4B6E-F237-76B9-AFB18723B5B4}"/>
              </a:ext>
            </a:extLst>
          </p:cNvPr>
          <p:cNvSpPr txBox="1"/>
          <p:nvPr/>
        </p:nvSpPr>
        <p:spPr>
          <a:xfrm>
            <a:off x="1692465" y="6077247"/>
            <a:ext cx="126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8DB59C2-C850-A836-E033-556E6C310095}"/>
              </a:ext>
            </a:extLst>
          </p:cNvPr>
          <p:cNvSpPr txBox="1"/>
          <p:nvPr/>
        </p:nvSpPr>
        <p:spPr>
          <a:xfrm>
            <a:off x="4228799" y="6077247"/>
            <a:ext cx="18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输入图像</a:t>
            </a:r>
            <a:endParaRPr lang="en-US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B518222-8E75-31CC-72CD-6E651FE310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69" y="3221075"/>
            <a:ext cx="3290404" cy="2685603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3610A375-A4FB-DF9C-6F21-4C7CA02695CA}"/>
              </a:ext>
            </a:extLst>
          </p:cNvPr>
          <p:cNvSpPr txBox="1"/>
          <p:nvPr/>
        </p:nvSpPr>
        <p:spPr>
          <a:xfrm>
            <a:off x="8055441" y="6077246"/>
            <a:ext cx="18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匹配结果</a:t>
            </a:r>
            <a:endParaRPr lang="en-US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2">
                <a:extLst>
                  <a:ext uri="{FF2B5EF4-FFF2-40B4-BE49-F238E27FC236}">
                    <a16:creationId xmlns:a16="http://schemas.microsoft.com/office/drawing/2014/main" id="{D73E9972-C456-6643-91D2-9E618AE90F68}"/>
                  </a:ext>
                </a:extLst>
              </p:cNvPr>
              <p:cNvSpPr txBox="1"/>
              <p:nvPr/>
            </p:nvSpPr>
            <p:spPr>
              <a:xfrm>
                <a:off x="3293117" y="1774824"/>
                <a:ext cx="5728876" cy="1093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5" name="文本框 2">
                <a:extLst>
                  <a:ext uri="{FF2B5EF4-FFF2-40B4-BE49-F238E27FC236}">
                    <a16:creationId xmlns:a16="http://schemas.microsoft.com/office/drawing/2014/main" id="{D73E9972-C456-6643-91D2-9E618AE90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117" y="1774824"/>
                <a:ext cx="5728876" cy="10931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6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12AFB-6637-5088-A97F-4EBED23DB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A14372E8-0004-05F4-D657-B48BB8DB0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相似度度量</a:t>
            </a:r>
            <a:r>
              <a:rPr lang="en-US" altLang="zh-CN" dirty="0"/>
              <a:t>-</a:t>
            </a:r>
            <a:r>
              <a:rPr lang="zh-CN" altLang="en-US" dirty="0"/>
              <a:t>归一化互相关</a:t>
            </a: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BA4AC07D-A110-8E54-AD16-23191964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1ED41-67DF-F6DF-FDAE-883B025097CE}"/>
              </a:ext>
            </a:extLst>
          </p:cNvPr>
          <p:cNvSpPr txBox="1"/>
          <p:nvPr/>
        </p:nvSpPr>
        <p:spPr>
          <a:xfrm>
            <a:off x="488065" y="1038758"/>
            <a:ext cx="344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基于归一化互相关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4CB3DB-A797-AFB2-B039-5BCE41195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65" y="3804880"/>
            <a:ext cx="1268324" cy="15179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181C5F-2D51-EDB5-4E6A-C73AF34E3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" b="1948"/>
          <a:stretch/>
        </p:blipFill>
        <p:spPr>
          <a:xfrm>
            <a:off x="3497027" y="3231877"/>
            <a:ext cx="3290404" cy="266400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BD3B7FBB-2AFC-A658-0AD9-E20393EB8E53}"/>
              </a:ext>
            </a:extLst>
          </p:cNvPr>
          <p:cNvSpPr txBox="1"/>
          <p:nvPr/>
        </p:nvSpPr>
        <p:spPr>
          <a:xfrm>
            <a:off x="1692465" y="6077247"/>
            <a:ext cx="126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E2F625E-7918-1134-9442-F91378A0D5A4}"/>
              </a:ext>
            </a:extLst>
          </p:cNvPr>
          <p:cNvSpPr txBox="1"/>
          <p:nvPr/>
        </p:nvSpPr>
        <p:spPr>
          <a:xfrm>
            <a:off x="4228799" y="6077247"/>
            <a:ext cx="18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输入图像</a:t>
            </a:r>
            <a:endParaRPr lang="en-US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00923165-4E79-44D0-0186-AF5332984326}"/>
              </a:ext>
            </a:extLst>
          </p:cNvPr>
          <p:cNvSpPr txBox="1"/>
          <p:nvPr/>
        </p:nvSpPr>
        <p:spPr>
          <a:xfrm>
            <a:off x="8055441" y="6077246"/>
            <a:ext cx="18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匹配结果</a:t>
            </a:r>
            <a:endParaRPr lang="en-US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15E023-3546-51EF-3CDC-F259F97136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69" y="3231877"/>
            <a:ext cx="3290404" cy="26875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2">
                <a:extLst>
                  <a:ext uri="{FF2B5EF4-FFF2-40B4-BE49-F238E27FC236}">
                    <a16:creationId xmlns:a16="http://schemas.microsoft.com/office/drawing/2014/main" id="{68013F00-45F1-BC0C-6D1E-80BB2BAC142B}"/>
                  </a:ext>
                </a:extLst>
              </p:cNvPr>
              <p:cNvSpPr txBox="1"/>
              <p:nvPr/>
            </p:nvSpPr>
            <p:spPr>
              <a:xfrm>
                <a:off x="2960789" y="1833527"/>
                <a:ext cx="6785639" cy="871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kumimoji="1" lang="en-US" altLang="zh-CN" sz="2400" b="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supHide m:val="on"/>
                                      <m:ctrl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zh-CN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kumimoji="1"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5" name="文本框 2">
                <a:extLst>
                  <a:ext uri="{FF2B5EF4-FFF2-40B4-BE49-F238E27FC236}">
                    <a16:creationId xmlns:a16="http://schemas.microsoft.com/office/drawing/2014/main" id="{68013F00-45F1-BC0C-6D1E-80BB2BAC1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789" y="1833527"/>
                <a:ext cx="6785639" cy="871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9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4C78F2-A612-DC50-C55A-608E77463A26}"/>
              </a:ext>
            </a:extLst>
          </p:cNvPr>
          <p:cNvSpPr/>
          <p:nvPr/>
        </p:nvSpPr>
        <p:spPr>
          <a:xfrm>
            <a:off x="3174587" y="2577358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C75FD9F-4DC4-11B4-B085-5564C3CAFA02}"/>
              </a:ext>
            </a:extLst>
          </p:cNvPr>
          <p:cNvSpPr/>
          <p:nvPr/>
        </p:nvSpPr>
        <p:spPr>
          <a:xfrm>
            <a:off x="3174587" y="3572219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模版匹配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多目标模板匹配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251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工银国际">
  <a:themeElements>
    <a:clrScheme name="ICBCI">
      <a:dk1>
        <a:srgbClr val="000000"/>
      </a:dk1>
      <a:lt1>
        <a:srgbClr val="FFFFFF"/>
      </a:lt1>
      <a:dk2>
        <a:srgbClr val="274E18"/>
      </a:dk2>
      <a:lt2>
        <a:srgbClr val="1B587C"/>
      </a:lt2>
      <a:accent1>
        <a:srgbClr val="800000"/>
      </a:accent1>
      <a:accent2>
        <a:srgbClr val="F0BE6B"/>
      </a:accent2>
      <a:accent3>
        <a:srgbClr val="4B7E82"/>
      </a:accent3>
      <a:accent4>
        <a:srgbClr val="CF8B78"/>
      </a:accent4>
      <a:accent5>
        <a:srgbClr val="B2B2B2"/>
      </a:accent5>
      <a:accent6>
        <a:srgbClr val="F07F09"/>
      </a:accent6>
      <a:hlink>
        <a:srgbClr val="4B7E82"/>
      </a:hlink>
      <a:folHlink>
        <a:srgbClr val="CF8B78"/>
      </a:folHlink>
    </a:clrScheme>
    <a:fontScheme name="1_Default Design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wrap="none" anchor="ctr"/>
      <a:lstStyle>
        <a:defPPr eaLnBrk="1" hangingPunct="1">
          <a:defRPr sz="1200"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0" tIns="0" rIns="0" bIns="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楷体" panose="02010600040101010101" pitchFamily="2" charset="-122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FAC8AA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3B59A"/>
        </a:accent6>
        <a:hlink>
          <a:srgbClr val="C0C0C0"/>
        </a:hlink>
        <a:folHlink>
          <a:srgbClr val="C00D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420000"/>
        </a:dk2>
        <a:lt2>
          <a:srgbClr val="676767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42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FF33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F07F09"/>
        </a:dk2>
        <a:lt2>
          <a:srgbClr val="1B587C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F07F09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页面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标准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>
            <a:lumMod val="75000"/>
          </a:schemeClr>
        </a:solidFill>
        <a:ln w="0">
          <a:solidFill>
            <a:srgbClr val="000000"/>
          </a:solidFill>
          <a:prstDash val="solid"/>
          <a:round/>
        </a:ln>
      </a:spPr>
      <a:bodyPr vert="horz" wrap="square" lIns="91440" tIns="45720" rIns="91440" bIns="45720" numCol="1" anchor="t" anchorCtr="0" compatLnSpc="1"/>
      <a:lstStyle>
        <a:defPPr algn="l">
          <a:defRPr>
            <a:latin typeface="微软雅黑" panose="020B0503020204020204" charset="-122"/>
            <a:ea typeface="微软雅黑" panose="020B050302020402020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514</Words>
  <Application>Microsoft Office PowerPoint</Application>
  <PresentationFormat>Widescreen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Microsoft YaHei</vt:lpstr>
      <vt:lpstr>Microsoft YaHei</vt:lpstr>
      <vt:lpstr>Arial</vt:lpstr>
      <vt:lpstr>Calibri</vt:lpstr>
      <vt:lpstr>Cambria Math</vt:lpstr>
      <vt:lpstr>Times New Roman</vt:lpstr>
      <vt:lpstr>Wingdings</vt:lpstr>
      <vt:lpstr>工银国际</vt:lpstr>
      <vt:lpstr>页面</vt:lpstr>
      <vt:lpstr>PowerPoint Presentation</vt:lpstr>
      <vt:lpstr>PowerPoint Presentation</vt:lpstr>
      <vt:lpstr>简介</vt:lpstr>
      <vt:lpstr>PowerPoint Presentation</vt:lpstr>
      <vt:lpstr>模板匹配</vt:lpstr>
      <vt:lpstr>模板匹配</vt:lpstr>
      <vt:lpstr>相似度度量-互相关</vt:lpstr>
      <vt:lpstr>相似度度量-归一化互相关</vt:lpstr>
      <vt:lpstr>PowerPoint Presentation</vt:lpstr>
      <vt:lpstr>多目标模板匹配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2024-12-03T15:03:26Z</dcterms:created>
  <dcterms:modified xsi:type="dcterms:W3CDTF">2024-12-11T09:26:36Z</dcterms:modified>
</cp:coreProperties>
</file>