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0" r:id="rId1"/>
    <p:sldMasterId id="2147483655" r:id="rId2"/>
  </p:sldMasterIdLst>
  <p:notesMasterIdLst>
    <p:notesMasterId r:id="rId18"/>
  </p:notesMasterIdLst>
  <p:sldIdLst>
    <p:sldId id="512" r:id="rId3"/>
    <p:sldId id="4944" r:id="rId4"/>
    <p:sldId id="1195" r:id="rId5"/>
    <p:sldId id="4953" r:id="rId6"/>
    <p:sldId id="1196" r:id="rId7"/>
    <p:sldId id="4961" r:id="rId8"/>
    <p:sldId id="4954" r:id="rId9"/>
    <p:sldId id="4974" r:id="rId10"/>
    <p:sldId id="4970" r:id="rId11"/>
    <p:sldId id="4971" r:id="rId12"/>
    <p:sldId id="4977" r:id="rId13"/>
    <p:sldId id="4972" r:id="rId14"/>
    <p:sldId id="4973" r:id="rId15"/>
    <p:sldId id="4975" r:id="rId16"/>
    <p:sldId id="49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79"/>
    <a:srgbClr val="C03228"/>
    <a:srgbClr val="FFF3F3"/>
    <a:srgbClr val="FDA9AF"/>
    <a:srgbClr val="FC7660"/>
    <a:srgbClr val="FFFFFF"/>
    <a:srgbClr val="0E57C4"/>
    <a:srgbClr val="000080"/>
    <a:srgbClr val="76A7B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7" autoAdjust="0"/>
    <p:restoredTop sz="59524" autoAdjust="0"/>
  </p:normalViewPr>
  <p:slideViewPr>
    <p:cSldViewPr snapToGrid="0">
      <p:cViewPr varScale="1">
        <p:scale>
          <a:sx n="63" d="100"/>
          <a:sy n="63" d="100"/>
        </p:scale>
        <p:origin x="21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3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771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1F15C-019E-D6E5-DEDF-932E6E5D0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D1FADD-A245-5E9C-2A9A-0BCA87677A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51CC77-2791-331F-38C7-624DFA360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808A9-1A59-3DAE-9D1B-507828B00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455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035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676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38D44-CCF0-26DD-238E-7B8E354D6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2CD3E4-ED78-9A60-DF8B-D516DF2AA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85450D-C4B4-DD2A-0FCC-659426129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4AE41-1367-B105-E626-E1C8B681B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930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7B659-9A40-C1BD-2712-E8D1A22B5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82CE1D-AD84-E33B-F25B-A88FE2160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E39D4-B32D-BFDB-73A1-2FD49C8AD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409D1-4032-B1DB-BD36-B9AB132A3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2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1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2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91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0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97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92CA0-6148-E0A2-EF44-4CC2440C8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079483-1199-CC16-FEA2-44DCD02F4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EF360B-8397-CA9F-201D-054A9CB45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BDB5A-2D4E-C922-2174-B6EE2E391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564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39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9" y="1149350"/>
            <a:ext cx="11310816" cy="466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98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7" name="组 13"/>
          <p:cNvGrpSpPr/>
          <p:nvPr userDrawn="1"/>
        </p:nvGrpSpPr>
        <p:grpSpPr>
          <a:xfrm>
            <a:off x="-633321" y="4571304"/>
            <a:ext cx="481519" cy="2273997"/>
            <a:chOff x="-557175" y="2580484"/>
            <a:chExt cx="361139" cy="2273997"/>
          </a:xfrm>
        </p:grpSpPr>
        <p:sp>
          <p:nvSpPr>
            <p:cNvPr id="8" name="矩形 7"/>
            <p:cNvSpPr/>
            <p:nvPr/>
          </p:nvSpPr>
          <p:spPr>
            <a:xfrm>
              <a:off x="-554851" y="3344693"/>
              <a:ext cx="358815" cy="358815"/>
            </a:xfrm>
            <a:prstGeom prst="rect">
              <a:avLst/>
            </a:prstGeom>
            <a:solidFill>
              <a:srgbClr val="003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554852" y="2580484"/>
              <a:ext cx="358815" cy="358815"/>
            </a:xfrm>
            <a:prstGeom prst="rect">
              <a:avLst/>
            </a:prstGeom>
            <a:solidFill>
              <a:srgbClr val="C03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554853" y="4108901"/>
              <a:ext cx="358815" cy="358815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554852" y="2962589"/>
              <a:ext cx="358815" cy="358815"/>
            </a:xfrm>
            <a:prstGeom prst="rect">
              <a:avLst/>
            </a:prstGeom>
            <a:solidFill>
              <a:srgbClr val="EA3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554853" y="3726797"/>
              <a:ext cx="358815" cy="3588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557175" y="4495666"/>
              <a:ext cx="358815" cy="358815"/>
            </a:xfrm>
            <a:prstGeom prst="rect">
              <a:avLst/>
            </a:prstGeom>
            <a:solidFill>
              <a:srgbClr val="F2D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572CEFB-1F61-4640-A152-A08993A0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877" y="6330131"/>
            <a:ext cx="2743200" cy="365125"/>
          </a:xfrm>
        </p:spPr>
        <p:txBody>
          <a:bodyPr/>
          <a:lstStyle>
            <a:lvl1pPr>
              <a:defRPr sz="1333" b="1"/>
            </a:lvl1pPr>
          </a:lstStyle>
          <a:p>
            <a:pPr>
              <a:defRPr/>
            </a:pPr>
            <a:fld id="{0664BE23-B3F9-45BA-B5CE-3D649D28F458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/35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70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96AF-2CB0-4BDA-9342-0D6958BBB263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38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普通列表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idx="1" hasCustomPrompt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819D-90B8-4DE6-BE5D-09B5D54BA6A3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02DF-EF9E-4340-8F20-0DE5DD6ACCD1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70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2046-0E25-4D1F-82FB-DCC5959392A7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81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25939" y="103189"/>
            <a:ext cx="961292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TW" dirty="0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-3908" y="0"/>
            <a:ext cx="281354" cy="952500"/>
          </a:xfrm>
          <a:prstGeom prst="rect">
            <a:avLst/>
          </a:prstGeom>
          <a:solidFill>
            <a:srgbClr val="004098"/>
          </a:solidFill>
          <a:ln>
            <a:noFill/>
          </a:ln>
          <a:effectLst/>
        </p:spPr>
        <p:txBody>
          <a:bodyPr wrap="none" lIns="45720" rIns="45720" anchor="ctr"/>
          <a:lstStyle/>
          <a:p>
            <a:pPr eaLnBrk="1" hangingPunct="1"/>
            <a:endParaRPr lang="en-US" altLang="zh-TW" sz="1800">
              <a:solidFill>
                <a:schemeClr val="bg1"/>
              </a:solidFill>
              <a:ea typeface="PMingLiU" pitchFamily="18" charset="-120"/>
            </a:endParaRP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V="1">
            <a:off x="-3907" y="952500"/>
            <a:ext cx="12195908" cy="0"/>
          </a:xfrm>
          <a:prstGeom prst="line">
            <a:avLst/>
          </a:prstGeom>
          <a:noFill/>
          <a:ln w="28575">
            <a:solidFill>
              <a:srgbClr val="00409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5883732" y="6527643"/>
            <a:ext cx="420629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/>
          <a:lstStyle>
            <a:defPPr>
              <a:defRPr lang="en-US"/>
            </a:defPPr>
            <a:lvl1pPr eaLnBrk="1" hangingPunct="1">
              <a:defRPr sz="1000"/>
            </a:lvl1pPr>
          </a:lstStyle>
          <a:p>
            <a:pPr lvl="0"/>
            <a:fld id="{B369F803-B564-468C-A770-A27D997CCC5C}" type="slidenum">
              <a:rPr lang="en-US" sz="1000" smtClean="0"/>
              <a:t>‹#›</a:t>
            </a:fld>
            <a:endParaRPr lang="en-US" sz="1000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23897" y="-2162"/>
            <a:ext cx="1100406" cy="933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0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 b="1">
          <a:solidFill>
            <a:schemeClr val="accent1"/>
          </a:solidFill>
          <a:latin typeface="+mn-lt"/>
          <a:ea typeface="+mn-ea"/>
          <a:cs typeface="+mn-cs"/>
        </a:defRPr>
      </a:lvl1pPr>
      <a:lvl2pPr marL="19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>
          <a:solidFill>
            <a:schemeClr val="tx1"/>
          </a:solidFill>
          <a:latin typeface="+mn-lt"/>
          <a:ea typeface="+mn-ea"/>
        </a:defRPr>
      </a:lvl2pPr>
      <a:lvl3pPr marL="182880" indent="-1797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51155" indent="-1670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5416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9988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14560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19132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23704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0" y="-3812"/>
            <a:ext cx="340383" cy="772274"/>
          </a:xfrm>
          <a:prstGeom prst="rect">
            <a:avLst/>
          </a:prstGeom>
          <a:solidFill>
            <a:srgbClr val="004098"/>
          </a:solidFill>
          <a:ln w="0">
            <a:noFill/>
            <a:prstDash val="solid"/>
            <a:rou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线连接符 98"/>
          <p:cNvCxnSpPr/>
          <p:nvPr userDrawn="1"/>
        </p:nvCxnSpPr>
        <p:spPr>
          <a:xfrm>
            <a:off x="0" y="768462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79322" y="6356350"/>
            <a:ext cx="3102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C315260-2423-46BE-918F-5D9729F8FD08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989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10315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zh-CN" sz="2800" b="1" kern="1200" spc="300" dirty="0" smtClean="0">
          <a:solidFill>
            <a:srgbClr val="004098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charset="0"/>
        <a:buChar char="▪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u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9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56E6A505-6A4C-4829-AB35-D2DB4CBA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8" y="298873"/>
            <a:ext cx="4480239" cy="11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F89067-FCB1-1408-4B84-018480D3DB51}"/>
              </a:ext>
            </a:extLst>
          </p:cNvPr>
          <p:cNvSpPr txBox="1"/>
          <p:nvPr/>
        </p:nvSpPr>
        <p:spPr>
          <a:xfrm>
            <a:off x="2805048" y="4572152"/>
            <a:ext cx="65844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沈为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上海交通大学人工智能研究院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295B9-4EE9-E381-DA1C-7A91EC3E029E}"/>
              </a:ext>
            </a:extLst>
          </p:cNvPr>
          <p:cNvSpPr txBox="1"/>
          <p:nvPr/>
        </p:nvSpPr>
        <p:spPr>
          <a:xfrm>
            <a:off x="3773650" y="2608045"/>
            <a:ext cx="4644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图像滤波</a:t>
            </a: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04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双边滤波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右箭头 4">
            <a:extLst>
              <a:ext uri="{FF2B5EF4-FFF2-40B4-BE49-F238E27FC236}">
                <a16:creationId xmlns:a16="http://schemas.microsoft.com/office/drawing/2014/main" id="{4A4BF1C5-AAE9-685C-84D4-30066D76C31A}"/>
              </a:ext>
            </a:extLst>
          </p:cNvPr>
          <p:cNvSpPr/>
          <p:nvPr/>
        </p:nvSpPr>
        <p:spPr bwMode="auto">
          <a:xfrm>
            <a:off x="5739190" y="3884361"/>
            <a:ext cx="512861" cy="248886"/>
          </a:xfrm>
          <a:prstGeom prst="rightArrow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kumimoji="1"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E43FD3-77B0-9B07-124F-D37262138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21" y="2283928"/>
            <a:ext cx="3209378" cy="32008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070EB39-8F72-0D13-7C20-918D971BD431}"/>
                  </a:ext>
                </a:extLst>
              </p:cNvPr>
              <p:cNvSpPr txBox="1"/>
              <p:nvPr/>
            </p:nvSpPr>
            <p:spPr>
              <a:xfrm>
                <a:off x="1373042" y="1024675"/>
                <a:ext cx="4104185" cy="953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070EB39-8F72-0D13-7C20-918D971BD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042" y="1024675"/>
                <a:ext cx="4104185" cy="9538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F87155D-F4C0-9E7D-3686-90AF56D4E7ED}"/>
                  </a:ext>
                </a:extLst>
              </p:cNvPr>
              <p:cNvSpPr txBox="1"/>
              <p:nvPr/>
            </p:nvSpPr>
            <p:spPr>
              <a:xfrm>
                <a:off x="6425047" y="1069759"/>
                <a:ext cx="3591002" cy="966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F87155D-F4C0-9E7D-3686-90AF56D4E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047" y="1069759"/>
                <a:ext cx="3591002" cy="966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person with a hood&#10;&#10;Description automatically generated">
            <a:extLst>
              <a:ext uri="{FF2B5EF4-FFF2-40B4-BE49-F238E27FC236}">
                <a16:creationId xmlns:a16="http://schemas.microsoft.com/office/drawing/2014/main" id="{17329C34-0A8E-DA90-7E49-0DBAF8BA15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73" y="2283928"/>
            <a:ext cx="3189276" cy="3154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19AA2F-8695-C89D-D6C0-C9650D16E405}"/>
                  </a:ext>
                </a:extLst>
              </p:cNvPr>
              <p:cNvSpPr txBox="1"/>
              <p:nvPr/>
            </p:nvSpPr>
            <p:spPr>
              <a:xfrm>
                <a:off x="3114446" y="5741878"/>
                <a:ext cx="57623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=10,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19AA2F-8695-C89D-D6C0-C9650D16E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46" y="5741878"/>
                <a:ext cx="5762348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37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C2310-C4D5-B39C-CD14-73D2B7D05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12F83505-71B9-EF9F-DC10-F332FEC46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中值滤波</a:t>
            </a: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3AEC324A-5BAD-A8B4-6B49-E3076773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22567D6-DFED-5037-E411-289DA122198C}"/>
              </a:ext>
            </a:extLst>
          </p:cNvPr>
          <p:cNvSpPr txBox="1"/>
          <p:nvPr/>
        </p:nvSpPr>
        <p:spPr>
          <a:xfrm>
            <a:off x="776913" y="1088596"/>
            <a:ext cx="1044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高斯滤波器可以有效去除椒盐噪声吗？</a:t>
            </a:r>
          </a:p>
        </p:txBody>
      </p:sp>
      <p:pic>
        <p:nvPicPr>
          <p:cNvPr id="1028" name="Picture 4" descr="No description has been provided for this image">
            <a:extLst>
              <a:ext uri="{FF2B5EF4-FFF2-40B4-BE49-F238E27FC236}">
                <a16:creationId xmlns:a16="http://schemas.microsoft.com/office/drawing/2014/main" id="{954257C5-906E-CC65-6113-E9DA86902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/>
          <a:stretch/>
        </p:blipFill>
        <p:spPr bwMode="auto">
          <a:xfrm>
            <a:off x="7088187" y="2428240"/>
            <a:ext cx="3705225" cy="36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description has been provided for this image">
            <a:extLst>
              <a:ext uri="{FF2B5EF4-FFF2-40B4-BE49-F238E27FC236}">
                <a16:creationId xmlns:a16="http://schemas.microsoft.com/office/drawing/2014/main" id="{1BA2CCEA-1AB3-D72D-696A-FA78F107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2382203"/>
            <a:ext cx="37052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箭头 4">
            <a:extLst>
              <a:ext uri="{FF2B5EF4-FFF2-40B4-BE49-F238E27FC236}">
                <a16:creationId xmlns:a16="http://schemas.microsoft.com/office/drawing/2014/main" id="{FD763899-FEC9-F34E-04B1-D51C13F2660B}"/>
              </a:ext>
            </a:extLst>
          </p:cNvPr>
          <p:cNvSpPr/>
          <p:nvPr/>
        </p:nvSpPr>
        <p:spPr bwMode="auto">
          <a:xfrm>
            <a:off x="5743838" y="3985929"/>
            <a:ext cx="512861" cy="248886"/>
          </a:xfrm>
          <a:prstGeom prst="rightArrow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kumimoji="1"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680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中值滤波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B5B4D9-74BE-654B-9CEC-ED9775A43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05" y="1455737"/>
            <a:ext cx="8425189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中值滤波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F99C4B-E5C6-234D-86F4-230A1586B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12" y="1939281"/>
            <a:ext cx="3216276" cy="3242144"/>
          </a:xfrm>
          <a:prstGeom prst="rect">
            <a:avLst/>
          </a:prstGeom>
        </p:spPr>
      </p:pic>
      <p:sp>
        <p:nvSpPr>
          <p:cNvPr id="7" name="右箭头 6">
            <a:extLst>
              <a:ext uri="{FF2B5EF4-FFF2-40B4-BE49-F238E27FC236}">
                <a16:creationId xmlns:a16="http://schemas.microsoft.com/office/drawing/2014/main" id="{619DAF39-E333-4442-8DD7-F59961E658B5}"/>
              </a:ext>
            </a:extLst>
          </p:cNvPr>
          <p:cNvSpPr/>
          <p:nvPr/>
        </p:nvSpPr>
        <p:spPr bwMode="auto">
          <a:xfrm>
            <a:off x="5592417" y="3330428"/>
            <a:ext cx="1007165" cy="229925"/>
          </a:xfrm>
          <a:prstGeom prst="rightArrow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/>
            <a:endParaRPr kumimoji="1"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E2D2E2-39AC-0A46-8E24-F312856D5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1" y="1990948"/>
            <a:ext cx="3216276" cy="3190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C115F6-9EDE-9D35-36C0-E7A220F7EAB8}"/>
                  </a:ext>
                </a:extLst>
              </p:cNvPr>
              <p:cNvSpPr txBox="1"/>
              <p:nvPr/>
            </p:nvSpPr>
            <p:spPr>
              <a:xfrm>
                <a:off x="5049778" y="5726314"/>
                <a:ext cx="247797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窗口大小</a:t>
                </a:r>
                <a14:m>
                  <m:oMath xmlns:m="http://schemas.openxmlformats.org/officeDocument/2006/math">
                    <m:r>
                      <a:rPr lang="zh-CN" altLang="en-US" sz="2000" b="1" spc="300" dirty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：</m:t>
                    </m:r>
                    <m:r>
                      <a:rPr lang="en-US" altLang="zh-CN" sz="2000" b="1" spc="30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5×5</m:t>
                    </m:r>
                  </m:oMath>
                </a14:m>
                <a:endParaRPr lang="en-US" sz="2000" b="1" spc="300" dirty="0">
                  <a:solidFill>
                    <a:srgbClr val="00409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C115F6-9EDE-9D35-36C0-E7A220F7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778" y="5726314"/>
                <a:ext cx="2477971" cy="400110"/>
              </a:xfrm>
              <a:prstGeom prst="rect">
                <a:avLst/>
              </a:prstGeom>
              <a:blipFill>
                <a:blip r:embed="rId7"/>
                <a:stretch>
                  <a:fillRect l="-245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7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1C992-29E5-E0B9-50A5-B5FA30F1C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0CAAB377-7189-23A6-9F65-6581664CF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图像锐化</a:t>
            </a: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BDC90F24-9EFC-4B48-BB51-199986CC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7404334E-070C-8460-8D98-9B09D5803F43}"/>
              </a:ext>
            </a:extLst>
          </p:cNvPr>
          <p:cNvSpPr txBox="1"/>
          <p:nvPr/>
        </p:nvSpPr>
        <p:spPr>
          <a:xfrm>
            <a:off x="474760" y="1347385"/>
            <a:ext cx="1132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图像平滑是过滤图像中高频信息，保留低频信息。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那么图像锐化是否是去掉低频信息，保留高频信息？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AE12AB9-9FDA-EF96-7C51-BFD0F2EC2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03" y="2960119"/>
            <a:ext cx="3319972" cy="3267962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BBBF7B74-6561-1427-3BB8-5645C5B09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35" y="2960119"/>
            <a:ext cx="3205010" cy="3205010"/>
          </a:xfrm>
          <a:prstGeom prst="rect">
            <a:avLst/>
          </a:prstGeom>
        </p:spPr>
      </p:pic>
      <p:pic>
        <p:nvPicPr>
          <p:cNvPr id="12" name="Picture 11" descr="A blurry image of a person's face&#10;&#10;Description automatically generated">
            <a:extLst>
              <a:ext uri="{FF2B5EF4-FFF2-40B4-BE49-F238E27FC236}">
                <a16:creationId xmlns:a16="http://schemas.microsoft.com/office/drawing/2014/main" id="{360805C1-D572-BDA5-09FF-700A3A92B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69" y="2996105"/>
            <a:ext cx="3205010" cy="3187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7">
                <a:extLst>
                  <a:ext uri="{FF2B5EF4-FFF2-40B4-BE49-F238E27FC236}">
                    <a16:creationId xmlns:a16="http://schemas.microsoft.com/office/drawing/2014/main" id="{07619E0C-79B8-0878-9DEE-7C080A67F9E5}"/>
                  </a:ext>
                </a:extLst>
              </p:cNvPr>
              <p:cNvSpPr txBox="1"/>
              <p:nvPr/>
            </p:nvSpPr>
            <p:spPr>
              <a:xfrm>
                <a:off x="4168500" y="4334271"/>
                <a:ext cx="3574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27">
                <a:extLst>
                  <a:ext uri="{FF2B5EF4-FFF2-40B4-BE49-F238E27FC236}">
                    <a16:creationId xmlns:a16="http://schemas.microsoft.com/office/drawing/2014/main" id="{07619E0C-79B8-0878-9DEE-7C080A67F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00" y="4334271"/>
                <a:ext cx="35746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7">
                <a:extLst>
                  <a:ext uri="{FF2B5EF4-FFF2-40B4-BE49-F238E27FC236}">
                    <a16:creationId xmlns:a16="http://schemas.microsoft.com/office/drawing/2014/main" id="{0EED1301-C2E3-9C6A-E4C4-A278FC031F68}"/>
                  </a:ext>
                </a:extLst>
              </p:cNvPr>
              <p:cNvSpPr txBox="1"/>
              <p:nvPr/>
            </p:nvSpPr>
            <p:spPr>
              <a:xfrm>
                <a:off x="7810134" y="4347180"/>
                <a:ext cx="3574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27">
                <a:extLst>
                  <a:ext uri="{FF2B5EF4-FFF2-40B4-BE49-F238E27FC236}">
                    <a16:creationId xmlns:a16="http://schemas.microsoft.com/office/drawing/2014/main" id="{0EED1301-C2E3-9C6A-E4C4-A278FC031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134" y="4347180"/>
                <a:ext cx="35746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9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CCC83-85A0-0FE5-F0D6-117D98E6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36B2E1B5-EA5E-5D18-BE13-0D02D068C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图像锐化</a:t>
            </a: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A75585FD-D7B8-ABAF-1F79-4A6EF64D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44598DF0-15F7-D9B2-48BF-135743A452EB}"/>
              </a:ext>
            </a:extLst>
          </p:cNvPr>
          <p:cNvSpPr txBox="1"/>
          <p:nvPr/>
        </p:nvSpPr>
        <p:spPr>
          <a:xfrm>
            <a:off x="474760" y="1347385"/>
            <a:ext cx="1132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图像锐化是增强高频信息，而不是完全去除高频信息。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可以将原图与这张“黑图”叠加，既保留了原图像低频信息的同时，增加了一倍的高频信息。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id="{634B1069-406E-3B02-DBCA-420195BF8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1" y="3008227"/>
            <a:ext cx="3319972" cy="3267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7">
                <a:extLst>
                  <a:ext uri="{FF2B5EF4-FFF2-40B4-BE49-F238E27FC236}">
                    <a16:creationId xmlns:a16="http://schemas.microsoft.com/office/drawing/2014/main" id="{C549DBF4-E3B1-4625-EE40-5AA05F30032E}"/>
                  </a:ext>
                </a:extLst>
              </p:cNvPr>
              <p:cNvSpPr txBox="1"/>
              <p:nvPr/>
            </p:nvSpPr>
            <p:spPr>
              <a:xfrm>
                <a:off x="4035446" y="4413855"/>
                <a:ext cx="3574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27">
                <a:extLst>
                  <a:ext uri="{FF2B5EF4-FFF2-40B4-BE49-F238E27FC236}">
                    <a16:creationId xmlns:a16="http://schemas.microsoft.com/office/drawing/2014/main" id="{C549DBF4-E3B1-4625-EE40-5AA05F300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46" y="4413855"/>
                <a:ext cx="35746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7">
                <a:extLst>
                  <a:ext uri="{FF2B5EF4-FFF2-40B4-BE49-F238E27FC236}">
                    <a16:creationId xmlns:a16="http://schemas.microsoft.com/office/drawing/2014/main" id="{15EA8F4B-8CE8-3272-3985-62F054C864B6}"/>
                  </a:ext>
                </a:extLst>
              </p:cNvPr>
              <p:cNvSpPr txBox="1"/>
              <p:nvPr/>
            </p:nvSpPr>
            <p:spPr>
              <a:xfrm>
                <a:off x="7684699" y="4430043"/>
                <a:ext cx="3574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27">
                <a:extLst>
                  <a:ext uri="{FF2B5EF4-FFF2-40B4-BE49-F238E27FC236}">
                    <a16:creationId xmlns:a16="http://schemas.microsoft.com/office/drawing/2014/main" id="{15EA8F4B-8CE8-3272-3985-62F054C86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99" y="4430043"/>
                <a:ext cx="35746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4">
            <a:extLst>
              <a:ext uri="{FF2B5EF4-FFF2-40B4-BE49-F238E27FC236}">
                <a16:creationId xmlns:a16="http://schemas.microsoft.com/office/drawing/2014/main" id="{545A5943-A9FC-4315-E778-02A8034DF4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8" y="3008227"/>
            <a:ext cx="3205010" cy="3205010"/>
          </a:xfrm>
          <a:prstGeom prst="rect">
            <a:avLst/>
          </a:prstGeom>
        </p:spPr>
      </p:pic>
      <p:pic>
        <p:nvPicPr>
          <p:cNvPr id="15" name="Picture 14" descr="A person with long hair wearing a hat&#10;&#10;Description automatically generated">
            <a:extLst>
              <a:ext uri="{FF2B5EF4-FFF2-40B4-BE49-F238E27FC236}">
                <a16:creationId xmlns:a16="http://schemas.microsoft.com/office/drawing/2014/main" id="{017A88E3-CF8D-9DD9-E5DB-008CC8729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11" y="3008226"/>
            <a:ext cx="3205011" cy="32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图像噪声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滤波技术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简介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BD0F4-2433-9FD3-6C1C-3D886E6912C4}"/>
              </a:ext>
            </a:extLst>
          </p:cNvPr>
          <p:cNvSpPr txBox="1"/>
          <p:nvPr/>
        </p:nvSpPr>
        <p:spPr>
          <a:xfrm>
            <a:off x="474760" y="1347385"/>
            <a:ext cx="11717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图像滤波是图像处理的一个重要技术，“波”是指的图像的频谱，图像中像素值变化剧烈的区域对应于高频信息，像素值变化不大的区域对应于低频信息。</a:t>
            </a:r>
          </a:p>
          <a:p>
            <a:endParaRPr lang="zh-CN" altLang="en-US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473F67-3851-884A-B45B-F01D2F0BF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60" y="2850036"/>
            <a:ext cx="5161170" cy="330478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7886540D-9C5E-0148-26FB-0F438E130B55}"/>
              </a:ext>
            </a:extLst>
          </p:cNvPr>
          <p:cNvSpPr txBox="1"/>
          <p:nvPr/>
        </p:nvSpPr>
        <p:spPr>
          <a:xfrm>
            <a:off x="249270" y="3565102"/>
            <a:ext cx="6450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滤掉图像中高频信息：图像去噪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增强图像中高频信息：图像锐化</a:t>
            </a:r>
          </a:p>
        </p:txBody>
      </p:sp>
    </p:spTree>
    <p:extLst>
      <p:ext uri="{BB962C8B-B14F-4D97-AF65-F5344CB8AC3E}">
        <p14:creationId xmlns:p14="http://schemas.microsoft.com/office/powerpoint/2010/main" val="23431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图像噪声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滤波技术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0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图像噪声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6D49CA9-A27D-9D4C-9EF8-5E541EFBC4E6}"/>
              </a:ext>
            </a:extLst>
          </p:cNvPr>
          <p:cNvSpPr txBox="1"/>
          <p:nvPr/>
        </p:nvSpPr>
        <p:spPr>
          <a:xfrm>
            <a:off x="802313" y="1530122"/>
            <a:ext cx="538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椒盐噪声：</a:t>
            </a:r>
            <a:endParaRPr kumimoji="1"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400" b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在图像上随机出现的黑色和白色的像素</a:t>
            </a:r>
          </a:p>
          <a:p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E8446B3-4866-0B4F-B25B-269FFE442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67" y="2631141"/>
            <a:ext cx="3743513" cy="386459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58A02C-0159-D1B9-AF9B-2A64E56E9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24" y="2691682"/>
            <a:ext cx="3743513" cy="37435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6EBF91D-BD40-9893-FC3F-F090537D107A}"/>
              </a:ext>
            </a:extLst>
          </p:cNvPr>
          <p:cNvSpPr txBox="1"/>
          <p:nvPr/>
        </p:nvSpPr>
        <p:spPr>
          <a:xfrm>
            <a:off x="6657684" y="1530122"/>
            <a:ext cx="5386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高斯噪声：</a:t>
            </a:r>
            <a:endParaRPr kumimoji="1"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400" b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噪声的概率密度函数服从高斯分布</a:t>
            </a:r>
          </a:p>
        </p:txBody>
      </p:sp>
    </p:spTree>
    <p:extLst>
      <p:ext uri="{BB962C8B-B14F-4D97-AF65-F5344CB8AC3E}">
        <p14:creationId xmlns:p14="http://schemas.microsoft.com/office/powerpoint/2010/main" val="39097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图像噪声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滤波技术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7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均值滤波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F6D51B-0812-F041-8AFC-792D2556BB07}"/>
              </a:ext>
            </a:extLst>
          </p:cNvPr>
          <p:cNvSpPr txBox="1"/>
          <p:nvPr/>
        </p:nvSpPr>
        <p:spPr>
          <a:xfrm>
            <a:off x="1120366" y="1469886"/>
            <a:ext cx="149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滤波核：</a:t>
            </a:r>
            <a:endParaRPr lang="zh-CN" altLang="en-US" sz="2400" b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A63CA6-2ADD-C143-BE7A-4C1F2ED08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66" y="3123456"/>
            <a:ext cx="2553528" cy="25739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5000923-9D40-274E-9409-FE03B0FA2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475" y="3137037"/>
            <a:ext cx="2553529" cy="2560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D215EA0-DE7E-156B-8067-0C50C784D83C}"/>
                  </a:ext>
                </a:extLst>
              </p:cNvPr>
              <p:cNvSpPr txBox="1"/>
              <p:nvPr/>
            </p:nvSpPr>
            <p:spPr>
              <a:xfrm>
                <a:off x="2713935" y="1213597"/>
                <a:ext cx="3014287" cy="1024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kumimoji="1" lang="en-US" altLang="zh-CN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D215EA0-DE7E-156B-8067-0C50C784D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935" y="1213597"/>
                <a:ext cx="3014287" cy="1024319"/>
              </a:xfrm>
              <a:prstGeom prst="rect">
                <a:avLst/>
              </a:prstGeom>
              <a:blipFill>
                <a:blip r:embed="rId5"/>
                <a:stretch>
                  <a:fillRect l="-1674" b="-6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7">
                <a:extLst>
                  <a:ext uri="{FF2B5EF4-FFF2-40B4-BE49-F238E27FC236}">
                    <a16:creationId xmlns:a16="http://schemas.microsoft.com/office/drawing/2014/main" id="{07A03CBC-2BDE-ABA6-33A6-A9FFC42E85C0}"/>
                  </a:ext>
                </a:extLst>
              </p:cNvPr>
              <p:cNvSpPr txBox="1"/>
              <p:nvPr/>
            </p:nvSpPr>
            <p:spPr>
              <a:xfrm>
                <a:off x="4148589" y="4194989"/>
                <a:ext cx="2628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27">
                <a:extLst>
                  <a:ext uri="{FF2B5EF4-FFF2-40B4-BE49-F238E27FC236}">
                    <a16:creationId xmlns:a16="http://schemas.microsoft.com/office/drawing/2014/main" id="{07A03CBC-2BDE-ABA6-33A6-A9FFC42E8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589" y="4194989"/>
                <a:ext cx="262892" cy="430887"/>
              </a:xfrm>
              <a:prstGeom prst="rect">
                <a:avLst/>
              </a:prstGeom>
              <a:blipFill>
                <a:blip r:embed="rId8"/>
                <a:stretch>
                  <a:fillRect l="-13636" r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C735A9E5-5B92-AC9F-A9E4-ACBF86629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375383"/>
            <a:ext cx="2514600" cy="2070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7">
                <a:extLst>
                  <a:ext uri="{FF2B5EF4-FFF2-40B4-BE49-F238E27FC236}">
                    <a16:creationId xmlns:a16="http://schemas.microsoft.com/office/drawing/2014/main" id="{C1AF0324-8DF0-87FA-8B76-A6EF2D0FDB58}"/>
                  </a:ext>
                </a:extLst>
              </p:cNvPr>
              <p:cNvSpPr txBox="1"/>
              <p:nvPr/>
            </p:nvSpPr>
            <p:spPr>
              <a:xfrm>
                <a:off x="7827995" y="4201780"/>
                <a:ext cx="35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27">
                <a:extLst>
                  <a:ext uri="{FF2B5EF4-FFF2-40B4-BE49-F238E27FC236}">
                    <a16:creationId xmlns:a16="http://schemas.microsoft.com/office/drawing/2014/main" id="{C1AF0324-8DF0-87FA-8B76-A6EF2D0FD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995" y="4201780"/>
                <a:ext cx="357470" cy="430887"/>
              </a:xfrm>
              <a:prstGeom prst="rect">
                <a:avLst/>
              </a:prstGeom>
              <a:blipFill>
                <a:blip r:embed="rId10"/>
                <a:stretch>
                  <a:fillRect l="-10345" r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77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9A59F-E89F-0CC1-0D21-A7744D013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FCCB2B9-DBEC-0F03-F04D-06E4C1690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476" y="3119975"/>
            <a:ext cx="2553634" cy="25739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35CD25-7A49-0303-6962-4138467BC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88" y="3429000"/>
            <a:ext cx="2425700" cy="1955800"/>
          </a:xfrm>
          <a:prstGeom prst="rect">
            <a:avLst/>
          </a:prstGeom>
        </p:spPr>
      </p:pic>
      <p:sp>
        <p:nvSpPr>
          <p:cNvPr id="388098" name="Rectangle 2">
            <a:extLst>
              <a:ext uri="{FF2B5EF4-FFF2-40B4-BE49-F238E27FC236}">
                <a16:creationId xmlns:a16="http://schemas.microsoft.com/office/drawing/2014/main" id="{765026D3-F240-79F3-5AD4-8C7EABCFD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高斯滤波</a:t>
            </a: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6F470A1A-4A41-9E99-ED7B-4B856A50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113F9F-90A7-53C1-5B7D-4E3A0103643A}"/>
              </a:ext>
            </a:extLst>
          </p:cNvPr>
          <p:cNvSpPr txBox="1"/>
          <p:nvPr/>
        </p:nvSpPr>
        <p:spPr>
          <a:xfrm>
            <a:off x="1120366" y="1469886"/>
            <a:ext cx="149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滤波核：</a:t>
            </a:r>
            <a:endParaRPr lang="zh-CN" altLang="en-US" sz="2400" b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AC8422-9CD3-8960-73A9-B56D23C07C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66" y="3123456"/>
            <a:ext cx="2553528" cy="2573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7">
                <a:extLst>
                  <a:ext uri="{FF2B5EF4-FFF2-40B4-BE49-F238E27FC236}">
                    <a16:creationId xmlns:a16="http://schemas.microsoft.com/office/drawing/2014/main" id="{93613F73-5B3D-E1B2-CA55-41BC56019A57}"/>
                  </a:ext>
                </a:extLst>
              </p:cNvPr>
              <p:cNvSpPr txBox="1"/>
              <p:nvPr/>
            </p:nvSpPr>
            <p:spPr>
              <a:xfrm>
                <a:off x="4148589" y="4194989"/>
                <a:ext cx="2628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27">
                <a:extLst>
                  <a:ext uri="{FF2B5EF4-FFF2-40B4-BE49-F238E27FC236}">
                    <a16:creationId xmlns:a16="http://schemas.microsoft.com/office/drawing/2014/main" id="{93613F73-5B3D-E1B2-CA55-41BC56019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589" y="4194989"/>
                <a:ext cx="262892" cy="430887"/>
              </a:xfrm>
              <a:prstGeom prst="rect">
                <a:avLst/>
              </a:prstGeom>
              <a:blipFill>
                <a:blip r:embed="rId8"/>
                <a:stretch>
                  <a:fillRect l="-13636" r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7">
                <a:extLst>
                  <a:ext uri="{FF2B5EF4-FFF2-40B4-BE49-F238E27FC236}">
                    <a16:creationId xmlns:a16="http://schemas.microsoft.com/office/drawing/2014/main" id="{61DA4215-D803-2F75-F86A-2B0C6975EA5B}"/>
                  </a:ext>
                </a:extLst>
              </p:cNvPr>
              <p:cNvSpPr txBox="1"/>
              <p:nvPr/>
            </p:nvSpPr>
            <p:spPr>
              <a:xfrm>
                <a:off x="7827995" y="4201780"/>
                <a:ext cx="3574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27">
                <a:extLst>
                  <a:ext uri="{FF2B5EF4-FFF2-40B4-BE49-F238E27FC236}">
                    <a16:creationId xmlns:a16="http://schemas.microsoft.com/office/drawing/2014/main" id="{61DA4215-D803-2F75-F86A-2B0C6975E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995" y="4201780"/>
                <a:ext cx="357470" cy="430887"/>
              </a:xfrm>
              <a:prstGeom prst="rect">
                <a:avLst/>
              </a:prstGeom>
              <a:blipFill>
                <a:blip r:embed="rId9"/>
                <a:stretch>
                  <a:fillRect l="-10345" r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3380816-E46C-92F9-CBF9-11376F46BECC}"/>
                  </a:ext>
                </a:extLst>
              </p:cNvPr>
              <p:cNvSpPr txBox="1"/>
              <p:nvPr/>
            </p:nvSpPr>
            <p:spPr>
              <a:xfrm>
                <a:off x="2686169" y="1235764"/>
                <a:ext cx="2965877" cy="753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3380816-E46C-92F9-CBF9-11376F46B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169" y="1235764"/>
                <a:ext cx="2965877" cy="7533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5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双边滤波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6243B89-A57A-F3E3-B8A2-5E30E3FEA8DD}"/>
                  </a:ext>
                </a:extLst>
              </p:cNvPr>
              <p:cNvSpPr txBox="1"/>
              <p:nvPr/>
            </p:nvSpPr>
            <p:spPr>
              <a:xfrm>
                <a:off x="1585662" y="5312678"/>
                <a:ext cx="9020675" cy="1093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𝑠𝑏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6243B89-A57A-F3E3-B8A2-5E30E3FEA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662" y="5312678"/>
                <a:ext cx="9020675" cy="1093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function&#10;&#10;Description automatically generated with medium confidence">
            <a:extLst>
              <a:ext uri="{FF2B5EF4-FFF2-40B4-BE49-F238E27FC236}">
                <a16:creationId xmlns:a16="http://schemas.microsoft.com/office/drawing/2014/main" id="{06A1A983-D7EF-28FE-21A9-56575A97B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565" y="900429"/>
            <a:ext cx="9009578" cy="42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工银国际">
  <a:themeElements>
    <a:clrScheme name="ICBCI">
      <a:dk1>
        <a:srgbClr val="000000"/>
      </a:dk1>
      <a:lt1>
        <a:srgbClr val="FFFFFF"/>
      </a:lt1>
      <a:dk2>
        <a:srgbClr val="274E18"/>
      </a:dk2>
      <a:lt2>
        <a:srgbClr val="1B587C"/>
      </a:lt2>
      <a:accent1>
        <a:srgbClr val="800000"/>
      </a:accent1>
      <a:accent2>
        <a:srgbClr val="F0BE6B"/>
      </a:accent2>
      <a:accent3>
        <a:srgbClr val="4B7E82"/>
      </a:accent3>
      <a:accent4>
        <a:srgbClr val="CF8B78"/>
      </a:accent4>
      <a:accent5>
        <a:srgbClr val="B2B2B2"/>
      </a:accent5>
      <a:accent6>
        <a:srgbClr val="F07F09"/>
      </a:accent6>
      <a:hlink>
        <a:srgbClr val="4B7E82"/>
      </a:hlink>
      <a:folHlink>
        <a:srgbClr val="CF8B78"/>
      </a:folHlink>
    </a:clrScheme>
    <a:fontScheme name="1_Default Design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wrap="none" anchor="ctr"/>
      <a:lstStyle>
        <a:defPPr eaLnBrk="1" hangingPunct="1">
          <a:defRPr sz="1200"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0" tIns="0" rIns="0" bIns="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楷体" panose="02010600040101010101" pitchFamily="2" charset="-122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FAC8AA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3B59A"/>
        </a:accent6>
        <a:hlink>
          <a:srgbClr val="C0C0C0"/>
        </a:hlink>
        <a:folHlink>
          <a:srgbClr val="C00D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420000"/>
        </a:dk2>
        <a:lt2>
          <a:srgbClr val="676767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42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FF33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F07F09"/>
        </a:dk2>
        <a:lt2>
          <a:srgbClr val="1B587C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F07F09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页面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标准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>
            <a:lumMod val="75000"/>
          </a:schemeClr>
        </a:solidFill>
        <a:ln w="0">
          <a:solidFill>
            <a:srgbClr val="000000"/>
          </a:solidFill>
          <a:prstDash val="solid"/>
          <a:round/>
        </a:ln>
      </a:spPr>
      <a:bodyPr vert="horz" wrap="square" lIns="91440" tIns="45720" rIns="91440" bIns="45720" numCol="1" anchor="t" anchorCtr="0" compatLnSpc="1"/>
      <a:lstStyle>
        <a:defPPr algn="l">
          <a:defRPr>
            <a:latin typeface="微软雅黑" panose="020B0503020204020204" charset="-122"/>
            <a:ea typeface="微软雅黑" panose="020B050302020402020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460</Words>
  <Application>Microsoft Office PowerPoint</Application>
  <PresentationFormat>Widescreen</PresentationFormat>
  <Paragraphs>93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Microsoft YaHei</vt:lpstr>
      <vt:lpstr>Microsoft YaHei</vt:lpstr>
      <vt:lpstr>Arial</vt:lpstr>
      <vt:lpstr>Calibri</vt:lpstr>
      <vt:lpstr>Cambria</vt:lpstr>
      <vt:lpstr>Cambria Math</vt:lpstr>
      <vt:lpstr>Times New Roman</vt:lpstr>
      <vt:lpstr>Wingdings</vt:lpstr>
      <vt:lpstr>工银国际</vt:lpstr>
      <vt:lpstr>页面</vt:lpstr>
      <vt:lpstr>PowerPoint Presentation</vt:lpstr>
      <vt:lpstr>PowerPoint Presentation</vt:lpstr>
      <vt:lpstr>简介</vt:lpstr>
      <vt:lpstr>PowerPoint Presentation</vt:lpstr>
      <vt:lpstr>图像噪声</vt:lpstr>
      <vt:lpstr>PowerPoint Presentation</vt:lpstr>
      <vt:lpstr>均值滤波</vt:lpstr>
      <vt:lpstr>高斯滤波</vt:lpstr>
      <vt:lpstr>双边滤波</vt:lpstr>
      <vt:lpstr>双边滤波</vt:lpstr>
      <vt:lpstr>中值滤波</vt:lpstr>
      <vt:lpstr>中值滤波</vt:lpstr>
      <vt:lpstr>中值滤波</vt:lpstr>
      <vt:lpstr>图像锐化</vt:lpstr>
      <vt:lpstr>图像锐化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2024-12-03T15:03:49Z</dcterms:created>
  <dcterms:modified xsi:type="dcterms:W3CDTF">2024-12-11T09:25:14Z</dcterms:modified>
</cp:coreProperties>
</file>