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0" r:id="rId1"/>
    <p:sldMasterId id="2147483655" r:id="rId2"/>
  </p:sldMasterIdLst>
  <p:notesMasterIdLst>
    <p:notesMasterId r:id="rId16"/>
  </p:notesMasterIdLst>
  <p:sldIdLst>
    <p:sldId id="512" r:id="rId3"/>
    <p:sldId id="4944" r:id="rId4"/>
    <p:sldId id="1195" r:id="rId5"/>
    <p:sldId id="4953" r:id="rId6"/>
    <p:sldId id="1196" r:id="rId7"/>
    <p:sldId id="4954" r:id="rId8"/>
    <p:sldId id="4955" r:id="rId9"/>
    <p:sldId id="1198" r:id="rId10"/>
    <p:sldId id="4956" r:id="rId11"/>
    <p:sldId id="4957" r:id="rId12"/>
    <p:sldId id="4958" r:id="rId13"/>
    <p:sldId id="4959" r:id="rId14"/>
    <p:sldId id="120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79"/>
    <a:srgbClr val="C03228"/>
    <a:srgbClr val="FFFFFF"/>
    <a:srgbClr val="0E57C4"/>
    <a:srgbClr val="000080"/>
    <a:srgbClr val="76A7B2"/>
    <a:srgbClr val="008000"/>
    <a:srgbClr val="9DFFA8"/>
    <a:srgbClr val="84B2F6"/>
    <a:srgbClr val="C8D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7" autoAdjust="0"/>
    <p:restoredTop sz="77415" autoAdjust="0"/>
  </p:normalViewPr>
  <p:slideViewPr>
    <p:cSldViewPr snapToGrid="0">
      <p:cViewPr varScale="1">
        <p:scale>
          <a:sx n="87" d="100"/>
          <a:sy n="87" d="100"/>
        </p:scale>
        <p:origin x="21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3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26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1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52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91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97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900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065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15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9" y="1149350"/>
            <a:ext cx="11310816" cy="466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98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7" name="组 13"/>
          <p:cNvGrpSpPr/>
          <p:nvPr userDrawn="1"/>
        </p:nvGrpSpPr>
        <p:grpSpPr>
          <a:xfrm>
            <a:off x="-633321" y="4571304"/>
            <a:ext cx="481519" cy="2273997"/>
            <a:chOff x="-557175" y="2580484"/>
            <a:chExt cx="361139" cy="2273997"/>
          </a:xfrm>
        </p:grpSpPr>
        <p:sp>
          <p:nvSpPr>
            <p:cNvPr id="8" name="矩形 7"/>
            <p:cNvSpPr/>
            <p:nvPr/>
          </p:nvSpPr>
          <p:spPr>
            <a:xfrm>
              <a:off x="-554851" y="3344693"/>
              <a:ext cx="358815" cy="358815"/>
            </a:xfrm>
            <a:prstGeom prst="rect">
              <a:avLst/>
            </a:prstGeom>
            <a:solidFill>
              <a:srgbClr val="0036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554852" y="2580484"/>
              <a:ext cx="358815" cy="358815"/>
            </a:xfrm>
            <a:prstGeom prst="rect">
              <a:avLst/>
            </a:prstGeom>
            <a:solidFill>
              <a:srgbClr val="C03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554853" y="4108901"/>
              <a:ext cx="358815" cy="358815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3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554852" y="2962589"/>
              <a:ext cx="358815" cy="358815"/>
            </a:xfrm>
            <a:prstGeom prst="rect">
              <a:avLst/>
            </a:prstGeom>
            <a:solidFill>
              <a:srgbClr val="EA3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554853" y="3726797"/>
              <a:ext cx="358815" cy="35881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557175" y="4495666"/>
              <a:ext cx="358815" cy="358815"/>
            </a:xfrm>
            <a:prstGeom prst="rect">
              <a:avLst/>
            </a:prstGeom>
            <a:solidFill>
              <a:srgbClr val="F2D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572CEFB-1F61-4640-A152-A08993A0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877" y="6330131"/>
            <a:ext cx="2743200" cy="365125"/>
          </a:xfrm>
        </p:spPr>
        <p:txBody>
          <a:bodyPr/>
          <a:lstStyle>
            <a:lvl1pPr>
              <a:defRPr sz="1333" b="1"/>
            </a:lvl1pPr>
          </a:lstStyle>
          <a:p>
            <a:pPr>
              <a:defRPr/>
            </a:pPr>
            <a:fld id="{0664BE23-B3F9-45BA-B5CE-3D649D28F458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/35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270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96AF-2CB0-4BDA-9342-0D6958BBB263}" type="datetime1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38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普通列表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idx="1" hasCustomPrompt="1"/>
          </p:nvPr>
        </p:nvSpPr>
        <p:spPr>
          <a:xfrm>
            <a:off x="479322" y="1117605"/>
            <a:ext cx="11120561" cy="497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819D-90B8-4DE6-BE5D-09B5D54BA6A3}" type="datetime1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7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02DF-EF9E-4340-8F20-0DE5DD6ACCD1}" type="datetime1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70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2046-0E25-4D1F-82FB-DCC5959392A7}" type="datetime1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81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25939" y="103189"/>
            <a:ext cx="9612923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TW" dirty="0"/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-3908" y="0"/>
            <a:ext cx="281354" cy="952500"/>
          </a:xfrm>
          <a:prstGeom prst="rect">
            <a:avLst/>
          </a:prstGeom>
          <a:solidFill>
            <a:srgbClr val="004098"/>
          </a:solidFill>
          <a:ln>
            <a:noFill/>
          </a:ln>
          <a:effectLst/>
        </p:spPr>
        <p:txBody>
          <a:bodyPr wrap="none" lIns="45720" rIns="45720" anchor="ctr"/>
          <a:lstStyle/>
          <a:p>
            <a:pPr eaLnBrk="1" hangingPunct="1"/>
            <a:endParaRPr lang="en-US" altLang="zh-TW" sz="1800">
              <a:solidFill>
                <a:schemeClr val="bg1"/>
              </a:solidFill>
              <a:ea typeface="PMingLiU" pitchFamily="18" charset="-120"/>
            </a:endParaRP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flipV="1">
            <a:off x="-3907" y="952500"/>
            <a:ext cx="12195908" cy="0"/>
          </a:xfrm>
          <a:prstGeom prst="line">
            <a:avLst/>
          </a:prstGeom>
          <a:noFill/>
          <a:ln w="28575">
            <a:solidFill>
              <a:srgbClr val="00409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5883732" y="6527643"/>
            <a:ext cx="420629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/>
          <a:lstStyle>
            <a:defPPr>
              <a:defRPr lang="en-US"/>
            </a:defPPr>
            <a:lvl1pPr eaLnBrk="1" hangingPunct="1">
              <a:defRPr sz="1000"/>
            </a:lvl1pPr>
          </a:lstStyle>
          <a:p>
            <a:pPr lvl="0"/>
            <a:fld id="{B369F803-B564-468C-A770-A27D997CCC5C}" type="slidenum">
              <a:rPr lang="en-US" sz="1000" smtClean="0"/>
              <a:t>‹#›</a:t>
            </a:fld>
            <a:endParaRPr lang="en-US" sz="1000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23897" y="-2162"/>
            <a:ext cx="1100406" cy="933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0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 sz="1400" b="1">
          <a:solidFill>
            <a:schemeClr val="accent1"/>
          </a:solidFill>
          <a:latin typeface="+mn-lt"/>
          <a:ea typeface="+mn-ea"/>
          <a:cs typeface="+mn-cs"/>
        </a:defRPr>
      </a:lvl1pPr>
      <a:lvl2pPr marL="19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 sz="1400">
          <a:solidFill>
            <a:schemeClr val="tx1"/>
          </a:solidFill>
          <a:latin typeface="+mn-lt"/>
          <a:ea typeface="+mn-ea"/>
        </a:defRPr>
      </a:lvl2pPr>
      <a:lvl3pPr marL="182880" indent="-1797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51155" indent="-1670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5416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9988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14560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19132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23704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79322" y="1117605"/>
            <a:ext cx="11120561" cy="497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0" y="-3812"/>
            <a:ext cx="340383" cy="772274"/>
          </a:xfrm>
          <a:prstGeom prst="rect">
            <a:avLst/>
          </a:prstGeom>
          <a:solidFill>
            <a:srgbClr val="004098"/>
          </a:solidFill>
          <a:ln w="0">
            <a:noFill/>
            <a:prstDash val="solid"/>
            <a:rou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线连接符 98"/>
          <p:cNvCxnSpPr/>
          <p:nvPr userDrawn="1"/>
        </p:nvCxnSpPr>
        <p:spPr>
          <a:xfrm>
            <a:off x="0" y="768462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79322" y="6356350"/>
            <a:ext cx="3102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C315260-2423-46BE-918F-5D9729F8FD08}" type="datetime1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989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103155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altLang="zh-CN" sz="2800" b="1" kern="1200" spc="300" dirty="0" smtClean="0">
          <a:solidFill>
            <a:srgbClr val="004098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charset="0"/>
        <a:buChar char="▪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5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50000"/>
        <a:buFont typeface="Wingdings" panose="05000000000000000000" pitchFamily="2" charset="2"/>
        <a:buChar char="u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8.emf"/><Relationship Id="rId7" Type="http://schemas.openxmlformats.org/officeDocument/2006/relationships/image" Target="../media/image28.png"/><Relationship Id="rId12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9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3.emf"/><Relationship Id="rId10" Type="http://schemas.openxmlformats.org/officeDocument/2006/relationships/image" Target="../media/image17.png"/><Relationship Id="rId9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56E6A505-6A4C-4829-AB35-D2DB4CBA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8" y="298873"/>
            <a:ext cx="4480239" cy="11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F89067-FCB1-1408-4B84-018480D3DB51}"/>
              </a:ext>
            </a:extLst>
          </p:cNvPr>
          <p:cNvSpPr txBox="1"/>
          <p:nvPr/>
        </p:nvSpPr>
        <p:spPr>
          <a:xfrm>
            <a:off x="2805048" y="4572152"/>
            <a:ext cx="65844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沈为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CN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上海交通大学人工智能研究院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295B9-4EE9-E381-DA1C-7A91EC3E029E}"/>
              </a:ext>
            </a:extLst>
          </p:cNvPr>
          <p:cNvSpPr txBox="1"/>
          <p:nvPr/>
        </p:nvSpPr>
        <p:spPr>
          <a:xfrm>
            <a:off x="3773650" y="2608045"/>
            <a:ext cx="4644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卷积</a:t>
            </a:r>
            <a:endParaRPr 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04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二维卷积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8C3C3B-0F08-DEE4-5C0C-95F62B7C130B}"/>
              </a:ext>
            </a:extLst>
          </p:cNvPr>
          <p:cNvSpPr txBox="1"/>
          <p:nvPr/>
        </p:nvSpPr>
        <p:spPr>
          <a:xfrm>
            <a:off x="488065" y="1038758"/>
            <a:ext cx="344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离散域的二维卷积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CCC742-7D17-24F2-8C5E-C850B4803625}"/>
                  </a:ext>
                </a:extLst>
              </p:cNvPr>
              <p:cNvSpPr txBox="1"/>
              <p:nvPr/>
            </p:nvSpPr>
            <p:spPr>
              <a:xfrm>
                <a:off x="2425832" y="1614683"/>
                <a:ext cx="7456144" cy="1092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CCC742-7D17-24F2-8C5E-C850B4803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832" y="1614683"/>
                <a:ext cx="7456144" cy="10927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0DF6D8-7418-C2BB-803E-7C75109C2570}"/>
                  </a:ext>
                </a:extLst>
              </p:cNvPr>
              <p:cNvSpPr txBox="1"/>
              <p:nvPr/>
            </p:nvSpPr>
            <p:spPr>
              <a:xfrm>
                <a:off x="707927" y="3133360"/>
                <a:ext cx="10891955" cy="2797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400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将二维卷积核对应的矩阵水平翻转，竖直翻转</a:t>
                </a:r>
                <a14:m>
                  <m:oMath xmlns:m="http://schemas.openxmlformats.org/officeDocument/2006/math">
                    <m:r>
                      <a:rPr lang="zh-CN" altLang="en-US" sz="2400" spc="3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。</m:t>
                    </m:r>
                  </m:oMath>
                </a14:m>
                <a:endParaRPr lang="zh-CN" altLang="en-US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indent="-457200" algn="l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400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将这个卷积核矩阵与输入图像左上角对齐。</a:t>
                </a:r>
                <a:endParaRPr lang="zh-CN" altLang="en-US" sz="2400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400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将卷积核矩阵的每一个元素，同输入图像中每一个对齐的元素相乘，再把所有的乘积加起来，得到当前卷积的结果；让这个卷积核矩阵在输入图像上进行滑动，每次滑动步长</a:t>
                </a:r>
                <a14:m>
                  <m:oMath xmlns:m="http://schemas.openxmlformats.org/officeDocument/2006/math">
                    <m:r>
                      <a:rPr lang="en-US" altLang="zh-CN" sz="2400" i="1" spc="30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𝑠</m:t>
                    </m:r>
                  </m:oMath>
                </a14:m>
                <a:r>
                  <a:rPr lang="zh-CN" altLang="en-US" sz="2400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个单位，重复上述计算。</a:t>
                </a:r>
                <a:endParaRPr lang="en-US" sz="2400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0DF6D8-7418-C2BB-803E-7C75109C2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27" y="3133360"/>
                <a:ext cx="10891955" cy="2797048"/>
              </a:xfrm>
              <a:prstGeom prst="rect">
                <a:avLst/>
              </a:prstGeom>
              <a:blipFill>
                <a:blip r:embed="rId6"/>
                <a:stretch>
                  <a:fillRect l="-1007" r="-1175" b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0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754763-048A-B791-813D-4587102D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二维卷积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55BE4-F2A9-79E0-C819-60D71D87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54AEE9-6017-16B5-D88B-675E1B26E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5" y="1468474"/>
            <a:ext cx="11064887" cy="39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0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878D77-8C81-1594-CBDE-61EB21F9F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二维卷积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5629A-BC31-9D73-B405-75CB6CC1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6" name="Picture 5" descr="A screenshot of a game&#10;&#10;Description automatically generated">
            <a:extLst>
              <a:ext uri="{FF2B5EF4-FFF2-40B4-BE49-F238E27FC236}">
                <a16:creationId xmlns:a16="http://schemas.microsoft.com/office/drawing/2014/main" id="{1F14A652-82C5-9CBE-3998-F696E4E4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41" y="1327759"/>
            <a:ext cx="4890800" cy="4796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AC2ECB-A5BA-5A0C-8471-B4688387BBEF}"/>
              </a:ext>
            </a:extLst>
          </p:cNvPr>
          <p:cNvSpPr txBox="1"/>
          <p:nvPr/>
        </p:nvSpPr>
        <p:spPr>
          <a:xfrm>
            <a:off x="698326" y="971666"/>
            <a:ext cx="4124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对输入图像的零填充：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7AE879-694D-9A42-6CD5-32E72BC25D73}"/>
                  </a:ext>
                </a:extLst>
              </p:cNvPr>
              <p:cNvSpPr txBox="1"/>
              <p:nvPr/>
            </p:nvSpPr>
            <p:spPr>
              <a:xfrm>
                <a:off x="6595998" y="1242824"/>
                <a:ext cx="5173248" cy="4966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2400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输入图像分辨率为</a:t>
                </a:r>
                <a14:m>
                  <m:oMath xmlns:m="http://schemas.openxmlformats.org/officeDocument/2006/math">
                    <m:r>
                      <a:rPr lang="en-US" altLang="zh-CN" sz="2400" b="0" i="1" spc="30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𝐻</m:t>
                    </m:r>
                    <m:r>
                      <a:rPr lang="en-US" altLang="zh-CN" sz="2400" b="0" i="1" spc="30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400" b="0" i="1" spc="30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CN" altLang="en-US" sz="2400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endParaRPr lang="en-US" altLang="zh-CN" sz="2400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zh-CN" altLang="en-US" sz="2400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对其零填充的层数为</a:t>
                </a:r>
                <a14:m>
                  <m:oMath xmlns:m="http://schemas.openxmlformats.org/officeDocument/2006/math">
                    <m:r>
                      <a:rPr lang="en-US" altLang="zh-CN" sz="2400" b="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𝑝</m:t>
                    </m:r>
                  </m:oMath>
                </a14:m>
                <a:r>
                  <a:rPr lang="zh-CN" altLang="en-US" sz="2400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endParaRPr lang="en-US" altLang="zh-CN" sz="2400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卷积核的步长为</a:t>
                </a:r>
                <a14:m>
                  <m:oMath xmlns:m="http://schemas.openxmlformats.org/officeDocument/2006/math">
                    <m:r>
                      <a:rPr lang="en-US" altLang="zh-CN" sz="2400" i="1" spc="300" dirty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𝑠</m:t>
                    </m:r>
                  </m:oMath>
                </a14:m>
                <a:r>
                  <a:rPr lang="zh-CN" altLang="en-US" sz="2400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，大小为</a:t>
                </a:r>
                <a14:m>
                  <m:oMath xmlns:m="http://schemas.openxmlformats.org/officeDocument/2006/math"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𝑘</m:t>
                    </m:r>
                    <m:r>
                      <a:rPr lang="en-US" altLang="zh-CN" sz="2400" i="1" spc="30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400" i="1" spc="300" dirty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𝑘</m:t>
                    </m:r>
                  </m:oMath>
                </a14:m>
                <a:endParaRPr lang="en-US" altLang="zh-CN" sz="2400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则输出矩阵的行数为</a:t>
                </a:r>
                <a:endParaRPr lang="en-US" altLang="zh-CN" sz="2400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pc="300" smtClean="0">
                              <a:solidFill>
                                <a:srgbClr val="004098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sz="2400" b="0" i="1" spc="300" smtClean="0">
                              <a:solidFill>
                                <a:srgbClr val="004098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𝐻</m:t>
                          </m:r>
                          <m:r>
                            <a:rPr lang="en-US" sz="2400" b="0" i="1" spc="300" smtClean="0">
                              <a:solidFill>
                                <a:srgbClr val="004098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  <m:r>
                            <a:rPr lang="en-US" sz="2400" b="0" i="1" spc="300" smtClean="0">
                              <a:solidFill>
                                <a:srgbClr val="004098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  <m:r>
                            <a:rPr lang="en-US" sz="2400" b="0" i="1" spc="300" smtClean="0">
                              <a:solidFill>
                                <a:srgbClr val="004098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+2</m:t>
                          </m:r>
                          <m:r>
                            <a:rPr lang="en-US" sz="2400" b="0" i="1" spc="300" smtClean="0">
                              <a:solidFill>
                                <a:srgbClr val="004098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𝑝</m:t>
                          </m:r>
                        </m:num>
                        <m:den>
                          <m:r>
                            <a:rPr lang="en-US" sz="2400" b="0" i="1" spc="300" smtClean="0">
                              <a:solidFill>
                                <a:srgbClr val="004098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𝑠</m:t>
                          </m:r>
                        </m:den>
                      </m:f>
                      <m:r>
                        <a:rPr lang="en-US" sz="2400" b="0" i="1" spc="300" smtClean="0">
                          <a:solidFill>
                            <a:srgbClr val="004098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+1</m:t>
                      </m:r>
                    </m:oMath>
                  </m:oMathPara>
                </a14:m>
                <a:endParaRPr lang="en-US" sz="2400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列数为</a:t>
                </a:r>
                <a:endParaRPr lang="en-US" altLang="zh-CN" sz="2400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pc="300">
                              <a:solidFill>
                                <a:srgbClr val="004098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sz="2400" b="0" i="1" spc="300" smtClean="0">
                              <a:solidFill>
                                <a:srgbClr val="004098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𝑊</m:t>
                          </m:r>
                          <m:r>
                            <a:rPr lang="en-US" sz="2400" i="1" spc="300">
                              <a:solidFill>
                                <a:srgbClr val="004098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  <m:r>
                            <a:rPr lang="en-US" sz="2400" i="1" spc="300">
                              <a:solidFill>
                                <a:srgbClr val="004098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  <m:r>
                            <a:rPr lang="en-US" sz="2400" i="1" spc="300">
                              <a:solidFill>
                                <a:srgbClr val="004098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+2</m:t>
                          </m:r>
                          <m:r>
                            <a:rPr lang="en-US" sz="2400" i="1" spc="300">
                              <a:solidFill>
                                <a:srgbClr val="004098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𝑝</m:t>
                          </m:r>
                        </m:num>
                        <m:den>
                          <m:r>
                            <a:rPr lang="en-US" sz="2400" i="1" spc="300">
                              <a:solidFill>
                                <a:srgbClr val="004098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𝑠</m:t>
                          </m:r>
                        </m:den>
                      </m:f>
                      <m:r>
                        <a:rPr lang="en-US" sz="2400" i="1" spc="300">
                          <a:solidFill>
                            <a:srgbClr val="004098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+1</m:t>
                      </m:r>
                    </m:oMath>
                  </m:oMathPara>
                </a14:m>
                <a:endParaRPr lang="en-US" sz="2400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7AE879-694D-9A42-6CD5-32E72BC25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998" y="1242824"/>
                <a:ext cx="5173248" cy="4966616"/>
              </a:xfrm>
              <a:prstGeom prst="rect">
                <a:avLst/>
              </a:prstGeom>
              <a:blipFill>
                <a:blip r:embed="rId5"/>
                <a:stretch>
                  <a:fillRect l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58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60BEB0-0F9D-4F7D-2B5B-B0A5E582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二维卷积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B07FC-BB9F-18B6-5B26-CA2384BB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D0053-BDC5-85ED-251D-F31010078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39" y="1191653"/>
            <a:ext cx="3929665" cy="236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3BAFD0-309B-4B51-FBD6-67FA07E5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265" y="1727081"/>
            <a:ext cx="1782313" cy="1470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BCE87A-FD77-F000-DA3D-D78F979D601E}"/>
                  </a:ext>
                </a:extLst>
              </p:cNvPr>
              <p:cNvSpPr txBox="1"/>
              <p:nvPr/>
            </p:nvSpPr>
            <p:spPr>
              <a:xfrm>
                <a:off x="4914338" y="2246645"/>
                <a:ext cx="2628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BCE87A-FD77-F000-DA3D-D78F979D6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338" y="2246645"/>
                <a:ext cx="26289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739530-9F9D-5EE7-9931-3DEDCAFC9785}"/>
                  </a:ext>
                </a:extLst>
              </p:cNvPr>
              <p:cNvSpPr txBox="1"/>
              <p:nvPr/>
            </p:nvSpPr>
            <p:spPr>
              <a:xfrm>
                <a:off x="7460878" y="2259171"/>
                <a:ext cx="3574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739530-9F9D-5EE7-9931-3DEDCAFC9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878" y="2259171"/>
                <a:ext cx="35747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A8C8B94F-405C-091F-E610-4F40FE574F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9648" y="1246564"/>
            <a:ext cx="3747468" cy="22588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F58697-CF36-B830-2A86-A022EF6F4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39" y="3902033"/>
            <a:ext cx="3929664" cy="2368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6E44FC-69D6-59BA-CE53-434BC083AF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7265" y="4351374"/>
            <a:ext cx="1996192" cy="1470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3766F0D-0ED3-0B5A-C327-6876580ACE4D}"/>
                  </a:ext>
                </a:extLst>
              </p:cNvPr>
              <p:cNvSpPr txBox="1"/>
              <p:nvPr/>
            </p:nvSpPr>
            <p:spPr>
              <a:xfrm>
                <a:off x="4931838" y="4870938"/>
                <a:ext cx="2628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3766F0D-0ED3-0B5A-C327-6876580AC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838" y="4870938"/>
                <a:ext cx="26289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3C64C5-5F2E-345B-086E-5FE145B28A4A}"/>
                  </a:ext>
                </a:extLst>
              </p:cNvPr>
              <p:cNvSpPr txBox="1"/>
              <p:nvPr/>
            </p:nvSpPr>
            <p:spPr>
              <a:xfrm>
                <a:off x="7513457" y="4906669"/>
                <a:ext cx="3574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3C64C5-5F2E-345B-086E-5FE145B28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457" y="4906669"/>
                <a:ext cx="35747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608AF5FF-5CC0-7E4A-0E34-F75B91F2F1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3102" y="3987647"/>
            <a:ext cx="3724014" cy="224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一维卷积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二维卷积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简介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Picture 4" descr="A diagram of a triangle&#10;&#10;Description automatically generated">
            <a:extLst>
              <a:ext uri="{FF2B5EF4-FFF2-40B4-BE49-F238E27FC236}">
                <a16:creationId xmlns:a16="http://schemas.microsoft.com/office/drawing/2014/main" id="{10B7CBFC-D382-FFED-2225-E2D944432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2316"/>
            <a:ext cx="12192000" cy="20489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8BD0F4-2433-9FD3-6C1C-3D886E6912C4}"/>
              </a:ext>
            </a:extLst>
          </p:cNvPr>
          <p:cNvSpPr txBox="1"/>
          <p:nvPr/>
        </p:nvSpPr>
        <p:spPr>
          <a:xfrm>
            <a:off x="1228845" y="1073482"/>
            <a:ext cx="973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卷积神经网络是计算机视觉领域最常用的深度学习模型</a:t>
            </a:r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41EAE-8CE7-51AA-457D-8CA08182DD8C}"/>
              </a:ext>
            </a:extLst>
          </p:cNvPr>
          <p:cNvSpPr txBox="1"/>
          <p:nvPr/>
        </p:nvSpPr>
        <p:spPr>
          <a:xfrm>
            <a:off x="649086" y="1905827"/>
            <a:ext cx="10893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卷积来自于信号处理领域，</a:t>
            </a:r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用于计算线性系统对输入信号的输出响应</a:t>
            </a:r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35577F-9EAA-C0BC-53CA-8C78CB9EA15E}"/>
              </a:ext>
            </a:extLst>
          </p:cNvPr>
          <p:cNvSpPr txBox="1"/>
          <p:nvPr/>
        </p:nvSpPr>
        <p:spPr>
          <a:xfrm>
            <a:off x="2424894" y="5784518"/>
            <a:ext cx="73422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对图像进行卷积就是提取图像特征的过程</a:t>
            </a:r>
            <a:endParaRPr lang="en-US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31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一维卷积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二维卷积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70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一维卷积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8C3C3B-0F08-DEE4-5C0C-95F62B7C130B}"/>
              </a:ext>
            </a:extLst>
          </p:cNvPr>
          <p:cNvSpPr txBox="1"/>
          <p:nvPr/>
        </p:nvSpPr>
        <p:spPr>
          <a:xfrm>
            <a:off x="488065" y="1038758"/>
            <a:ext cx="344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连续域的一维卷积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CCC742-7D17-24F2-8C5E-C850B4803625}"/>
                  </a:ext>
                </a:extLst>
              </p:cNvPr>
              <p:cNvSpPr txBox="1"/>
              <p:nvPr/>
            </p:nvSpPr>
            <p:spPr>
              <a:xfrm>
                <a:off x="3191585" y="1774824"/>
                <a:ext cx="5532412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CCC742-7D17-24F2-8C5E-C850B4803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85" y="1774824"/>
                <a:ext cx="5532412" cy="7968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4644D7-810A-F934-0DDC-716325F55A53}"/>
                  </a:ext>
                </a:extLst>
              </p:cNvPr>
              <p:cNvSpPr txBox="1"/>
              <p:nvPr/>
            </p:nvSpPr>
            <p:spPr>
              <a:xfrm>
                <a:off x="707927" y="3002672"/>
                <a:ext cx="10891955" cy="3350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变换：改变输入</a:t>
                </a:r>
                <a:r>
                  <a:rPr lang="zh-CN" altLang="en-US" sz="2400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信号</a:t>
                </a:r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函数的横坐标，自变量由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变成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。</m:t>
                    </m:r>
                  </m:oMath>
                </a14:m>
                <a:endParaRPr lang="zh-CN" altLang="en-US" sz="2400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indent="-457200" algn="l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翻转：将其中一个函数翻转</a:t>
                </a:r>
                <a:r>
                  <a:rPr lang="zh-CN" altLang="en-US" sz="2400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2400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平移：翻转后的函数随变量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平移，得到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。若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，则向右平移，反之向左平移</a:t>
                </a:r>
                <a:r>
                  <a:rPr lang="zh-CN" altLang="en-US" sz="2400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2400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相乘：将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相乘</a:t>
                </a:r>
                <a:r>
                  <a:rPr lang="zh-CN" altLang="en-US" sz="2400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2400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积分：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的乘积曲线下的面积即为在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位置的卷积值。</a:t>
                </a:r>
                <a:endParaRPr lang="en-US" sz="2400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4644D7-810A-F934-0DDC-716325F5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27" y="3002672"/>
                <a:ext cx="10891955" cy="3350854"/>
              </a:xfrm>
              <a:prstGeom prst="rect">
                <a:avLst/>
              </a:prstGeom>
              <a:blipFill>
                <a:blip r:embed="rId6"/>
                <a:stretch>
                  <a:fillRect l="-1007" b="-4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7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一维卷积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8C3C3B-0F08-DEE4-5C0C-95F62B7C130B}"/>
              </a:ext>
            </a:extLst>
          </p:cNvPr>
          <p:cNvSpPr txBox="1"/>
          <p:nvPr/>
        </p:nvSpPr>
        <p:spPr>
          <a:xfrm>
            <a:off x="488065" y="1038758"/>
            <a:ext cx="344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离散域的一维卷积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CCC742-7D17-24F2-8C5E-C850B4803625}"/>
                  </a:ext>
                </a:extLst>
              </p:cNvPr>
              <p:cNvSpPr txBox="1"/>
              <p:nvPr/>
            </p:nvSpPr>
            <p:spPr>
              <a:xfrm>
                <a:off x="3191585" y="1614683"/>
                <a:ext cx="4820679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CCC742-7D17-24F2-8C5E-C850B4803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85" y="1614683"/>
                <a:ext cx="4820679" cy="896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diagram of a number&#10;&#10;Description automatically generated">
            <a:extLst>
              <a:ext uri="{FF2B5EF4-FFF2-40B4-BE49-F238E27FC236}">
                <a16:creationId xmlns:a16="http://schemas.microsoft.com/office/drawing/2014/main" id="{10C96748-0B50-5141-05F7-A6B1A68219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25149"/>
            <a:ext cx="8290904" cy="40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7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一维卷积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8C3C3B-0F08-DEE4-5C0C-95F62B7C130B}"/>
              </a:ext>
            </a:extLst>
          </p:cNvPr>
          <p:cNvSpPr txBox="1"/>
          <p:nvPr/>
        </p:nvSpPr>
        <p:spPr>
          <a:xfrm>
            <a:off x="488065" y="1038758"/>
            <a:ext cx="344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离散域的一维卷积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3105C3-27F4-5517-D5CB-D34FF53709D5}"/>
                  </a:ext>
                </a:extLst>
              </p:cNvPr>
              <p:cNvSpPr txBox="1"/>
              <p:nvPr/>
            </p:nvSpPr>
            <p:spPr>
              <a:xfrm>
                <a:off x="638376" y="1662090"/>
                <a:ext cx="10409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假设输入信号长度为</a:t>
                </a:r>
                <a14:m>
                  <m:oMath xmlns:m="http://schemas.openxmlformats.org/officeDocument/2006/math">
                    <m:r>
                      <a:rPr lang="en-US" altLang="zh-CN" sz="2400" b="0" i="1" spc="3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</m:oMath>
                </a14:m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，卷积核长度为</a:t>
                </a:r>
                <a14:m>
                  <m:oMath xmlns:m="http://schemas.openxmlformats.org/officeDocument/2006/math">
                    <m:r>
                      <a:rPr lang="en-US" altLang="zh-CN" sz="2400" b="0" i="1" spc="3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</m:oMath>
                </a14:m>
                <a:r>
                  <a:rPr lang="zh-CN" altLang="en-US" sz="2400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，输出信号的长度为</a:t>
                </a:r>
                <a:endParaRPr lang="en-US" altLang="zh-CN" sz="2400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3105C3-27F4-5517-D5CB-D34FF5370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6" y="1662090"/>
                <a:ext cx="10409579" cy="461665"/>
              </a:xfrm>
              <a:prstGeom prst="rect">
                <a:avLst/>
              </a:prstGeom>
              <a:blipFill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DC9E96-CEFD-A877-950D-4C15196470D3}"/>
                  </a:ext>
                </a:extLst>
              </p:cNvPr>
              <p:cNvSpPr txBox="1"/>
              <p:nvPr/>
            </p:nvSpPr>
            <p:spPr>
              <a:xfrm>
                <a:off x="5131207" y="2123755"/>
                <a:ext cx="14239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DC9E96-CEFD-A877-950D-4C1519647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207" y="2123755"/>
                <a:ext cx="1423916" cy="369332"/>
              </a:xfrm>
              <a:prstGeom prst="rect">
                <a:avLst/>
              </a:prstGeom>
              <a:blipFill>
                <a:blip r:embed="rId6"/>
                <a:stretch>
                  <a:fillRect l="-2575" r="-4292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0F98026-8F66-438B-624C-B2E7FB19E2DE}"/>
              </a:ext>
            </a:extLst>
          </p:cNvPr>
          <p:cNvSpPr txBox="1"/>
          <p:nvPr/>
        </p:nvSpPr>
        <p:spPr>
          <a:xfrm>
            <a:off x="1710324" y="2589907"/>
            <a:ext cx="8771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对一个输入信号反复卷积，它的输出长度将会越来越小？</a:t>
            </a:r>
            <a:endParaRPr lang="en-US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D8A0F6-416C-AB14-7CC8-1783153831D6}"/>
              </a:ext>
            </a:extLst>
          </p:cNvPr>
          <p:cNvSpPr txBox="1"/>
          <p:nvPr/>
        </p:nvSpPr>
        <p:spPr>
          <a:xfrm>
            <a:off x="2507067" y="3051572"/>
            <a:ext cx="717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解决方案：零填充（</a:t>
            </a:r>
            <a:r>
              <a:rPr lang="en-US" altLang="zh-CN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zero-padding</a:t>
            </a: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A2CBF7-78DA-691A-0BE1-7373B88100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9" y="3607471"/>
            <a:ext cx="10409579" cy="12801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9CB1A3-55C8-D267-BEEA-2A2384848F1D}"/>
              </a:ext>
            </a:extLst>
          </p:cNvPr>
          <p:cNvSpPr txBox="1"/>
          <p:nvPr/>
        </p:nvSpPr>
        <p:spPr>
          <a:xfrm>
            <a:off x="786060" y="4996953"/>
            <a:ext cx="795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卷积核的步长（</a:t>
            </a:r>
            <a:r>
              <a:rPr lang="en-US" altLang="zh-CN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stride</a:t>
            </a: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）：卷积核每次移动的距离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9D6469-715D-00FA-62FA-A48B59488D5C}"/>
                  </a:ext>
                </a:extLst>
              </p:cNvPr>
              <p:cNvSpPr txBox="1"/>
              <p:nvPr/>
            </p:nvSpPr>
            <p:spPr>
              <a:xfrm>
                <a:off x="786058" y="5735499"/>
                <a:ext cx="10409579" cy="985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zh-CN" altLang="en-US" sz="2400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假设卷积核的步长为</a:t>
                </a:r>
                <a14:m>
                  <m:oMath xmlns:m="http://schemas.openxmlformats.org/officeDocument/2006/math">
                    <m:r>
                      <a:rPr lang="en-US" altLang="zh-CN" sz="2400" i="1" spc="30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𝑠</m:t>
                    </m:r>
                  </m:oMath>
                </a14:m>
                <a:r>
                  <a:rPr lang="zh-CN" altLang="en-US" sz="2400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，信号每一边零填充的个数为</a:t>
                </a:r>
                <a14:m>
                  <m:oMath xmlns:m="http://schemas.openxmlformats.org/officeDocument/2006/math">
                    <m:r>
                      <a:rPr lang="en-US" altLang="zh-CN" sz="2400" i="1" spc="30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𝑝</m:t>
                    </m:r>
                  </m:oMath>
                </a14:m>
                <a:r>
                  <a:rPr lang="zh-CN" altLang="en-US" sz="2400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，可以得到输出信号的长度为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pc="30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400" b="0" i="1" spc="30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𝑚</m:t>
                        </m:r>
                        <m:r>
                          <a:rPr lang="en-US" altLang="zh-CN" sz="2400" b="0" i="1" spc="30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400" b="0" i="1" spc="30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  <m:r>
                          <a:rPr lang="en-US" altLang="zh-CN" sz="2400" b="0" i="1" spc="30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+2</m:t>
                        </m:r>
                        <m:r>
                          <a:rPr lang="en-US" altLang="zh-CN" sz="2400" b="0" i="1" spc="30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</m:t>
                        </m:r>
                      </m:num>
                      <m:den>
                        <m:r>
                          <a:rPr lang="en-US" altLang="zh-CN" sz="2400" b="0" i="1" spc="30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𝑠</m:t>
                        </m:r>
                      </m:den>
                    </m:f>
                    <m:r>
                      <a:rPr lang="en-US" altLang="zh-CN" sz="2400" b="0" i="1" spc="30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+1</m:t>
                    </m:r>
                  </m:oMath>
                </a14:m>
                <a:endParaRPr lang="en-US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9D6469-715D-00FA-62FA-A48B59488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58" y="5735499"/>
                <a:ext cx="10409579" cy="985976"/>
              </a:xfrm>
              <a:prstGeom prst="rect">
                <a:avLst/>
              </a:prstGeom>
              <a:blipFill>
                <a:blip r:embed="rId8"/>
                <a:stretch>
                  <a:fillRect l="-937" t="-4938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06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F2CDF6-20BE-9AF3-2970-4CCB864B1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一维卷积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E5F415-7292-BA31-FD33-8012839E8B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697"/>
          <a:stretch/>
        </p:blipFill>
        <p:spPr>
          <a:xfrm>
            <a:off x="652254" y="1010101"/>
            <a:ext cx="3130608" cy="2418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D7CB7-2536-9CA6-449D-65F8B2985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27"/>
          <a:stretch/>
        </p:blipFill>
        <p:spPr>
          <a:xfrm>
            <a:off x="4258849" y="1010101"/>
            <a:ext cx="3073875" cy="2418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C820C1-A4B0-3238-A001-1EDBE4103539}"/>
                  </a:ext>
                </a:extLst>
              </p:cNvPr>
              <p:cNvSpPr txBox="1"/>
              <p:nvPr/>
            </p:nvSpPr>
            <p:spPr>
              <a:xfrm>
                <a:off x="3935896" y="2081050"/>
                <a:ext cx="2628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C820C1-A4B0-3238-A001-1EDBE4103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896" y="2081050"/>
                <a:ext cx="26289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8A0A3A-1D50-923B-FB82-5A81F561592D}"/>
                  </a:ext>
                </a:extLst>
              </p:cNvPr>
              <p:cNvSpPr txBox="1"/>
              <p:nvPr/>
            </p:nvSpPr>
            <p:spPr>
              <a:xfrm>
                <a:off x="7392785" y="2081049"/>
                <a:ext cx="3574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8A0A3A-1D50-923B-FB82-5A81F5615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785" y="2081049"/>
                <a:ext cx="35747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771E63DE-7AE5-F464-F87E-C39D37135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5342" y="968720"/>
            <a:ext cx="3171463" cy="25016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1C2A1E-F17F-28D9-304F-CF33536647F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352"/>
          <a:stretch/>
        </p:blipFill>
        <p:spPr>
          <a:xfrm>
            <a:off x="4351822" y="3716940"/>
            <a:ext cx="2980902" cy="27635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16262B-CF72-2250-350C-B77A40140F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697"/>
          <a:stretch/>
        </p:blipFill>
        <p:spPr>
          <a:xfrm>
            <a:off x="712315" y="3930753"/>
            <a:ext cx="3130608" cy="2418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1621649-778E-6208-46E0-3C22CD0C0D1E}"/>
                  </a:ext>
                </a:extLst>
              </p:cNvPr>
              <p:cNvSpPr txBox="1"/>
              <p:nvPr/>
            </p:nvSpPr>
            <p:spPr>
              <a:xfrm>
                <a:off x="3995957" y="5001702"/>
                <a:ext cx="2628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1621649-778E-6208-46E0-3C22CD0C0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57" y="5001702"/>
                <a:ext cx="26289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F9A0FABC-912B-538A-7F4C-A1ED882937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4790" y="3857228"/>
            <a:ext cx="3102015" cy="2501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4C9B2B-26A7-F36F-2A2D-25D01E2F6D84}"/>
                  </a:ext>
                </a:extLst>
              </p:cNvPr>
              <p:cNvSpPr txBox="1"/>
              <p:nvPr/>
            </p:nvSpPr>
            <p:spPr>
              <a:xfrm>
                <a:off x="7571520" y="5001701"/>
                <a:ext cx="3574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4C9B2B-26A7-F36F-2A2D-25D01E2F6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520" y="5001701"/>
                <a:ext cx="35747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8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一维卷积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二维卷积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251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工银国际">
  <a:themeElements>
    <a:clrScheme name="ICBCI">
      <a:dk1>
        <a:srgbClr val="000000"/>
      </a:dk1>
      <a:lt1>
        <a:srgbClr val="FFFFFF"/>
      </a:lt1>
      <a:dk2>
        <a:srgbClr val="274E18"/>
      </a:dk2>
      <a:lt2>
        <a:srgbClr val="1B587C"/>
      </a:lt2>
      <a:accent1>
        <a:srgbClr val="800000"/>
      </a:accent1>
      <a:accent2>
        <a:srgbClr val="F0BE6B"/>
      </a:accent2>
      <a:accent3>
        <a:srgbClr val="4B7E82"/>
      </a:accent3>
      <a:accent4>
        <a:srgbClr val="CF8B78"/>
      </a:accent4>
      <a:accent5>
        <a:srgbClr val="B2B2B2"/>
      </a:accent5>
      <a:accent6>
        <a:srgbClr val="F07F09"/>
      </a:accent6>
      <a:hlink>
        <a:srgbClr val="4B7E82"/>
      </a:hlink>
      <a:folHlink>
        <a:srgbClr val="CF8B78"/>
      </a:folHlink>
    </a:clrScheme>
    <a:fontScheme name="1_Default Design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wrap="none" anchor="ctr"/>
      <a:lstStyle>
        <a:defPPr eaLnBrk="1" hangingPunct="1">
          <a:defRPr sz="1200"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0" tIns="0" rIns="0" bIns="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楷体" panose="02010600040101010101" pitchFamily="2" charset="-122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420000"/>
        </a:dk2>
        <a:lt2>
          <a:srgbClr val="969696"/>
        </a:lt2>
        <a:accent1>
          <a:srgbClr val="800000"/>
        </a:accent1>
        <a:accent2>
          <a:srgbClr val="FAC8AA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3B59A"/>
        </a:accent6>
        <a:hlink>
          <a:srgbClr val="C0C0C0"/>
        </a:hlink>
        <a:folHlink>
          <a:srgbClr val="C00D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420000"/>
        </a:dk2>
        <a:lt2>
          <a:srgbClr val="969696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420000"/>
        </a:dk2>
        <a:lt2>
          <a:srgbClr val="676767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420000"/>
        </a:dk2>
        <a:lt2>
          <a:srgbClr val="B2B2B2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FF33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F07F09"/>
        </a:dk2>
        <a:lt2>
          <a:srgbClr val="1B587C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F07F09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页面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标准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>
            <a:lumMod val="75000"/>
          </a:schemeClr>
        </a:solidFill>
        <a:ln w="0">
          <a:solidFill>
            <a:srgbClr val="000000"/>
          </a:solidFill>
          <a:prstDash val="solid"/>
          <a:round/>
        </a:ln>
      </a:spPr>
      <a:bodyPr vert="horz" wrap="square" lIns="91440" tIns="45720" rIns="91440" bIns="45720" numCol="1" anchor="t" anchorCtr="0" compatLnSpc="1"/>
      <a:lstStyle>
        <a:defPPr algn="l">
          <a:defRPr>
            <a:latin typeface="微软雅黑" panose="020B0503020204020204" charset="-122"/>
            <a:ea typeface="微软雅黑" panose="020B050302020402020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490</Words>
  <Application>Microsoft Macintosh PowerPoint</Application>
  <PresentationFormat>宽屏</PresentationFormat>
  <Paragraphs>93</Paragraphs>
  <Slides>13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Microsoft YaHei</vt:lpstr>
      <vt:lpstr>Microsoft YaHei</vt:lpstr>
      <vt:lpstr>Arial</vt:lpstr>
      <vt:lpstr>Calibri</vt:lpstr>
      <vt:lpstr>Cambria Math</vt:lpstr>
      <vt:lpstr>Times New Roman</vt:lpstr>
      <vt:lpstr>Wingdings</vt:lpstr>
      <vt:lpstr>工银国际</vt:lpstr>
      <vt:lpstr>页面</vt:lpstr>
      <vt:lpstr>PowerPoint 演示文稿</vt:lpstr>
      <vt:lpstr>PowerPoint 演示文稿</vt:lpstr>
      <vt:lpstr>简介</vt:lpstr>
      <vt:lpstr>PowerPoint 演示文稿</vt:lpstr>
      <vt:lpstr>一维卷积</vt:lpstr>
      <vt:lpstr>一维卷积</vt:lpstr>
      <vt:lpstr>一维卷积</vt:lpstr>
      <vt:lpstr>一维卷积</vt:lpstr>
      <vt:lpstr>PowerPoint 演示文稿</vt:lpstr>
      <vt:lpstr>二维卷积</vt:lpstr>
      <vt:lpstr>二维卷积</vt:lpstr>
      <vt:lpstr>二维卷积</vt:lpstr>
      <vt:lpstr>二维卷积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2024-12-03T15:04:12Z</dcterms:created>
  <dcterms:modified xsi:type="dcterms:W3CDTF">2024-12-06T04:36:31Z</dcterms:modified>
</cp:coreProperties>
</file>