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25"/>
  </p:notesMasterIdLst>
  <p:sldIdLst>
    <p:sldId id="512" r:id="rId3"/>
    <p:sldId id="4944" r:id="rId4"/>
    <p:sldId id="1195" r:id="rId5"/>
    <p:sldId id="4966" r:id="rId6"/>
    <p:sldId id="4967" r:id="rId7"/>
    <p:sldId id="4965" r:id="rId8"/>
    <p:sldId id="4968" r:id="rId9"/>
    <p:sldId id="4969" r:id="rId10"/>
    <p:sldId id="4970" r:id="rId11"/>
    <p:sldId id="4971" r:id="rId12"/>
    <p:sldId id="4972" r:id="rId13"/>
    <p:sldId id="4973" r:id="rId14"/>
    <p:sldId id="4974" r:id="rId15"/>
    <p:sldId id="4975" r:id="rId16"/>
    <p:sldId id="4976" r:id="rId17"/>
    <p:sldId id="4977" r:id="rId18"/>
    <p:sldId id="4978" r:id="rId19"/>
    <p:sldId id="4980" r:id="rId20"/>
    <p:sldId id="4981" r:id="rId21"/>
    <p:sldId id="4982" r:id="rId22"/>
    <p:sldId id="4984" r:id="rId23"/>
    <p:sldId id="49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8"/>
    <a:srgbClr val="8DAAD1"/>
    <a:srgbClr val="003679"/>
    <a:srgbClr val="C03228"/>
    <a:srgbClr val="FFF3F3"/>
    <a:srgbClr val="FDA9AF"/>
    <a:srgbClr val="FC7660"/>
    <a:srgbClr val="FFFFFF"/>
    <a:srgbClr val="0E57C4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3" autoAdjust="0"/>
    <p:restoredTop sz="71371" autoAdjust="0"/>
  </p:normalViewPr>
  <p:slideViewPr>
    <p:cSldViewPr snapToGrid="0">
      <p:cViewPr varScale="1">
        <p:scale>
          <a:sx n="56" d="100"/>
          <a:sy n="56" d="100"/>
        </p:scale>
        <p:origin x="1853" y="48"/>
      </p:cViewPr>
      <p:guideLst/>
    </p:cSldViewPr>
  </p:slideViewPr>
  <p:notesTextViewPr>
    <p:cViewPr>
      <p:scale>
        <a:sx n="295" d="100"/>
        <a:sy n="29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1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5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654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338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171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4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626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83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30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64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971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56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2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4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15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8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5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0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8.png"/><Relationship Id="rId10" Type="http://schemas.openxmlformats.org/officeDocument/2006/relationships/image" Target="../media/image5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三维重建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本质</a:t>
            </a:r>
            <a:r>
              <a:rPr lang="zh-CN" altLang="en-US" dirty="0"/>
              <a:t>矩阵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/>
              <p:nvPr/>
            </p:nvSpPr>
            <p:spPr>
              <a:xfrm>
                <a:off x="474760" y="1178175"/>
                <a:ext cx="109631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0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向量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𝒕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𝒍</m:t>
                        </m:r>
                      </m:sub>
                    </m:sSub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共面，那么我们可以用向量 </a:t>
                </a:r>
                <a14:m>
                  <m:oMath xmlns:m="http://schemas.openxmlformats.org/officeDocument/2006/math">
                    <m:r>
                      <a:rPr lang="en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𝒕</m:t>
                    </m:r>
                  </m:oMath>
                </a14:m>
                <a:r>
                  <a:rPr lang="en" altLang="zh-CN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和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" altLang="zh-CN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的外积来表示极平面的法向量 </a:t>
                </a:r>
                <a14:m>
                  <m:oMath xmlns:m="http://schemas.openxmlformats.org/officeDocument/2006/math">
                    <m:r>
                      <a:rPr lang="en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𝒏</m:t>
                    </m:r>
                  </m:oMath>
                </a14:m>
                <a:r>
                  <a:rPr lang="zh-CN" altLang="en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，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其与向量 </a:t>
                </a:r>
                <a14:m>
                  <m:oMath xmlns:m="http://schemas.openxmlformats.org/officeDocument/2006/math">
                    <m:r>
                      <a:rPr lang="en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𝒕</m:t>
                    </m:r>
                    <m:r>
                      <a:rPr lang="zh-CN" altLang="e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  <m:sSub>
                      <m:sSubPr>
                        <m:ctrlPr>
                          <a:rPr lang="en" altLang="zh-CN" sz="2400" b="1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" altLang="zh-CN" sz="2400" b="1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" altLang="zh-CN" sz="2400" b="1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" altLang="zh-CN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和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均垂直。那么可以得到：</a:t>
                </a:r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178175"/>
                <a:ext cx="10963155" cy="830997"/>
              </a:xfrm>
              <a:prstGeom prst="rect">
                <a:avLst/>
              </a:prstGeom>
              <a:blipFill>
                <a:blip r:embed="rId5"/>
                <a:stretch>
                  <a:fillRect l="-926" t="-5970" b="-13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4C1CAA31-D631-FEA0-34EF-750B6085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47" y="3526920"/>
            <a:ext cx="8499107" cy="31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46928BA-C1A7-366E-3661-F3570819AA09}"/>
                  </a:ext>
                </a:extLst>
              </p:cNvPr>
              <p:cNvSpPr txBox="1"/>
              <p:nvPr/>
            </p:nvSpPr>
            <p:spPr>
              <a:xfrm>
                <a:off x="4664775" y="2512193"/>
                <a:ext cx="2860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kumimoji="1" lang="en-US" altLang="zh-CN" sz="2800" b="1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1" i="1" dirty="0" err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zh-CN" sz="2800" b="1" i="1" dirty="0" err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46928BA-C1A7-366E-3661-F3570819A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75" y="2512193"/>
                <a:ext cx="286046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7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本质</a:t>
            </a:r>
            <a:r>
              <a:rPr lang="zh-CN" altLang="en-US" dirty="0"/>
              <a:t>矩阵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C19C192-7F94-826F-1E43-1D8AA6DAB731}"/>
              </a:ext>
            </a:extLst>
          </p:cNvPr>
          <p:cNvSpPr txBox="1"/>
          <p:nvPr/>
        </p:nvSpPr>
        <p:spPr>
          <a:xfrm>
            <a:off x="474760" y="117817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根据外积的定义：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8246D9C4-4510-3C20-D3E4-AF914519FF89}"/>
                  </a:ext>
                </a:extLst>
              </p:cNvPr>
              <p:cNvSpPr txBox="1"/>
              <p:nvPr/>
            </p:nvSpPr>
            <p:spPr>
              <a:xfrm>
                <a:off x="3684891" y="1710569"/>
                <a:ext cx="4822218" cy="1349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8246D9C4-4510-3C20-D3E4-AF914519F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91" y="1710569"/>
                <a:ext cx="4822218" cy="1349472"/>
              </a:xfrm>
              <a:prstGeom prst="rect">
                <a:avLst/>
              </a:prstGeom>
              <a:blipFill>
                <a:blip r:embed="rId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">
            <a:extLst>
              <a:ext uri="{FF2B5EF4-FFF2-40B4-BE49-F238E27FC236}">
                <a16:creationId xmlns:a16="http://schemas.microsoft.com/office/drawing/2014/main" id="{8DAA0350-A060-BC7D-CBE7-8665E0D2ACBE}"/>
              </a:ext>
            </a:extLst>
          </p:cNvPr>
          <p:cNvSpPr txBox="1"/>
          <p:nvPr/>
        </p:nvSpPr>
        <p:spPr>
          <a:xfrm>
            <a:off x="474760" y="3130770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那么可以转化成矩阵相乘的形式：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4">
                <a:extLst>
                  <a:ext uri="{FF2B5EF4-FFF2-40B4-BE49-F238E27FC236}">
                    <a16:creationId xmlns:a16="http://schemas.microsoft.com/office/drawing/2014/main" id="{DCE15459-B1AD-7225-AD56-D43A062EE5BD}"/>
                  </a:ext>
                </a:extLst>
              </p:cNvPr>
              <p:cNvSpPr txBox="1"/>
              <p:nvPr/>
            </p:nvSpPr>
            <p:spPr>
              <a:xfrm>
                <a:off x="2965431" y="3663164"/>
                <a:ext cx="6261138" cy="14618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14">
                <a:extLst>
                  <a:ext uri="{FF2B5EF4-FFF2-40B4-BE49-F238E27FC236}">
                    <a16:creationId xmlns:a16="http://schemas.microsoft.com/office/drawing/2014/main" id="{DCE15459-B1AD-7225-AD56-D43A062EE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431" y="3663164"/>
                <a:ext cx="6261138" cy="1461810"/>
              </a:xfrm>
              <a:prstGeom prst="rect">
                <a:avLst/>
              </a:prstGeom>
              <a:blipFill>
                <a:blip r:embed="rId6"/>
                <a:stretch>
                  <a:fillRect b="-86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581A6E36-1CF0-4C08-8B97-CC4666766558}"/>
                  </a:ext>
                </a:extLst>
              </p:cNvPr>
              <p:cNvSpPr txBox="1"/>
              <p:nvPr/>
            </p:nvSpPr>
            <p:spPr>
              <a:xfrm>
                <a:off x="474760" y="5195703"/>
                <a:ext cx="10963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0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将中间的反对称矩阵记为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×</m:t>
                        </m:r>
                      </m:sub>
                    </m:sSub>
                  </m:oMath>
                </a14:m>
                <a:r>
                  <a:rPr lang="zh-CN" altLang="en-US" sz="2400" b="1" i="0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，则有：</a:t>
                </a:r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581A6E36-1CF0-4C08-8B97-CC466676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5195703"/>
                <a:ext cx="10963155" cy="461665"/>
              </a:xfrm>
              <a:prstGeom prst="rect">
                <a:avLst/>
              </a:prstGeom>
              <a:blipFill>
                <a:blip r:embed="rId7"/>
                <a:stretch>
                  <a:fillRect l="-926" t="-789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EB5A1E8-716F-F088-7FFD-9924A1EF3A12}"/>
                  </a:ext>
                </a:extLst>
              </p:cNvPr>
              <p:cNvSpPr txBox="1"/>
              <p:nvPr/>
            </p:nvSpPr>
            <p:spPr>
              <a:xfrm>
                <a:off x="5060043" y="5728097"/>
                <a:ext cx="2071914" cy="55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EB5A1E8-716F-F088-7FFD-9924A1EF3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043" y="5728097"/>
                <a:ext cx="2071914" cy="557525"/>
              </a:xfrm>
              <a:prstGeom prst="rect">
                <a:avLst/>
              </a:prstGeom>
              <a:blipFill>
                <a:blip r:embed="rId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38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本质</a:t>
            </a:r>
            <a:r>
              <a:rPr lang="zh-CN" altLang="en-US" dirty="0"/>
              <a:t>矩阵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C19C192-7F94-826F-1E43-1D8AA6DAB731}"/>
              </a:ext>
            </a:extLst>
          </p:cNvPr>
          <p:cNvSpPr txBox="1"/>
          <p:nvPr/>
        </p:nvSpPr>
        <p:spPr>
          <a:xfrm>
            <a:off x="474760" y="117817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联立前面公式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8E5381E-10A0-C688-70C5-2F758495D466}"/>
              </a:ext>
            </a:extLst>
          </p:cNvPr>
          <p:cNvGrpSpPr/>
          <p:nvPr/>
        </p:nvGrpSpPr>
        <p:grpSpPr>
          <a:xfrm>
            <a:off x="3811133" y="1839065"/>
            <a:ext cx="4569734" cy="560797"/>
            <a:chOff x="4612404" y="1588168"/>
            <a:chExt cx="4569734" cy="560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CB8328E-E5C8-8DBD-4B78-BEFC27AFC63C}"/>
                    </a:ext>
                  </a:extLst>
                </p:cNvPr>
                <p:cNvSpPr txBox="1"/>
                <p:nvPr/>
              </p:nvSpPr>
              <p:spPr>
                <a:xfrm>
                  <a:off x="4612404" y="1625745"/>
                  <a:ext cx="24826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800" b="1" i="1" dirty="0" err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a:rPr kumimoji="1" lang="en-US" altLang="zh-CN" sz="2800" b="1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kumimoji="1" lang="en-US" altLang="zh-CN" sz="2800" b="1" i="1" dirty="0" err="1" smtClean="0">
                            <a:latin typeface="Cambria Math" panose="02040503050406030204" pitchFamily="18" charset="0"/>
                          </a:rPr>
                          <m:t>𝑹</m:t>
                        </m:r>
                        <m:sSub>
                          <m:sSubPr>
                            <m:ctrlPr>
                              <a:rPr kumimoji="1" lang="en-US" altLang="zh-CN" sz="2800" b="1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1" i="1" dirty="0" err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800" b="1" i="1" dirty="0" err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kumimoji="1" lang="en-US" altLang="zh-CN" sz="2800" b="1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800" b="1" i="1" dirty="0" err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1" lang="en-US" altLang="zh-CN" sz="28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CB8328E-E5C8-8DBD-4B78-BEFC27AFC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404" y="1625745"/>
                  <a:ext cx="2482666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1531" b="-209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65CCA17-5C35-C1F2-5DF8-178546D1C0EC}"/>
                    </a:ext>
                  </a:extLst>
                </p:cNvPr>
                <p:cNvSpPr txBox="1"/>
                <p:nvPr/>
              </p:nvSpPr>
              <p:spPr>
                <a:xfrm>
                  <a:off x="7110224" y="1588168"/>
                  <a:ext cx="2071914" cy="5575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  <m:sup>
                            <m: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sSub>
                          <m:sSubPr>
                            <m:ctrlP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800" b="1" i="1" dirty="0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a:rPr kumimoji="1" lang="en-US" altLang="zh-CN" sz="28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65CCA17-5C35-C1F2-5DF8-178546D1C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224" y="1588168"/>
                  <a:ext cx="2071914" cy="557525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5FC78E90-F2A0-3039-CAD0-42DA0D03DBDA}"/>
              </a:ext>
            </a:extLst>
          </p:cNvPr>
          <p:cNvSpPr txBox="1"/>
          <p:nvPr/>
        </p:nvSpPr>
        <p:spPr>
          <a:xfrm>
            <a:off x="474760" y="2599087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得到：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94A765D-2E50-52BF-5889-853ADF6FCC00}"/>
                  </a:ext>
                </a:extLst>
              </p:cNvPr>
              <p:cNvSpPr txBox="1"/>
              <p:nvPr/>
            </p:nvSpPr>
            <p:spPr>
              <a:xfrm>
                <a:off x="4210388" y="3259977"/>
                <a:ext cx="3771225" cy="55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kumimoji="1" lang="en-US" altLang="zh-CN" sz="2800" b="1" i="1" dirty="0" err="1" smtClean="0"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kumimoji="1" lang="en-US" altLang="zh-CN" sz="2800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800" b="1" i="1" dirty="0" err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zh-CN" sz="2800" b="1" i="1" dirty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zh-CN" altLang="en-US" sz="2800" b="1" dirty="0"/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94A765D-2E50-52BF-5889-853ADF6FC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388" y="3259977"/>
                <a:ext cx="3771225" cy="557525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5">
            <a:extLst>
              <a:ext uri="{FF2B5EF4-FFF2-40B4-BE49-F238E27FC236}">
                <a16:creationId xmlns:a16="http://schemas.microsoft.com/office/drawing/2014/main" id="{0D5AE464-2D09-4B5A-11E6-20103D0AF08F}"/>
              </a:ext>
            </a:extLst>
          </p:cNvPr>
          <p:cNvSpPr txBox="1"/>
          <p:nvPr/>
        </p:nvSpPr>
        <p:spPr>
          <a:xfrm>
            <a:off x="474760" y="4016727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由于任何向量与自身的外积为</a:t>
            </a:r>
            <a:r>
              <a:rPr lang="en-US" altLang="zh-CN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0</a:t>
            </a:r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，因此：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FF3B57-C23B-43DA-A3AE-0BAF1D9159C8}"/>
                  </a:ext>
                </a:extLst>
              </p:cNvPr>
              <p:cNvSpPr txBox="1"/>
              <p:nvPr/>
            </p:nvSpPr>
            <p:spPr>
              <a:xfrm>
                <a:off x="1489355" y="4677617"/>
                <a:ext cx="9213291" cy="1479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FF3B57-C23B-43DA-A3AE-0BAF1D915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55" y="4677617"/>
                <a:ext cx="9213291" cy="1479508"/>
              </a:xfrm>
              <a:prstGeom prst="rect">
                <a:avLst/>
              </a:prstGeom>
              <a:blipFill>
                <a:blip r:embed="rId8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69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本质</a:t>
            </a:r>
            <a:r>
              <a:rPr lang="zh-CN" altLang="en-US" dirty="0"/>
              <a:t>矩阵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C19C192-7F94-826F-1E43-1D8AA6DAB731}"/>
              </a:ext>
            </a:extLst>
          </p:cNvPr>
          <p:cNvSpPr txBox="1"/>
          <p:nvPr/>
        </p:nvSpPr>
        <p:spPr>
          <a:xfrm>
            <a:off x="474760" y="117817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也就是：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85A08DE9-3B5A-7BD8-AD9D-77FA0500DCE5}"/>
                  </a:ext>
                </a:extLst>
              </p:cNvPr>
              <p:cNvSpPr txBox="1"/>
              <p:nvPr/>
            </p:nvSpPr>
            <p:spPr>
              <a:xfrm>
                <a:off x="3084695" y="1692843"/>
                <a:ext cx="6022610" cy="1232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85A08DE9-3B5A-7BD8-AD9D-77FA0500D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95" y="1692843"/>
                <a:ext cx="6022610" cy="123290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7">
            <a:extLst>
              <a:ext uri="{FF2B5EF4-FFF2-40B4-BE49-F238E27FC236}">
                <a16:creationId xmlns:a16="http://schemas.microsoft.com/office/drawing/2014/main" id="{1B3918AC-811B-0F96-04A5-CDD9F8C1A2A6}"/>
              </a:ext>
            </a:extLst>
          </p:cNvPr>
          <p:cNvSpPr/>
          <p:nvPr/>
        </p:nvSpPr>
        <p:spPr>
          <a:xfrm>
            <a:off x="5128485" y="1648770"/>
            <a:ext cx="2488931" cy="13114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16CDAE85-0391-DDF2-71FE-368D427C3E3C}"/>
                  </a:ext>
                </a:extLst>
              </p:cNvPr>
              <p:cNvSpPr txBox="1"/>
              <p:nvPr/>
            </p:nvSpPr>
            <p:spPr>
              <a:xfrm>
                <a:off x="5036426" y="3043137"/>
                <a:ext cx="31776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0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本质矩阵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𝑬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×</m:t>
                        </m:r>
                      </m:sub>
                    </m:sSub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𝑹</m:t>
                    </m:r>
                  </m:oMath>
                </a14:m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16CDAE85-0391-DDF2-71FE-368D427C3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26" y="3043137"/>
                <a:ext cx="3177676" cy="461665"/>
              </a:xfrm>
              <a:prstGeom prst="rect">
                <a:avLst/>
              </a:prstGeom>
              <a:blipFill>
                <a:blip r:embed="rId6"/>
                <a:stretch>
                  <a:fillRect l="-3187" t="-10811" b="-3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D007D0C-99FF-8ACD-2C01-ED8E04FF4574}"/>
                  </a:ext>
                </a:extLst>
              </p:cNvPr>
              <p:cNvSpPr txBox="1"/>
              <p:nvPr/>
            </p:nvSpPr>
            <p:spPr>
              <a:xfrm>
                <a:off x="474760" y="3732812"/>
                <a:ext cx="10963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0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考虑左右照相机内参分别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  <m:sub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𝒍</m:t>
                        </m:r>
                      </m:sub>
                    </m:sSub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  <m:sub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𝒓</m:t>
                        </m:r>
                      </m:sub>
                    </m:sSub>
                    <m:r>
                      <a:rPr lang="zh-CN" altLang="en-US" sz="2400" b="0" i="0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：</m:t>
                    </m:r>
                  </m:oMath>
                </a14:m>
                <a:endParaRPr lang="en-US" altLang="zh-CN" sz="2400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D007D0C-99FF-8ACD-2C01-ED8E04FF4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3732812"/>
                <a:ext cx="10963155" cy="461665"/>
              </a:xfrm>
              <a:prstGeom prst="rect">
                <a:avLst/>
              </a:prstGeom>
              <a:blipFill>
                <a:blip r:embed="rId7"/>
                <a:stretch>
                  <a:fillRect l="-92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7AA9F1-ECE4-5B8C-824F-2FC9C9E8A1F9}"/>
                  </a:ext>
                </a:extLst>
              </p:cNvPr>
              <p:cNvSpPr txBox="1"/>
              <p:nvPr/>
            </p:nvSpPr>
            <p:spPr>
              <a:xfrm>
                <a:off x="3420596" y="4301108"/>
                <a:ext cx="5533245" cy="1166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7AA9F1-ECE4-5B8C-824F-2FC9C9E8A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596" y="4301108"/>
                <a:ext cx="5533245" cy="1166345"/>
              </a:xfrm>
              <a:prstGeom prst="rect">
                <a:avLst/>
              </a:prstGeom>
              <a:blipFill>
                <a:blip r:embed="rId8"/>
                <a:stretch>
                  <a:fillRect b="-5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4FAC649E-C6B0-9B00-20B9-023D968B8AB2}"/>
                  </a:ext>
                </a:extLst>
              </p:cNvPr>
              <p:cNvSpPr txBox="1"/>
              <p:nvPr/>
            </p:nvSpPr>
            <p:spPr>
              <a:xfrm>
                <a:off x="4568892" y="5512533"/>
                <a:ext cx="4241893" cy="59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基础</a:t>
                </a:r>
                <a:r>
                  <a:rPr lang="zh-CN" altLang="en-US" sz="2400" b="1" i="0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矩阵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𝑭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0036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400" b="1" i="1">
                                    <a:solidFill>
                                      <a:srgbClr val="0036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>
                                    <a:solidFill>
                                      <a:srgbClr val="003679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rgbClr val="003679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  <m:sup>
                                <m:r>
                                  <a:rPr lang="en-US" altLang="zh-CN" sz="2400" b="1" i="1">
                                    <a:solidFill>
                                      <a:srgbClr val="003679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367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2400" b="1" i="1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003679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sSubSup>
                      <m:sSubSupPr>
                        <m:ctrlPr>
                          <a:rPr lang="en-US" altLang="zh-CN" sz="2400" b="1" i="1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00367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4FAC649E-C6B0-9B00-20B9-023D968B8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92" y="5512533"/>
                <a:ext cx="4241893" cy="593496"/>
              </a:xfrm>
              <a:prstGeom prst="rect">
                <a:avLst/>
              </a:prstGeom>
              <a:blipFill>
                <a:blip r:embed="rId9"/>
                <a:stretch>
                  <a:fillRect l="-209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7">
            <a:extLst>
              <a:ext uri="{FF2B5EF4-FFF2-40B4-BE49-F238E27FC236}">
                <a16:creationId xmlns:a16="http://schemas.microsoft.com/office/drawing/2014/main" id="{4B78820B-5BEF-FF2F-314D-99B0FEF85F06}"/>
              </a:ext>
            </a:extLst>
          </p:cNvPr>
          <p:cNvSpPr/>
          <p:nvPr/>
        </p:nvSpPr>
        <p:spPr>
          <a:xfrm>
            <a:off x="5381625" y="4533254"/>
            <a:ext cx="2080810" cy="7439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6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0" dirty="0">
                <a:effectLst/>
                <a:highlight>
                  <a:srgbClr val="FFFFFF"/>
                </a:highlight>
                <a:latin typeface="-apple-system"/>
              </a:rPr>
              <a:t>八点法求解基础矩阵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/>
              <p:nvPr/>
            </p:nvSpPr>
            <p:spPr>
              <a:xfrm>
                <a:off x="459262" y="1178175"/>
                <a:ext cx="11404691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0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假定左右图像上匹配点的像素坐标对为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b="1" i="1" spc="300" dirty="0" smtClean="0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400" b="1" i="1" spc="300" dirty="0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 spc="300" dirty="0" err="1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altLang="zh-CN" sz="2400" b="1" i="1" spc="300" dirty="0" err="1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𝒍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2400" b="1" i="1" spc="300" dirty="0" smtClean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pc="300" dirty="0" smtClean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CN" sz="2400" b="1" i="1" spc="300" dirty="0" smtClean="0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2400" b="1" i="1" spc="300" dirty="0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 spc="300" dirty="0" err="1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zh-CN" sz="2400" b="1" i="1" spc="300" dirty="0" err="1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𝒍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2400" b="1" i="1" spc="300" dirty="0" smtClean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pc="300" dirty="0" smtClean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d>
                          <m:dPr>
                            <m:ctrlPr>
                              <a:rPr lang="en-US" altLang="zh-CN" sz="2400" b="1" i="1" spc="300" dirty="0" smtClean="0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400" b="1" i="1" spc="300" dirty="0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 spc="300" dirty="0" err="1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altLang="zh-CN" sz="2400" b="1" i="1" spc="300" dirty="0" err="1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𝒓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2400" b="1" i="1" spc="300" dirty="0" smtClean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pc="300" dirty="0" smtClean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CN" sz="2400" b="1" i="1" spc="300" dirty="0" smtClean="0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2400" b="1" i="1" spc="300" dirty="0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 spc="300" dirty="0" err="1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zh-CN" sz="2400" b="1" i="1" spc="300" dirty="0" err="1" smtClean="0">
                                    <a:solidFill>
                                      <a:srgbClr val="004098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𝒓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2400" b="1" i="1" spc="300" dirty="0" smtClean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pc="300" dirty="0" smtClean="0">
                                        <a:solidFill>
                                          <a:srgbClr val="004098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𝒊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𝟐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,…</m:t>
                    </m:r>
                  </m:oMath>
                </a14:m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62" y="1178175"/>
                <a:ext cx="11404691" cy="745460"/>
              </a:xfrm>
              <a:prstGeom prst="rect">
                <a:avLst/>
              </a:prstGeom>
              <a:blipFill>
                <a:blip r:embed="rId5"/>
                <a:stretch>
                  <a:fillRect l="-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">
            <a:extLst>
              <a:ext uri="{FF2B5EF4-FFF2-40B4-BE49-F238E27FC236}">
                <a16:creationId xmlns:a16="http://schemas.microsoft.com/office/drawing/2014/main" id="{6D007D0C-99FF-8ACD-2C01-ED8E04FF4574}"/>
              </a:ext>
            </a:extLst>
          </p:cNvPr>
          <p:cNvSpPr txBox="1"/>
          <p:nvPr/>
        </p:nvSpPr>
        <p:spPr>
          <a:xfrm>
            <a:off x="459262" y="3911041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展开可得：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D7450EA-AD2B-9FD2-24AD-35A93404138F}"/>
              </a:ext>
            </a:extLst>
          </p:cNvPr>
          <p:cNvGrpSpPr/>
          <p:nvPr/>
        </p:nvGrpSpPr>
        <p:grpSpPr>
          <a:xfrm>
            <a:off x="2818019" y="1921705"/>
            <a:ext cx="6555962" cy="2058379"/>
            <a:chOff x="2078357" y="1921705"/>
            <a:chExt cx="6555962" cy="2058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2">
                  <a:extLst>
                    <a:ext uri="{FF2B5EF4-FFF2-40B4-BE49-F238E27FC236}">
                      <a16:creationId xmlns:a16="http://schemas.microsoft.com/office/drawing/2014/main" id="{58B01174-AF4E-CCB7-AB53-A82D32AF56B1}"/>
                    </a:ext>
                  </a:extLst>
                </p:cNvPr>
                <p:cNvSpPr txBox="1"/>
                <p:nvPr/>
              </p:nvSpPr>
              <p:spPr>
                <a:xfrm>
                  <a:off x="2078357" y="1921705"/>
                  <a:ext cx="6555962" cy="155286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solidFill>
                        <a:schemeClr val="bg1"/>
                      </a:solidFill>
                      <a:latin typeface="Cambria Math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2">
                  <a:extLst>
                    <a:ext uri="{FF2B5EF4-FFF2-40B4-BE49-F238E27FC236}">
                      <a16:creationId xmlns:a16="http://schemas.microsoft.com/office/drawing/2014/main" id="{58B01174-AF4E-CCB7-AB53-A82D32AF5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7" y="1921705"/>
                  <a:ext cx="6555962" cy="1552861"/>
                </a:xfrm>
                <a:prstGeom prst="rect">
                  <a:avLst/>
                </a:prstGeom>
                <a:blipFill>
                  <a:blip r:embed="rId6"/>
                  <a:stretch>
                    <a:fillRect b="-4065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53">
              <a:extLst>
                <a:ext uri="{FF2B5EF4-FFF2-40B4-BE49-F238E27FC236}">
                  <a16:creationId xmlns:a16="http://schemas.microsoft.com/office/drawing/2014/main" id="{41516213-8951-1F3B-C144-FE43AA521E60}"/>
                </a:ext>
              </a:extLst>
            </p:cNvPr>
            <p:cNvCxnSpPr>
              <a:cxnSpLocks/>
            </p:cNvCxnSpPr>
            <p:nvPr/>
          </p:nvCxnSpPr>
          <p:spPr>
            <a:xfrm>
              <a:off x="4604934" y="3487715"/>
              <a:ext cx="2299561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3">
              <a:extLst>
                <a:ext uri="{FF2B5EF4-FFF2-40B4-BE49-F238E27FC236}">
                  <a16:creationId xmlns:a16="http://schemas.microsoft.com/office/drawing/2014/main" id="{2E9B5A4D-D412-EB5D-911B-E51F368313EF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88" y="3487714"/>
              <a:ext cx="81615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8">
              <a:extLst>
                <a:ext uri="{FF2B5EF4-FFF2-40B4-BE49-F238E27FC236}">
                  <a16:creationId xmlns:a16="http://schemas.microsoft.com/office/drawing/2014/main" id="{EB338A32-C299-A494-008E-E09E1F96286B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75" y="3084758"/>
              <a:ext cx="2220735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58053CC6-A223-A22A-CBFA-E4710D57D432}"/>
                </a:ext>
              </a:extLst>
            </p:cNvPr>
            <p:cNvSpPr txBox="1"/>
            <p:nvPr/>
          </p:nvSpPr>
          <p:spPr>
            <a:xfrm>
              <a:off x="3021650" y="3087049"/>
              <a:ext cx="876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已知</a:t>
              </a:r>
              <a:endParaRPr lang="en-US" altLang="zh-CN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75863276-1AC6-8C9E-599A-F0C143914A7A}"/>
                </a:ext>
              </a:extLst>
            </p:cNvPr>
            <p:cNvSpPr txBox="1"/>
            <p:nvPr/>
          </p:nvSpPr>
          <p:spPr>
            <a:xfrm>
              <a:off x="7048625" y="3518419"/>
              <a:ext cx="876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已知</a:t>
              </a:r>
              <a:endParaRPr lang="en-US" altLang="zh-CN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DF501540-EEA8-4561-F6CF-C7071125B2AB}"/>
                </a:ext>
              </a:extLst>
            </p:cNvPr>
            <p:cNvSpPr txBox="1"/>
            <p:nvPr/>
          </p:nvSpPr>
          <p:spPr>
            <a:xfrm>
              <a:off x="5514294" y="3518418"/>
              <a:ext cx="876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未知</a:t>
              </a:r>
              <a:endParaRPr lang="en-US" altLang="zh-CN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72">
                <a:extLst>
                  <a:ext uri="{FF2B5EF4-FFF2-40B4-BE49-F238E27FC236}">
                    <a16:creationId xmlns:a16="http://schemas.microsoft.com/office/drawing/2014/main" id="{F455F253-565F-F265-B27C-869A54F74C4F}"/>
                  </a:ext>
                </a:extLst>
              </p:cNvPr>
              <p:cNvSpPr txBox="1"/>
              <p:nvPr/>
            </p:nvSpPr>
            <p:spPr>
              <a:xfrm>
                <a:off x="1468259" y="4678257"/>
                <a:ext cx="9255482" cy="125265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solidFill>
                      <a:schemeClr val="bg1"/>
                    </a:solidFill>
                    <a:latin typeface="Cambria Math"/>
                  </a:defRPr>
                </a:lvl1pPr>
              </a:lstStyle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72">
                <a:extLst>
                  <a:ext uri="{FF2B5EF4-FFF2-40B4-BE49-F238E27FC236}">
                    <a16:creationId xmlns:a16="http://schemas.microsoft.com/office/drawing/2014/main" id="{F455F253-565F-F265-B27C-869A54F74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59" y="4678257"/>
                <a:ext cx="9255482" cy="1252651"/>
              </a:xfrm>
              <a:prstGeom prst="rect">
                <a:avLst/>
              </a:prstGeom>
              <a:blipFill>
                <a:blip r:embed="rId7"/>
                <a:stretch>
                  <a:fillRect b="-7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03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0" dirty="0">
                <a:effectLst/>
                <a:highlight>
                  <a:srgbClr val="FFFFFF"/>
                </a:highlight>
                <a:latin typeface="-apple-system"/>
              </a:rPr>
              <a:t>八点法求解基础矩阵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C19C192-7F94-826F-1E43-1D8AA6DAB731}"/>
              </a:ext>
            </a:extLst>
          </p:cNvPr>
          <p:cNvSpPr txBox="1"/>
          <p:nvPr/>
        </p:nvSpPr>
        <p:spPr>
          <a:xfrm>
            <a:off x="459262" y="1178175"/>
            <a:ext cx="1140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转化成齐次线性方程组：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075A931-15C3-56D1-6422-F4BE03C8554B}"/>
              </a:ext>
            </a:extLst>
          </p:cNvPr>
          <p:cNvGrpSpPr/>
          <p:nvPr/>
        </p:nvGrpSpPr>
        <p:grpSpPr>
          <a:xfrm>
            <a:off x="227827" y="1694551"/>
            <a:ext cx="11736347" cy="3468898"/>
            <a:chOff x="455653" y="2530598"/>
            <a:chExt cx="11736347" cy="3468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3">
                  <a:extLst>
                    <a:ext uri="{FF2B5EF4-FFF2-40B4-BE49-F238E27FC236}">
                      <a16:creationId xmlns:a16="http://schemas.microsoft.com/office/drawing/2014/main" id="{4355AA26-AE58-F626-80E8-4FD657E1D87B}"/>
                    </a:ext>
                  </a:extLst>
                </p:cNvPr>
                <p:cNvSpPr txBox="1"/>
                <p:nvPr/>
              </p:nvSpPr>
              <p:spPr>
                <a:xfrm>
                  <a:off x="10492560" y="2530598"/>
                  <a:ext cx="1699440" cy="3468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13">
                  <a:extLst>
                    <a:ext uri="{FF2B5EF4-FFF2-40B4-BE49-F238E27FC236}">
                      <a16:creationId xmlns:a16="http://schemas.microsoft.com/office/drawing/2014/main" id="{4355AA26-AE58-F626-80E8-4FD657E1D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560" y="2530598"/>
                  <a:ext cx="1699440" cy="3468898"/>
                </a:xfrm>
                <a:prstGeom prst="rect">
                  <a:avLst/>
                </a:prstGeom>
                <a:blipFill>
                  <a:blip r:embed="rId5"/>
                  <a:stretch>
                    <a:fillRect b="-146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">
                  <a:extLst>
                    <a:ext uri="{FF2B5EF4-FFF2-40B4-BE49-F238E27FC236}">
                      <a16:creationId xmlns:a16="http://schemas.microsoft.com/office/drawing/2014/main" id="{1F770438-57B1-87FD-EFCA-0014C87E9C7A}"/>
                    </a:ext>
                  </a:extLst>
                </p:cNvPr>
                <p:cNvSpPr/>
                <p:nvPr/>
              </p:nvSpPr>
              <p:spPr>
                <a:xfrm>
                  <a:off x="455653" y="3168672"/>
                  <a:ext cx="10278968" cy="21797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9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">
                  <a:extLst>
                    <a:ext uri="{FF2B5EF4-FFF2-40B4-BE49-F238E27FC236}">
                      <a16:creationId xmlns:a16="http://schemas.microsoft.com/office/drawing/2014/main" id="{1F770438-57B1-87FD-EFCA-0014C87E9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53" y="3168672"/>
                  <a:ext cx="10278968" cy="2179764"/>
                </a:xfrm>
                <a:prstGeom prst="rect">
                  <a:avLst/>
                </a:prstGeom>
                <a:blipFill>
                  <a:blip r:embed="rId6"/>
                  <a:stretch>
                    <a:fillRect b="-46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Connector 68">
            <a:extLst>
              <a:ext uri="{FF2B5EF4-FFF2-40B4-BE49-F238E27FC236}">
                <a16:creationId xmlns:a16="http://schemas.microsoft.com/office/drawing/2014/main" id="{C4FB7250-DCAE-4A6C-1DF7-E8A8C91C8352}"/>
              </a:ext>
            </a:extLst>
          </p:cNvPr>
          <p:cNvCxnSpPr>
            <a:cxnSpLocks/>
          </p:cNvCxnSpPr>
          <p:nvPr/>
        </p:nvCxnSpPr>
        <p:spPr>
          <a:xfrm>
            <a:off x="432967" y="4673334"/>
            <a:ext cx="988115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8">
            <a:extLst>
              <a:ext uri="{FF2B5EF4-FFF2-40B4-BE49-F238E27FC236}">
                <a16:creationId xmlns:a16="http://schemas.microsoft.com/office/drawing/2014/main" id="{F85B2A13-64A0-E5A9-B0E4-9B6A867B1949}"/>
              </a:ext>
            </a:extLst>
          </p:cNvPr>
          <p:cNvCxnSpPr>
            <a:cxnSpLocks/>
          </p:cNvCxnSpPr>
          <p:nvPr/>
        </p:nvCxnSpPr>
        <p:spPr>
          <a:xfrm>
            <a:off x="10352868" y="5246772"/>
            <a:ext cx="7551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>
                <a:extLst>
                  <a:ext uri="{FF2B5EF4-FFF2-40B4-BE49-F238E27FC236}">
                    <a16:creationId xmlns:a16="http://schemas.microsoft.com/office/drawing/2014/main" id="{E9EBAEA0-37E4-8C79-8AE8-9C84C1E6E7D9}"/>
                  </a:ext>
                </a:extLst>
              </p:cNvPr>
              <p:cNvSpPr txBox="1"/>
              <p:nvPr/>
            </p:nvSpPr>
            <p:spPr>
              <a:xfrm>
                <a:off x="5191933" y="4794447"/>
                <a:ext cx="441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pc="3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𝑨</m:t>
                      </m:r>
                    </m:oMath>
                  </m:oMathPara>
                </a14:m>
                <a:endParaRPr lang="en-US" altLang="zh-CN" sz="2800" b="1" i="0" spc="300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9" name="TextBox 5">
                <a:extLst>
                  <a:ext uri="{FF2B5EF4-FFF2-40B4-BE49-F238E27FC236}">
                    <a16:creationId xmlns:a16="http://schemas.microsoft.com/office/drawing/2014/main" id="{E9EBAEA0-37E4-8C79-8AE8-9C84C1E6E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933" y="4794447"/>
                <a:ext cx="441702" cy="523220"/>
              </a:xfrm>
              <a:prstGeom prst="rect">
                <a:avLst/>
              </a:prstGeom>
              <a:blipFill>
                <a:blip r:embed="rId7"/>
                <a:stretch>
                  <a:fillRect l="-5556" r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48EF7C9D-8581-DF2B-9A78-694F02EE5451}"/>
                  </a:ext>
                </a:extLst>
              </p:cNvPr>
              <p:cNvSpPr txBox="1"/>
              <p:nvPr/>
            </p:nvSpPr>
            <p:spPr>
              <a:xfrm>
                <a:off x="10559513" y="5318806"/>
                <a:ext cx="441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pc="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𝒇</m:t>
                      </m:r>
                    </m:oMath>
                  </m:oMathPara>
                </a14:m>
                <a:endParaRPr lang="en-US" altLang="zh-CN" sz="2800" b="1" i="0" spc="300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48EF7C9D-8581-DF2B-9A78-694F02EE5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513" y="5318806"/>
                <a:ext cx="441702" cy="523220"/>
              </a:xfrm>
              <a:prstGeom prst="rect">
                <a:avLst/>
              </a:prstGeom>
              <a:blipFill>
                <a:blip r:embed="rId8"/>
                <a:stretch>
                  <a:fillRect l="-13889" r="-13889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E0338D4-C8A9-28C2-6E49-F23649137F5C}"/>
                  </a:ext>
                </a:extLst>
              </p:cNvPr>
              <p:cNvSpPr txBox="1"/>
              <p:nvPr/>
            </p:nvSpPr>
            <p:spPr>
              <a:xfrm>
                <a:off x="1566882" y="5580416"/>
                <a:ext cx="1656223" cy="523220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zh-CN" altLang="en-US" sz="2800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E0338D4-C8A9-28C2-6E49-F2364913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82" y="5580416"/>
                <a:ext cx="1656223" cy="52322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0">
                <a:extLst>
                  <a:ext uri="{FF2B5EF4-FFF2-40B4-BE49-F238E27FC236}">
                    <a16:creationId xmlns:a16="http://schemas.microsoft.com/office/drawing/2014/main" id="{AD2B4844-FFD7-DA3B-99DA-20036F14A045}"/>
                  </a:ext>
                </a:extLst>
              </p:cNvPr>
              <p:cNvSpPr txBox="1"/>
              <p:nvPr/>
            </p:nvSpPr>
            <p:spPr>
              <a:xfrm>
                <a:off x="4955417" y="5550151"/>
                <a:ext cx="5355953" cy="583750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𝒎𝒊𝒏</m:t>
                          </m:r>
                        </m:e>
                        <m:sub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.      |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1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kumimoji="1" lang="en-US" altLang="zh-CN" sz="28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zh-CN" altLang="en-US" sz="2800" b="1" dirty="0"/>
              </a:p>
            </p:txBody>
          </p:sp>
        </mc:Choice>
        <mc:Fallback xmlns="">
          <p:sp>
            <p:nvSpPr>
              <p:cNvPr id="6" name="文本框 30">
                <a:extLst>
                  <a:ext uri="{FF2B5EF4-FFF2-40B4-BE49-F238E27FC236}">
                    <a16:creationId xmlns:a16="http://schemas.microsoft.com/office/drawing/2014/main" id="{AD2B4844-FFD7-DA3B-99DA-20036F14A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17" y="5550151"/>
                <a:ext cx="5355953" cy="583750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8">
            <a:extLst>
              <a:ext uri="{FF2B5EF4-FFF2-40B4-BE49-F238E27FC236}">
                <a16:creationId xmlns:a16="http://schemas.microsoft.com/office/drawing/2014/main" id="{387246F3-35A1-ED93-B96B-A302B301148F}"/>
              </a:ext>
            </a:extLst>
          </p:cNvPr>
          <p:cNvCxnSpPr>
            <a:cxnSpLocks/>
            <a:stCxn id="31" idx="3"/>
            <a:endCxn id="6" idx="1"/>
          </p:cNvCxnSpPr>
          <p:nvPr/>
        </p:nvCxnSpPr>
        <p:spPr>
          <a:xfrm>
            <a:off x="3223105" y="5842026"/>
            <a:ext cx="1732312" cy="0"/>
          </a:xfrm>
          <a:prstGeom prst="line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0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F2D5C22-4120-4550-1CB2-BA93395FA962}"/>
              </a:ext>
            </a:extLst>
          </p:cNvPr>
          <p:cNvGrpSpPr/>
          <p:nvPr/>
        </p:nvGrpSpPr>
        <p:grpSpPr>
          <a:xfrm>
            <a:off x="3199127" y="1637263"/>
            <a:ext cx="5938265" cy="659219"/>
            <a:chOff x="3174588" y="1637263"/>
            <a:chExt cx="5938265" cy="659219"/>
          </a:xfrm>
        </p:grpSpPr>
        <p:sp>
          <p:nvSpPr>
            <p:cNvPr id="29" name="Rectangle 2"/>
            <p:cNvSpPr/>
            <p:nvPr/>
          </p:nvSpPr>
          <p:spPr>
            <a:xfrm>
              <a:off x="3174588" y="1637263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 4"/>
            <p:cNvGrpSpPr/>
            <p:nvPr/>
          </p:nvGrpSpPr>
          <p:grpSpPr>
            <a:xfrm>
              <a:off x="4220262" y="1638399"/>
              <a:ext cx="4892591" cy="657875"/>
              <a:chOff x="2644977" y="1673730"/>
              <a:chExt cx="4892590" cy="657874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b="1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简介</a:t>
                </a: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E7B227-D82E-8F31-F715-D4BAAE2C867B}"/>
              </a:ext>
            </a:extLst>
          </p:cNvPr>
          <p:cNvGrpSpPr/>
          <p:nvPr/>
        </p:nvGrpSpPr>
        <p:grpSpPr>
          <a:xfrm>
            <a:off x="3199127" y="2578308"/>
            <a:ext cx="5938265" cy="659219"/>
            <a:chOff x="3174588" y="2580919"/>
            <a:chExt cx="5938265" cy="659219"/>
          </a:xfrm>
        </p:grpSpPr>
        <p:sp>
          <p:nvSpPr>
            <p:cNvPr id="30" name="Rectangle 2"/>
            <p:cNvSpPr/>
            <p:nvPr/>
          </p:nvSpPr>
          <p:spPr>
            <a:xfrm>
              <a:off x="3174588" y="2580919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 25"/>
            <p:cNvGrpSpPr/>
            <p:nvPr/>
          </p:nvGrpSpPr>
          <p:grpSpPr>
            <a:xfrm>
              <a:off x="4220262" y="2582055"/>
              <a:ext cx="4892591" cy="657875"/>
              <a:chOff x="2644977" y="1673730"/>
              <a:chExt cx="4892590" cy="65787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b="1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对极几何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527AD7-5C77-447F-58A9-5B483931A351}"/>
              </a:ext>
            </a:extLst>
          </p:cNvPr>
          <p:cNvGrpSpPr/>
          <p:nvPr/>
        </p:nvGrpSpPr>
        <p:grpSpPr>
          <a:xfrm>
            <a:off x="3199127" y="3519353"/>
            <a:ext cx="5938265" cy="664776"/>
            <a:chOff x="3187503" y="4584776"/>
            <a:chExt cx="5938265" cy="664776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2F30C9A1-F45F-1CD5-7E71-4DCC06670095}"/>
                </a:ext>
              </a:extLst>
            </p:cNvPr>
            <p:cNvSpPr/>
            <p:nvPr/>
          </p:nvSpPr>
          <p:spPr>
            <a:xfrm>
              <a:off x="3187503" y="4584776"/>
              <a:ext cx="779371" cy="659219"/>
            </a:xfrm>
            <a:prstGeom prst="rect">
              <a:avLst/>
            </a:prstGeom>
            <a:solidFill>
              <a:srgbClr val="C03228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 29">
              <a:extLst>
                <a:ext uri="{FF2B5EF4-FFF2-40B4-BE49-F238E27FC236}">
                  <a16:creationId xmlns:a16="http://schemas.microsoft.com/office/drawing/2014/main" id="{801B9CDF-3F39-CA07-25B3-C4FB74D72B50}"/>
                </a:ext>
              </a:extLst>
            </p:cNvPr>
            <p:cNvGrpSpPr/>
            <p:nvPr/>
          </p:nvGrpSpPr>
          <p:grpSpPr>
            <a:xfrm>
              <a:off x="4233177" y="4591677"/>
              <a:ext cx="4892591" cy="657875"/>
              <a:chOff x="2644977" y="1673730"/>
              <a:chExt cx="4892590" cy="65787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7527C8B-F469-CBFD-0642-052E55A0511A}"/>
                  </a:ext>
                </a:extLst>
              </p:cNvPr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544B0F-D303-1985-F0F3-9924DB0839DA}"/>
                  </a:ext>
                </a:extLst>
              </p:cNvPr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b="1" dirty="0">
                    <a:solidFill>
                      <a:srgbClr val="00367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相机位姿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46CE887-17ED-B7E8-CA64-12CCA59E6594}"/>
              </a:ext>
            </a:extLst>
          </p:cNvPr>
          <p:cNvGrpSpPr/>
          <p:nvPr/>
        </p:nvGrpSpPr>
        <p:grpSpPr>
          <a:xfrm>
            <a:off x="3199127" y="4465956"/>
            <a:ext cx="5938265" cy="664776"/>
            <a:chOff x="3200418" y="5519841"/>
            <a:chExt cx="5938265" cy="664776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09836782-2DD7-696D-C714-8F611B6D80CB}"/>
                </a:ext>
              </a:extLst>
            </p:cNvPr>
            <p:cNvSpPr/>
            <p:nvPr/>
          </p:nvSpPr>
          <p:spPr>
            <a:xfrm>
              <a:off x="3200418" y="5519841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 29">
              <a:extLst>
                <a:ext uri="{FF2B5EF4-FFF2-40B4-BE49-F238E27FC236}">
                  <a16:creationId xmlns:a16="http://schemas.microsoft.com/office/drawing/2014/main" id="{C154CC33-6BD4-F2B4-7C9D-9123D523650D}"/>
                </a:ext>
              </a:extLst>
            </p:cNvPr>
            <p:cNvGrpSpPr/>
            <p:nvPr/>
          </p:nvGrpSpPr>
          <p:grpSpPr>
            <a:xfrm>
              <a:off x="4246092" y="5526742"/>
              <a:ext cx="4892591" cy="657875"/>
              <a:chOff x="2644977" y="1673730"/>
              <a:chExt cx="4892590" cy="657874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B30C2F6-CEBC-0C33-B24D-ABAE0745D632}"/>
                  </a:ext>
                </a:extLst>
              </p:cNvPr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7882918-F18A-FBFC-71D3-79E5FDC09FD0}"/>
                  </a:ext>
                </a:extLst>
              </p:cNvPr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b="1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三角测量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31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求解相机位姿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/>
              <p:nvPr/>
            </p:nvSpPr>
            <p:spPr>
              <a:xfrm>
                <a:off x="614420" y="3156132"/>
                <a:ext cx="109631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因为本质矩阵</a:t>
                </a:r>
                <a14:m>
                  <m:oMath xmlns:m="http://schemas.openxmlformats.org/officeDocument/2006/math">
                    <m:r>
                      <a:rPr lang="en-US" altLang="zh-CN" sz="2400" b="1" i="1" spc="300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𝑬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等于一个反对称矩阵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×</m:t>
                        </m:r>
                      </m:sub>
                    </m:sSub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和正交矩阵</a:t>
                </a:r>
                <a14:m>
                  <m:oMath xmlns:m="http://schemas.openxmlformats.org/officeDocument/2006/math">
                    <m:r>
                      <a:rPr lang="en-US" altLang="zh-CN" sz="2400" b="1" i="1" spc="300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𝑹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的乘积：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𝑬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×</m:t>
                        </m:r>
                      </m:sub>
                    </m:sSub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𝑹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，因此可以用</a:t>
                </a:r>
                <a:r>
                  <a:rPr lang="en-US" altLang="zh-CN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SVD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分解将符合条件的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𝑹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𝒕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求解出来</a:t>
                </a:r>
                <a:r>
                  <a:rPr lang="en-US" altLang="zh-CN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:</a:t>
                </a:r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20" y="3156132"/>
                <a:ext cx="10963155" cy="830997"/>
              </a:xfrm>
              <a:prstGeom prst="rect">
                <a:avLst/>
              </a:prstGeom>
              <a:blipFill>
                <a:blip r:embed="rId5"/>
                <a:stretch>
                  <a:fillRect l="-890" t="-5882" r="-400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5BA9D364-F445-481E-42CC-D98E8AF86161}"/>
              </a:ext>
            </a:extLst>
          </p:cNvPr>
          <p:cNvGrpSpPr/>
          <p:nvPr/>
        </p:nvGrpSpPr>
        <p:grpSpPr>
          <a:xfrm>
            <a:off x="1685760" y="4561596"/>
            <a:ext cx="7582933" cy="1461810"/>
            <a:chOff x="1214290" y="3570330"/>
            <a:chExt cx="7582933" cy="1461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8601829-E963-4D06-B7C1-02C5D6A456D5}"/>
                    </a:ext>
                  </a:extLst>
                </p:cNvPr>
                <p:cNvSpPr txBox="1"/>
                <p:nvPr/>
              </p:nvSpPr>
              <p:spPr>
                <a:xfrm>
                  <a:off x="2694767" y="3570330"/>
                  <a:ext cx="6102456" cy="14618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8601829-E963-4D06-B7C1-02C5D6A45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767" y="3570330"/>
                  <a:ext cx="6102456" cy="1461810"/>
                </a:xfrm>
                <a:prstGeom prst="rect">
                  <a:avLst/>
                </a:prstGeom>
                <a:blipFill>
                  <a:blip r:embed="rId6"/>
                  <a:stretch>
                    <a:fillRect b="-8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28">
                  <a:extLst>
                    <a:ext uri="{FF2B5EF4-FFF2-40B4-BE49-F238E27FC236}">
                      <a16:creationId xmlns:a16="http://schemas.microsoft.com/office/drawing/2014/main" id="{8F6CAE66-1B8E-AAF8-61B6-0C42D7E0BB32}"/>
                    </a:ext>
                  </a:extLst>
                </p:cNvPr>
                <p:cNvSpPr/>
                <p:nvPr/>
              </p:nvSpPr>
              <p:spPr>
                <a:xfrm>
                  <a:off x="1214290" y="4082714"/>
                  <a:ext cx="1732782" cy="4370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28">
                  <a:extLst>
                    <a:ext uri="{FF2B5EF4-FFF2-40B4-BE49-F238E27FC236}">
                      <a16:creationId xmlns:a16="http://schemas.microsoft.com/office/drawing/2014/main" id="{8F6CAE66-1B8E-AAF8-61B6-0C42D7E0B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290" y="4082714"/>
                  <a:ext cx="1732782" cy="437043"/>
                </a:xfrm>
                <a:prstGeom prst="rect">
                  <a:avLst/>
                </a:prstGeom>
                <a:blipFill>
                  <a:blip r:embed="rId7"/>
                  <a:stretch>
                    <a:fillRect t="-13889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3CBF4-2C3E-742F-84BC-EC5ABDAF75F8}"/>
                  </a:ext>
                </a:extLst>
              </p:cNvPr>
              <p:cNvSpPr txBox="1"/>
              <p:nvPr/>
            </p:nvSpPr>
            <p:spPr>
              <a:xfrm>
                <a:off x="2552151" y="1999613"/>
                <a:ext cx="6102350" cy="549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3CBF4-2C3E-742F-84BC-EC5ABDAF7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151" y="1999613"/>
                <a:ext cx="6102350" cy="5493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E54EF533-9F16-A2A6-215F-C03855745535}"/>
                  </a:ext>
                </a:extLst>
              </p:cNvPr>
              <p:cNvSpPr txBox="1"/>
              <p:nvPr/>
            </p:nvSpPr>
            <p:spPr>
              <a:xfrm>
                <a:off x="614421" y="1097301"/>
                <a:ext cx="10963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根据基础矩阵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𝑭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和两个照相机的内参矩阵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4098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4098"/>
                        </a:solidFill>
                        <a:latin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4098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4098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计算出本质矩阵：</a:t>
                </a:r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E54EF533-9F16-A2A6-215F-C03855745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21" y="1097301"/>
                <a:ext cx="10963155" cy="461665"/>
              </a:xfrm>
              <a:prstGeom prst="rect">
                <a:avLst/>
              </a:prstGeom>
              <a:blipFill>
                <a:blip r:embed="rId9"/>
                <a:stretch>
                  <a:fillRect l="-8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30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F2D5C22-4120-4550-1CB2-BA93395FA962}"/>
              </a:ext>
            </a:extLst>
          </p:cNvPr>
          <p:cNvGrpSpPr/>
          <p:nvPr/>
        </p:nvGrpSpPr>
        <p:grpSpPr>
          <a:xfrm>
            <a:off x="3199127" y="1637263"/>
            <a:ext cx="5938265" cy="659219"/>
            <a:chOff x="3174588" y="1637263"/>
            <a:chExt cx="5938265" cy="659219"/>
          </a:xfrm>
        </p:grpSpPr>
        <p:sp>
          <p:nvSpPr>
            <p:cNvPr id="29" name="Rectangle 2"/>
            <p:cNvSpPr/>
            <p:nvPr/>
          </p:nvSpPr>
          <p:spPr>
            <a:xfrm>
              <a:off x="3174588" y="1637263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 4"/>
            <p:cNvGrpSpPr/>
            <p:nvPr/>
          </p:nvGrpSpPr>
          <p:grpSpPr>
            <a:xfrm>
              <a:off x="4220262" y="1638399"/>
              <a:ext cx="4892591" cy="657875"/>
              <a:chOff x="2644977" y="1673730"/>
              <a:chExt cx="4892590" cy="657874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b="1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简介</a:t>
                </a: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E7B227-D82E-8F31-F715-D4BAAE2C867B}"/>
              </a:ext>
            </a:extLst>
          </p:cNvPr>
          <p:cNvGrpSpPr/>
          <p:nvPr/>
        </p:nvGrpSpPr>
        <p:grpSpPr>
          <a:xfrm>
            <a:off x="3199127" y="2578308"/>
            <a:ext cx="5938265" cy="659219"/>
            <a:chOff x="3174588" y="2580919"/>
            <a:chExt cx="5938265" cy="659219"/>
          </a:xfrm>
        </p:grpSpPr>
        <p:sp>
          <p:nvSpPr>
            <p:cNvPr id="30" name="Rectangle 2"/>
            <p:cNvSpPr/>
            <p:nvPr/>
          </p:nvSpPr>
          <p:spPr>
            <a:xfrm>
              <a:off x="3174588" y="2580919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 25"/>
            <p:cNvGrpSpPr/>
            <p:nvPr/>
          </p:nvGrpSpPr>
          <p:grpSpPr>
            <a:xfrm>
              <a:off x="4220262" y="2582055"/>
              <a:ext cx="4892591" cy="657875"/>
              <a:chOff x="2644977" y="1673730"/>
              <a:chExt cx="4892590" cy="65787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b="1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对极几何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527AD7-5C77-447F-58A9-5B483931A351}"/>
              </a:ext>
            </a:extLst>
          </p:cNvPr>
          <p:cNvGrpSpPr/>
          <p:nvPr/>
        </p:nvGrpSpPr>
        <p:grpSpPr>
          <a:xfrm>
            <a:off x="3199127" y="3519353"/>
            <a:ext cx="5938265" cy="664776"/>
            <a:chOff x="3187503" y="4584776"/>
            <a:chExt cx="5938265" cy="664776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2F30C9A1-F45F-1CD5-7E71-4DCC06670095}"/>
                </a:ext>
              </a:extLst>
            </p:cNvPr>
            <p:cNvSpPr/>
            <p:nvPr/>
          </p:nvSpPr>
          <p:spPr>
            <a:xfrm>
              <a:off x="3187503" y="4584776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 29">
              <a:extLst>
                <a:ext uri="{FF2B5EF4-FFF2-40B4-BE49-F238E27FC236}">
                  <a16:creationId xmlns:a16="http://schemas.microsoft.com/office/drawing/2014/main" id="{801B9CDF-3F39-CA07-25B3-C4FB74D72B50}"/>
                </a:ext>
              </a:extLst>
            </p:cNvPr>
            <p:cNvGrpSpPr/>
            <p:nvPr/>
          </p:nvGrpSpPr>
          <p:grpSpPr>
            <a:xfrm>
              <a:off x="4233177" y="4591677"/>
              <a:ext cx="4892591" cy="657875"/>
              <a:chOff x="2644977" y="1673730"/>
              <a:chExt cx="4892590" cy="65787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7527C8B-F469-CBFD-0642-052E55A0511A}"/>
                  </a:ext>
                </a:extLst>
              </p:cNvPr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544B0F-D303-1985-F0F3-9924DB0839DA}"/>
                  </a:ext>
                </a:extLst>
              </p:cNvPr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b="1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相机位姿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46CE887-17ED-B7E8-CA64-12CCA59E6594}"/>
              </a:ext>
            </a:extLst>
          </p:cNvPr>
          <p:cNvGrpSpPr/>
          <p:nvPr/>
        </p:nvGrpSpPr>
        <p:grpSpPr>
          <a:xfrm>
            <a:off x="3199127" y="4465956"/>
            <a:ext cx="5938265" cy="664776"/>
            <a:chOff x="3200418" y="5519841"/>
            <a:chExt cx="5938265" cy="664776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09836782-2DD7-696D-C714-8F611B6D80CB}"/>
                </a:ext>
              </a:extLst>
            </p:cNvPr>
            <p:cNvSpPr/>
            <p:nvPr/>
          </p:nvSpPr>
          <p:spPr>
            <a:xfrm>
              <a:off x="3200418" y="5519841"/>
              <a:ext cx="779371" cy="659219"/>
            </a:xfrm>
            <a:prstGeom prst="rect">
              <a:avLst/>
            </a:prstGeom>
            <a:solidFill>
              <a:srgbClr val="C03228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 29">
              <a:extLst>
                <a:ext uri="{FF2B5EF4-FFF2-40B4-BE49-F238E27FC236}">
                  <a16:creationId xmlns:a16="http://schemas.microsoft.com/office/drawing/2014/main" id="{C154CC33-6BD4-F2B4-7C9D-9123D523650D}"/>
                </a:ext>
              </a:extLst>
            </p:cNvPr>
            <p:cNvGrpSpPr/>
            <p:nvPr/>
          </p:nvGrpSpPr>
          <p:grpSpPr>
            <a:xfrm>
              <a:off x="4246092" y="5526742"/>
              <a:ext cx="4892591" cy="657875"/>
              <a:chOff x="2644977" y="1673730"/>
              <a:chExt cx="4892590" cy="657874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B30C2F6-CEBC-0C33-B24D-ABAE0745D632}"/>
                  </a:ext>
                </a:extLst>
              </p:cNvPr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7882918-F18A-FBFC-71D3-79E5FDC09FD0}"/>
                  </a:ext>
                </a:extLst>
              </p:cNvPr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b="1" dirty="0">
                    <a:solidFill>
                      <a:srgbClr val="00367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三角测量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59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三角测量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C19C192-7F94-826F-1E43-1D8AA6DAB731}"/>
              </a:ext>
            </a:extLst>
          </p:cNvPr>
          <p:cNvSpPr txBox="1"/>
          <p:nvPr/>
        </p:nvSpPr>
        <p:spPr>
          <a:xfrm>
            <a:off x="523154" y="2042447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根据透视投影规则：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27FB2941-367E-AD99-1FAC-8F782DD51B6F}"/>
                  </a:ext>
                </a:extLst>
              </p:cNvPr>
              <p:cNvSpPr txBox="1"/>
              <p:nvPr/>
            </p:nvSpPr>
            <p:spPr>
              <a:xfrm>
                <a:off x="6189490" y="2650367"/>
                <a:ext cx="5410392" cy="160838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Verdana" pitchFamily="34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27FB2941-367E-AD99-1FAC-8F782DD51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490" y="2650367"/>
                <a:ext cx="5410392" cy="1608389"/>
              </a:xfrm>
              <a:prstGeom prst="rect">
                <a:avLst/>
              </a:prstGeom>
              <a:blipFill>
                <a:blip r:embed="rId5"/>
                <a:stretch>
                  <a:fillRect b="-37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A9E1D72A-6B40-74B9-2FB9-D67E2303279D}"/>
                  </a:ext>
                </a:extLst>
              </p:cNvPr>
              <p:cNvSpPr txBox="1"/>
              <p:nvPr/>
            </p:nvSpPr>
            <p:spPr>
              <a:xfrm>
                <a:off x="859567" y="2650367"/>
                <a:ext cx="5183407" cy="160838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Verdana" pitchFamily="34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A9E1D72A-6B40-74B9-2FB9-D67E23032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67" y="2650367"/>
                <a:ext cx="5183407" cy="1608389"/>
              </a:xfrm>
              <a:prstGeom prst="rect">
                <a:avLst/>
              </a:prstGeom>
              <a:blipFill>
                <a:blip r:embed="rId6"/>
                <a:stretch>
                  <a:fillRect b="-37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F30B7E-C9F8-5CE3-C8F1-5743B47400DA}"/>
                  </a:ext>
                </a:extLst>
              </p:cNvPr>
              <p:cNvSpPr txBox="1"/>
              <p:nvPr/>
            </p:nvSpPr>
            <p:spPr>
              <a:xfrm>
                <a:off x="5136284" y="5096418"/>
                <a:ext cx="5071709" cy="16797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F30B7E-C9F8-5CE3-C8F1-5743B474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284" y="5096418"/>
                <a:ext cx="5071709" cy="16797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>
            <a:extLst>
              <a:ext uri="{FF2B5EF4-FFF2-40B4-BE49-F238E27FC236}">
                <a16:creationId xmlns:a16="http://schemas.microsoft.com/office/drawing/2014/main" id="{7AA987D9-3DEC-F28E-F452-D7650EB293BE}"/>
              </a:ext>
            </a:extLst>
          </p:cNvPr>
          <p:cNvSpPr/>
          <p:nvPr/>
        </p:nvSpPr>
        <p:spPr>
          <a:xfrm>
            <a:off x="5225296" y="5111717"/>
            <a:ext cx="699538" cy="161957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3C4BCAF-703E-EFF4-4AA7-5908F74583D4}"/>
              </a:ext>
            </a:extLst>
          </p:cNvPr>
          <p:cNvSpPr/>
          <p:nvPr/>
        </p:nvSpPr>
        <p:spPr>
          <a:xfrm>
            <a:off x="5230462" y="2651744"/>
            <a:ext cx="699538" cy="161957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7B4AA1DA-9225-38AB-D1E9-EC879E6163D2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5575065" y="4271316"/>
            <a:ext cx="5166" cy="84040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">
            <a:extLst>
              <a:ext uri="{FF2B5EF4-FFF2-40B4-BE49-F238E27FC236}">
                <a16:creationId xmlns:a16="http://schemas.microsoft.com/office/drawing/2014/main" id="{6440496B-6B0E-76EF-66C7-834FFA3703AE}"/>
              </a:ext>
            </a:extLst>
          </p:cNvPr>
          <p:cNvSpPr txBox="1"/>
          <p:nvPr/>
        </p:nvSpPr>
        <p:spPr>
          <a:xfrm>
            <a:off x="523154" y="4404264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根据两个相机的相对位姿</a:t>
            </a:r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4DE95-B1C5-2233-4547-E5334F27BD89}"/>
                  </a:ext>
                </a:extLst>
              </p:cNvPr>
              <p:cNvSpPr txBox="1"/>
              <p:nvPr/>
            </p:nvSpPr>
            <p:spPr>
              <a:xfrm>
                <a:off x="2953555" y="1063396"/>
                <a:ext cx="6102350" cy="1209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4DE95-B1C5-2233-4547-E5334F27B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555" y="1063396"/>
                <a:ext cx="6102350" cy="1209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5">
            <a:extLst>
              <a:ext uri="{FF2B5EF4-FFF2-40B4-BE49-F238E27FC236}">
                <a16:creationId xmlns:a16="http://schemas.microsoft.com/office/drawing/2014/main" id="{C187F11D-9949-A97E-E20F-6C230F2C9C17}"/>
              </a:ext>
            </a:extLst>
          </p:cNvPr>
          <p:cNvSpPr txBox="1"/>
          <p:nvPr/>
        </p:nvSpPr>
        <p:spPr>
          <a:xfrm>
            <a:off x="523153" y="101725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根据对极约束：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585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F2D5C22-4120-4550-1CB2-BA93395FA962}"/>
              </a:ext>
            </a:extLst>
          </p:cNvPr>
          <p:cNvGrpSpPr/>
          <p:nvPr/>
        </p:nvGrpSpPr>
        <p:grpSpPr>
          <a:xfrm>
            <a:off x="3199127" y="1637263"/>
            <a:ext cx="5938265" cy="659219"/>
            <a:chOff x="3174588" y="1637263"/>
            <a:chExt cx="5938265" cy="659219"/>
          </a:xfrm>
        </p:grpSpPr>
        <p:sp>
          <p:nvSpPr>
            <p:cNvPr id="29" name="Rectangle 2"/>
            <p:cNvSpPr/>
            <p:nvPr/>
          </p:nvSpPr>
          <p:spPr>
            <a:xfrm>
              <a:off x="3174588" y="1637263"/>
              <a:ext cx="779371" cy="659219"/>
            </a:xfrm>
            <a:prstGeom prst="rect">
              <a:avLst/>
            </a:prstGeom>
            <a:solidFill>
              <a:srgbClr val="C03228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 4"/>
            <p:cNvGrpSpPr/>
            <p:nvPr/>
          </p:nvGrpSpPr>
          <p:grpSpPr>
            <a:xfrm>
              <a:off x="4220262" y="1638399"/>
              <a:ext cx="4892591" cy="657875"/>
              <a:chOff x="2644977" y="1673730"/>
              <a:chExt cx="4892590" cy="657874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b="1" dirty="0">
                    <a:solidFill>
                      <a:srgbClr val="00367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简介</a:t>
                </a: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E7B227-D82E-8F31-F715-D4BAAE2C867B}"/>
              </a:ext>
            </a:extLst>
          </p:cNvPr>
          <p:cNvGrpSpPr/>
          <p:nvPr/>
        </p:nvGrpSpPr>
        <p:grpSpPr>
          <a:xfrm>
            <a:off x="3199127" y="2578308"/>
            <a:ext cx="5938265" cy="659219"/>
            <a:chOff x="3174588" y="2580919"/>
            <a:chExt cx="5938265" cy="659219"/>
          </a:xfrm>
        </p:grpSpPr>
        <p:sp>
          <p:nvSpPr>
            <p:cNvPr id="30" name="Rectangle 2"/>
            <p:cNvSpPr/>
            <p:nvPr/>
          </p:nvSpPr>
          <p:spPr>
            <a:xfrm>
              <a:off x="3174588" y="2580919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 25"/>
            <p:cNvGrpSpPr/>
            <p:nvPr/>
          </p:nvGrpSpPr>
          <p:grpSpPr>
            <a:xfrm>
              <a:off x="4220262" y="2582055"/>
              <a:ext cx="4892591" cy="657875"/>
              <a:chOff x="2644977" y="1673730"/>
              <a:chExt cx="4892590" cy="65787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b="1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对极几何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527AD7-5C77-447F-58A9-5B483931A351}"/>
              </a:ext>
            </a:extLst>
          </p:cNvPr>
          <p:cNvGrpSpPr/>
          <p:nvPr/>
        </p:nvGrpSpPr>
        <p:grpSpPr>
          <a:xfrm>
            <a:off x="3199127" y="3519353"/>
            <a:ext cx="5938265" cy="664776"/>
            <a:chOff x="3187503" y="4584776"/>
            <a:chExt cx="5938265" cy="664776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2F30C9A1-F45F-1CD5-7E71-4DCC06670095}"/>
                </a:ext>
              </a:extLst>
            </p:cNvPr>
            <p:cNvSpPr/>
            <p:nvPr/>
          </p:nvSpPr>
          <p:spPr>
            <a:xfrm>
              <a:off x="3187503" y="4584776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 29">
              <a:extLst>
                <a:ext uri="{FF2B5EF4-FFF2-40B4-BE49-F238E27FC236}">
                  <a16:creationId xmlns:a16="http://schemas.microsoft.com/office/drawing/2014/main" id="{801B9CDF-3F39-CA07-25B3-C4FB74D72B50}"/>
                </a:ext>
              </a:extLst>
            </p:cNvPr>
            <p:cNvGrpSpPr/>
            <p:nvPr/>
          </p:nvGrpSpPr>
          <p:grpSpPr>
            <a:xfrm>
              <a:off x="4233177" y="4591677"/>
              <a:ext cx="4892591" cy="657875"/>
              <a:chOff x="2644977" y="1673730"/>
              <a:chExt cx="4892590" cy="65787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7527C8B-F469-CBFD-0642-052E55A0511A}"/>
                  </a:ext>
                </a:extLst>
              </p:cNvPr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544B0F-D303-1985-F0F3-9924DB0839DA}"/>
                  </a:ext>
                </a:extLst>
              </p:cNvPr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b="1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相机位姿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46CE887-17ED-B7E8-CA64-12CCA59E6594}"/>
              </a:ext>
            </a:extLst>
          </p:cNvPr>
          <p:cNvGrpSpPr/>
          <p:nvPr/>
        </p:nvGrpSpPr>
        <p:grpSpPr>
          <a:xfrm>
            <a:off x="3199127" y="4465956"/>
            <a:ext cx="5938265" cy="664776"/>
            <a:chOff x="3200418" y="5519841"/>
            <a:chExt cx="5938265" cy="664776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09836782-2DD7-696D-C714-8F611B6D80CB}"/>
                </a:ext>
              </a:extLst>
            </p:cNvPr>
            <p:cNvSpPr/>
            <p:nvPr/>
          </p:nvSpPr>
          <p:spPr>
            <a:xfrm>
              <a:off x="3200418" y="5519841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 29">
              <a:extLst>
                <a:ext uri="{FF2B5EF4-FFF2-40B4-BE49-F238E27FC236}">
                  <a16:creationId xmlns:a16="http://schemas.microsoft.com/office/drawing/2014/main" id="{C154CC33-6BD4-F2B4-7C9D-9123D523650D}"/>
                </a:ext>
              </a:extLst>
            </p:cNvPr>
            <p:cNvGrpSpPr/>
            <p:nvPr/>
          </p:nvGrpSpPr>
          <p:grpSpPr>
            <a:xfrm>
              <a:off x="4246092" y="5526742"/>
              <a:ext cx="4892591" cy="657875"/>
              <a:chOff x="2644977" y="1673730"/>
              <a:chExt cx="4892590" cy="657874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B30C2F6-CEBC-0C33-B24D-ABAE0745D632}"/>
                  </a:ext>
                </a:extLst>
              </p:cNvPr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7882918-F18A-FBFC-71D3-79E5FDC09FD0}"/>
                  </a:ext>
                </a:extLst>
              </p:cNvPr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b="1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三角测量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三角测量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于是我们可以得到：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5">
                <a:extLst>
                  <a:ext uri="{FF2B5EF4-FFF2-40B4-BE49-F238E27FC236}">
                    <a16:creationId xmlns:a16="http://schemas.microsoft.com/office/drawing/2014/main" id="{D1C29EE1-8FA7-F427-76C4-F39B0821341D}"/>
                  </a:ext>
                </a:extLst>
              </p:cNvPr>
              <p:cNvSpPr txBox="1"/>
              <p:nvPr/>
            </p:nvSpPr>
            <p:spPr>
              <a:xfrm>
                <a:off x="1974772" y="1667022"/>
                <a:ext cx="8345105" cy="16797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Verdana" pitchFamily="34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25">
                <a:extLst>
                  <a:ext uri="{FF2B5EF4-FFF2-40B4-BE49-F238E27FC236}">
                    <a16:creationId xmlns:a16="http://schemas.microsoft.com/office/drawing/2014/main" id="{D1C29EE1-8FA7-F427-76C4-F39B0821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72" y="1667022"/>
                <a:ext cx="8345105" cy="1679755"/>
              </a:xfrm>
              <a:prstGeom prst="rect">
                <a:avLst/>
              </a:prstGeom>
              <a:blipFill>
                <a:blip r:embed="rId5"/>
                <a:stretch>
                  <a:fillRect b="-300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9">
                <a:extLst>
                  <a:ext uri="{FF2B5EF4-FFF2-40B4-BE49-F238E27FC236}">
                    <a16:creationId xmlns:a16="http://schemas.microsoft.com/office/drawing/2014/main" id="{8469076E-A909-2247-1071-96061D0D7BAF}"/>
                  </a:ext>
                </a:extLst>
              </p:cNvPr>
              <p:cNvSpPr txBox="1"/>
              <p:nvPr/>
            </p:nvSpPr>
            <p:spPr>
              <a:xfrm>
                <a:off x="5222001" y="3523671"/>
                <a:ext cx="1880451" cy="51328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𝐮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𝒍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9">
                <a:extLst>
                  <a:ext uri="{FF2B5EF4-FFF2-40B4-BE49-F238E27FC236}">
                    <a16:creationId xmlns:a16="http://schemas.microsoft.com/office/drawing/2014/main" id="{8469076E-A909-2247-1071-96061D0D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01" y="3523671"/>
                <a:ext cx="1880451" cy="513282"/>
              </a:xfrm>
              <a:prstGeom prst="rect">
                <a:avLst/>
              </a:prstGeom>
              <a:blipFill>
                <a:blip r:embed="rId6"/>
                <a:stretch>
                  <a:fillRect b="-23256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8">
                <a:extLst>
                  <a:ext uri="{FF2B5EF4-FFF2-40B4-BE49-F238E27FC236}">
                    <a16:creationId xmlns:a16="http://schemas.microsoft.com/office/drawing/2014/main" id="{042C8CA3-C390-471F-6403-98417DFC23D7}"/>
                  </a:ext>
                </a:extLst>
              </p:cNvPr>
              <p:cNvSpPr txBox="1"/>
              <p:nvPr/>
            </p:nvSpPr>
            <p:spPr>
              <a:xfrm>
                <a:off x="5243673" y="6116877"/>
                <a:ext cx="1837106" cy="51328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𝐮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28">
                <a:extLst>
                  <a:ext uri="{FF2B5EF4-FFF2-40B4-BE49-F238E27FC236}">
                    <a16:creationId xmlns:a16="http://schemas.microsoft.com/office/drawing/2014/main" id="{042C8CA3-C390-471F-6403-98417DFC2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73" y="6116877"/>
                <a:ext cx="1837106" cy="513282"/>
              </a:xfrm>
              <a:prstGeom prst="rect">
                <a:avLst/>
              </a:prstGeom>
              <a:blipFill>
                <a:blip r:embed="rId7"/>
                <a:stretch>
                  <a:fillRect b="-2045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41FDA830-5303-DF1F-0A12-37C0FA3B1F2C}"/>
                  </a:ext>
                </a:extLst>
              </p:cNvPr>
              <p:cNvSpPr txBox="1"/>
              <p:nvPr/>
            </p:nvSpPr>
            <p:spPr>
              <a:xfrm>
                <a:off x="4917388" y="4488976"/>
                <a:ext cx="5410391" cy="160838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Verdana" pitchFamily="34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41FDA830-5303-DF1F-0A12-37C0FA3B1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88" y="4488976"/>
                <a:ext cx="5410391" cy="1608389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">
            <a:extLst>
              <a:ext uri="{FF2B5EF4-FFF2-40B4-BE49-F238E27FC236}">
                <a16:creationId xmlns:a16="http://schemas.microsoft.com/office/drawing/2014/main" id="{1F66580D-A7B4-D61D-29ED-83D8236EADB0}"/>
              </a:ext>
            </a:extLst>
          </p:cNvPr>
          <p:cNvSpPr txBox="1"/>
          <p:nvPr/>
        </p:nvSpPr>
        <p:spPr>
          <a:xfrm>
            <a:off x="474760" y="4019531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CN" altLang="en-US" sz="2400" b="1" i="0" spc="300" dirty="0">
                <a:solidFill>
                  <a:srgbClr val="004098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根据透视投影规则：</a:t>
            </a:r>
            <a:endParaRPr lang="en-US" altLang="zh-CN" sz="2400" b="1" i="0" spc="300" dirty="0">
              <a:solidFill>
                <a:srgbClr val="004098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5E8C9CA-6D92-5935-8FBF-95A55DAFB4D9}"/>
              </a:ext>
            </a:extLst>
          </p:cNvPr>
          <p:cNvSpPr/>
          <p:nvPr/>
        </p:nvSpPr>
        <p:spPr>
          <a:xfrm>
            <a:off x="9506096" y="4486760"/>
            <a:ext cx="699538" cy="161957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BDFB58F-64AE-B326-AAA0-ADFF28C9D3AA}"/>
              </a:ext>
            </a:extLst>
          </p:cNvPr>
          <p:cNvSpPr/>
          <p:nvPr/>
        </p:nvSpPr>
        <p:spPr>
          <a:xfrm>
            <a:off x="9490597" y="1720313"/>
            <a:ext cx="699538" cy="161957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7B5DA-15CB-DDD6-388D-58832979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三角测量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28F0-89DE-ECE8-8DC7-3F880DF7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451" y="6360287"/>
            <a:ext cx="2989283" cy="365125"/>
          </a:xfrm>
        </p:spPr>
        <p:txBody>
          <a:bodyPr/>
          <a:lstStyle/>
          <a:p>
            <a:fld id="{6CE905FA-BBCD-4FD4-802A-EBCB9D8662A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FDBF0D-C937-6933-7833-E662831582E7}"/>
                  </a:ext>
                </a:extLst>
              </p:cNvPr>
              <p:cNvSpPr txBox="1"/>
              <p:nvPr/>
            </p:nvSpPr>
            <p:spPr>
              <a:xfrm>
                <a:off x="1963144" y="2257592"/>
                <a:ext cx="1837106" cy="51328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𝐮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FDBF0D-C937-6933-7833-E66283158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44" y="2257592"/>
                <a:ext cx="1837106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8B901-C930-803D-F96A-904479DDF4A9}"/>
                  </a:ext>
                </a:extLst>
              </p:cNvPr>
              <p:cNvSpPr txBox="1"/>
              <p:nvPr/>
            </p:nvSpPr>
            <p:spPr>
              <a:xfrm>
                <a:off x="1963144" y="4596209"/>
                <a:ext cx="1880451" cy="51328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𝐮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𝒍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8B901-C930-803D-F96A-904479DD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44" y="4596209"/>
                <a:ext cx="1880451" cy="513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C4706A-1F0E-ADFE-63C0-6897782FAE4B}"/>
                  </a:ext>
                </a:extLst>
              </p:cNvPr>
              <p:cNvSpPr txBox="1"/>
              <p:nvPr/>
            </p:nvSpPr>
            <p:spPr>
              <a:xfrm>
                <a:off x="4432273" y="1534868"/>
                <a:ext cx="5476756" cy="16797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C4706A-1F0E-ADFE-63C0-6897782FA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73" y="1534868"/>
                <a:ext cx="5476756" cy="16797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E5E763-3165-93D0-D76F-928F15AB7C49}"/>
                  </a:ext>
                </a:extLst>
              </p:cNvPr>
              <p:cNvSpPr txBox="1"/>
              <p:nvPr/>
            </p:nvSpPr>
            <p:spPr>
              <a:xfrm>
                <a:off x="4409949" y="4012973"/>
                <a:ext cx="5880521" cy="16797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Verdan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Verdana" pitchFamily="34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Verdan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E5E763-3165-93D0-D76F-928F15AB7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49" y="4012973"/>
                <a:ext cx="5880521" cy="16797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666BA6-41D9-15AA-3120-1B9C2A62575E}"/>
              </a:ext>
            </a:extLst>
          </p:cNvPr>
          <p:cNvCxnSpPr/>
          <p:nvPr/>
        </p:nvCxnSpPr>
        <p:spPr>
          <a:xfrm>
            <a:off x="9131562" y="3338251"/>
            <a:ext cx="513177" cy="0"/>
          </a:xfrm>
          <a:prstGeom prst="line">
            <a:avLst/>
          </a:prstGeom>
          <a:ln w="19050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76E5EB-952D-DE3C-550D-5AAED0F3A32D}"/>
              </a:ext>
            </a:extLst>
          </p:cNvPr>
          <p:cNvSpPr txBox="1"/>
          <p:nvPr/>
        </p:nvSpPr>
        <p:spPr>
          <a:xfrm>
            <a:off x="9011905" y="3418264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未知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69E25E-C3A6-60AD-23F1-25BAA82BDF12}"/>
              </a:ext>
            </a:extLst>
          </p:cNvPr>
          <p:cNvCxnSpPr>
            <a:cxnSpLocks/>
          </p:cNvCxnSpPr>
          <p:nvPr/>
        </p:nvCxnSpPr>
        <p:spPr>
          <a:xfrm>
            <a:off x="4622800" y="3338251"/>
            <a:ext cx="4326770" cy="7162"/>
          </a:xfrm>
          <a:prstGeom prst="line">
            <a:avLst/>
          </a:prstGeom>
          <a:ln w="19050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BA095D-1856-CC87-539D-0DBB8FC7CB49}"/>
              </a:ext>
            </a:extLst>
          </p:cNvPr>
          <p:cNvSpPr txBox="1"/>
          <p:nvPr/>
        </p:nvSpPr>
        <p:spPr>
          <a:xfrm>
            <a:off x="6413314" y="34893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828291-2B96-8190-3E8A-5241FCEA7436}"/>
              </a:ext>
            </a:extLst>
          </p:cNvPr>
          <p:cNvCxnSpPr/>
          <p:nvPr/>
        </p:nvCxnSpPr>
        <p:spPr>
          <a:xfrm>
            <a:off x="9568916" y="5926934"/>
            <a:ext cx="513177" cy="0"/>
          </a:xfrm>
          <a:prstGeom prst="line">
            <a:avLst/>
          </a:prstGeom>
          <a:ln w="19050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244832-953D-C76C-FC21-3BD15A95CC0F}"/>
              </a:ext>
            </a:extLst>
          </p:cNvPr>
          <p:cNvCxnSpPr>
            <a:cxnSpLocks/>
          </p:cNvCxnSpPr>
          <p:nvPr/>
        </p:nvCxnSpPr>
        <p:spPr>
          <a:xfrm>
            <a:off x="4622800" y="5926934"/>
            <a:ext cx="4670643" cy="0"/>
          </a:xfrm>
          <a:prstGeom prst="line">
            <a:avLst/>
          </a:prstGeom>
          <a:ln w="19050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4F547EAE-73C0-9FA2-6F50-B5EB2973DCD6}"/>
                  </a:ext>
                </a:extLst>
              </p:cNvPr>
              <p:cNvSpPr txBox="1"/>
              <p:nvPr/>
            </p:nvSpPr>
            <p:spPr>
              <a:xfrm>
                <a:off x="340382" y="942413"/>
                <a:ext cx="10963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将两个矩阵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4098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4098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409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400" b="1" i="0" spc="300" dirty="0">
                    <a:solidFill>
                      <a:srgbClr val="004098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4098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4098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409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展开</a:t>
                </a:r>
                <a:endParaRPr lang="en-US" altLang="zh-CN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4F547EAE-73C0-9FA2-6F50-B5EB2973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2" y="942413"/>
                <a:ext cx="10963155" cy="461665"/>
              </a:xfrm>
              <a:prstGeom prst="rect">
                <a:avLst/>
              </a:prstGeom>
              <a:blipFill>
                <a:blip r:embed="rId10"/>
                <a:stretch>
                  <a:fillRect l="-89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5180B5E-89F4-21D9-CD66-9A66E84DB4E0}"/>
              </a:ext>
            </a:extLst>
          </p:cNvPr>
          <p:cNvSpPr txBox="1"/>
          <p:nvPr/>
        </p:nvSpPr>
        <p:spPr>
          <a:xfrm>
            <a:off x="9386922" y="613781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未知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3D508-6394-DDB9-58D6-5A4953991C17}"/>
              </a:ext>
            </a:extLst>
          </p:cNvPr>
          <p:cNvSpPr txBox="1"/>
          <p:nvPr/>
        </p:nvSpPr>
        <p:spPr>
          <a:xfrm>
            <a:off x="6413315" y="6070833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67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三角测量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因此我们可以得到：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E79657D-B8CC-4FE1-0C5C-402C71D5C927}"/>
              </a:ext>
            </a:extLst>
          </p:cNvPr>
          <p:cNvGrpSpPr/>
          <p:nvPr/>
        </p:nvGrpSpPr>
        <p:grpSpPr>
          <a:xfrm>
            <a:off x="919968" y="1644187"/>
            <a:ext cx="10352065" cy="2289770"/>
            <a:chOff x="919968" y="1739393"/>
            <a:chExt cx="10352065" cy="22897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34">
                  <a:extLst>
                    <a:ext uri="{FF2B5EF4-FFF2-40B4-BE49-F238E27FC236}">
                      <a16:creationId xmlns:a16="http://schemas.microsoft.com/office/drawing/2014/main" id="{798D911D-6FAE-D7AC-054C-B51C8886BB3C}"/>
                    </a:ext>
                  </a:extLst>
                </p:cNvPr>
                <p:cNvSpPr txBox="1"/>
                <p:nvPr/>
              </p:nvSpPr>
              <p:spPr>
                <a:xfrm>
                  <a:off x="919968" y="1739393"/>
                  <a:ext cx="10352065" cy="167975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Verdana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Verdan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14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24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14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24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i="1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34">
                  <a:extLst>
                    <a:ext uri="{FF2B5EF4-FFF2-40B4-BE49-F238E27FC236}">
                      <a16:creationId xmlns:a16="http://schemas.microsoft.com/office/drawing/2014/main" id="{798D911D-6FAE-D7AC-054C-B51C8886B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68" y="1739393"/>
                  <a:ext cx="10352065" cy="1679755"/>
                </a:xfrm>
                <a:prstGeom prst="rect">
                  <a:avLst/>
                </a:prstGeom>
                <a:blipFill>
                  <a:blip r:embed="rId5"/>
                  <a:stretch>
                    <a:fillRect b="-1504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68">
              <a:extLst>
                <a:ext uri="{FF2B5EF4-FFF2-40B4-BE49-F238E27FC236}">
                  <a16:creationId xmlns:a16="http://schemas.microsoft.com/office/drawing/2014/main" id="{70C49038-03D1-6DCA-24FF-B28366C0F8B1}"/>
                </a:ext>
              </a:extLst>
            </p:cNvPr>
            <p:cNvCxnSpPr>
              <a:cxnSpLocks/>
            </p:cNvCxnSpPr>
            <p:nvPr/>
          </p:nvCxnSpPr>
          <p:spPr>
            <a:xfrm>
              <a:off x="1145889" y="3503212"/>
              <a:ext cx="6820240" cy="0"/>
            </a:xfrm>
            <a:prstGeom prst="line">
              <a:avLst/>
            </a:prstGeom>
            <a:ln w="19050">
              <a:solidFill>
                <a:srgbClr val="0040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68">
              <a:extLst>
                <a:ext uri="{FF2B5EF4-FFF2-40B4-BE49-F238E27FC236}">
                  <a16:creationId xmlns:a16="http://schemas.microsoft.com/office/drawing/2014/main" id="{EF7E8348-6ED9-5F37-AF2D-28AA4431CB47}"/>
                </a:ext>
              </a:extLst>
            </p:cNvPr>
            <p:cNvCxnSpPr>
              <a:cxnSpLocks/>
            </p:cNvCxnSpPr>
            <p:nvPr/>
          </p:nvCxnSpPr>
          <p:spPr>
            <a:xfrm>
              <a:off x="9213742" y="3500629"/>
              <a:ext cx="1880462" cy="0"/>
            </a:xfrm>
            <a:prstGeom prst="line">
              <a:avLst/>
            </a:prstGeom>
            <a:ln w="19050">
              <a:solidFill>
                <a:srgbClr val="0040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8">
              <a:extLst>
                <a:ext uri="{FF2B5EF4-FFF2-40B4-BE49-F238E27FC236}">
                  <a16:creationId xmlns:a16="http://schemas.microsoft.com/office/drawing/2014/main" id="{0C8EF0F2-729B-B9FF-18BF-97E6EEB07C9C}"/>
                </a:ext>
              </a:extLst>
            </p:cNvPr>
            <p:cNvCxnSpPr>
              <a:cxnSpLocks/>
            </p:cNvCxnSpPr>
            <p:nvPr/>
          </p:nvCxnSpPr>
          <p:spPr>
            <a:xfrm>
              <a:off x="8087532" y="3226826"/>
              <a:ext cx="591519" cy="0"/>
            </a:xfrm>
            <a:prstGeom prst="line">
              <a:avLst/>
            </a:prstGeom>
            <a:ln w="19050">
              <a:solidFill>
                <a:srgbClr val="0040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057FDA43-F5E5-0682-2945-2CDA46C353F7}"/>
                </a:ext>
              </a:extLst>
            </p:cNvPr>
            <p:cNvSpPr txBox="1"/>
            <p:nvPr/>
          </p:nvSpPr>
          <p:spPr>
            <a:xfrm>
              <a:off x="4532733" y="3562332"/>
              <a:ext cx="899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已知</a:t>
              </a:r>
              <a:endPara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A958920B-DE20-73B0-4F62-A406DE070D67}"/>
                </a:ext>
              </a:extLst>
            </p:cNvPr>
            <p:cNvSpPr txBox="1"/>
            <p:nvPr/>
          </p:nvSpPr>
          <p:spPr>
            <a:xfrm>
              <a:off x="7986273" y="3257531"/>
              <a:ext cx="899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未知</a:t>
              </a:r>
              <a:endPara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E570677F-968C-0EEE-DB26-58D5B484F5ED}"/>
                </a:ext>
              </a:extLst>
            </p:cNvPr>
            <p:cNvSpPr txBox="1"/>
            <p:nvPr/>
          </p:nvSpPr>
          <p:spPr>
            <a:xfrm>
              <a:off x="9768577" y="3567498"/>
              <a:ext cx="899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已知</a:t>
              </a:r>
              <a:endPara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id="{47284FBA-03AC-2FF0-3396-8DF30663AE2F}"/>
              </a:ext>
            </a:extLst>
          </p:cNvPr>
          <p:cNvSpPr txBox="1"/>
          <p:nvPr/>
        </p:nvSpPr>
        <p:spPr>
          <a:xfrm>
            <a:off x="474760" y="3938304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简写成：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E208784B-AC51-D241-5947-EF92275D2B78}"/>
                  </a:ext>
                </a:extLst>
              </p:cNvPr>
              <p:cNvSpPr txBox="1"/>
              <p:nvPr/>
            </p:nvSpPr>
            <p:spPr>
              <a:xfrm>
                <a:off x="629921" y="4404316"/>
                <a:ext cx="109631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pc="300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𝑨</m:t>
                      </m:r>
                      <m:sSub>
                        <m:sSubPr>
                          <m:ctrlP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𝒓</m:t>
                          </m:r>
                        </m:sub>
                      </m:sSub>
                      <m:r>
                        <a:rPr lang="en-US" altLang="zh-CN" sz="2800" b="1" i="1" spc="300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b="1" i="1" spc="300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𝒃</m:t>
                      </m:r>
                    </m:oMath>
                  </m:oMathPara>
                </a14:m>
                <a:endParaRPr lang="en-US" altLang="zh-CN" sz="2800" b="1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E208784B-AC51-D241-5947-EF92275D2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1" y="4404316"/>
                <a:ext cx="10963155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5">
            <a:extLst>
              <a:ext uri="{FF2B5EF4-FFF2-40B4-BE49-F238E27FC236}">
                <a16:creationId xmlns:a16="http://schemas.microsoft.com/office/drawing/2014/main" id="{ADF0299C-12C2-50B1-D4A7-DF66EF9F7855}"/>
              </a:ext>
            </a:extLst>
          </p:cNvPr>
          <p:cNvSpPr txBox="1"/>
          <p:nvPr/>
        </p:nvSpPr>
        <p:spPr>
          <a:xfrm>
            <a:off x="503174" y="4931883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其最小二乘解为：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5">
                <a:extLst>
                  <a:ext uri="{FF2B5EF4-FFF2-40B4-BE49-F238E27FC236}">
                    <a16:creationId xmlns:a16="http://schemas.microsoft.com/office/drawing/2014/main" id="{78D64C97-F624-2249-F869-7F7AA2D9C4FE}"/>
                  </a:ext>
                </a:extLst>
              </p:cNvPr>
              <p:cNvSpPr txBox="1"/>
              <p:nvPr/>
            </p:nvSpPr>
            <p:spPr>
              <a:xfrm>
                <a:off x="549846" y="5397895"/>
                <a:ext cx="109631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𝑨</m:t>
                          </m:r>
                        </m:e>
                        <m:sup>
                          <m:r>
                            <a:rPr lang="en-US" altLang="zh-CN" sz="2800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𝑇</m:t>
                          </m:r>
                        </m:sup>
                      </m:sSup>
                      <m:r>
                        <a:rPr lang="en-US" altLang="zh-CN" sz="2800" b="1" i="1" spc="300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𝑨</m:t>
                      </m:r>
                      <m:sSub>
                        <m:sSubPr>
                          <m:ctrlPr>
                            <a:rPr lang="en-US" altLang="zh-CN" sz="2800" b="1" i="1" spc="300" dirty="0" err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1" i="1" spc="300" dirty="0" err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pc="300" dirty="0" err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𝒓</m:t>
                          </m:r>
                        </m:sub>
                      </m:sSub>
                      <m:r>
                        <a:rPr lang="en-US" altLang="zh-CN" sz="2800" b="1" i="1" spc="300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 </m:t>
                      </m:r>
                      <m:sSup>
                        <m:sSupPr>
                          <m:ctrlP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𝑨</m:t>
                          </m:r>
                        </m:e>
                        <m:sup>
                          <m:r>
                            <a:rPr lang="en-US" altLang="zh-CN" sz="2800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𝑇</m:t>
                          </m:r>
                        </m:sup>
                      </m:sSup>
                      <m:r>
                        <a:rPr lang="en-US" altLang="zh-CN" sz="2800" b="1" i="1" spc="300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𝒃</m:t>
                      </m:r>
                    </m:oMath>
                  </m:oMathPara>
                </a14:m>
                <a:endParaRPr lang="en-US" altLang="zh-CN" sz="2800" b="1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𝒓</m:t>
                          </m:r>
                        </m:sub>
                      </m:sSub>
                      <m:r>
                        <a:rPr lang="en-US" altLang="zh-CN" sz="2800" b="1" i="1" spc="300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b="1" i="1" spc="300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800" b="1" i="1" spc="300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1" i="1" spc="300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altLang="zh-CN" sz="2800" i="1" spc="300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800" b="1" i="1" spc="300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8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𝑨</m:t>
                          </m:r>
                        </m:e>
                        <m:sup>
                          <m:r>
                            <a:rPr lang="en-US" altLang="zh-CN" sz="2800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𝑇</m:t>
                          </m:r>
                        </m:sup>
                      </m:sSup>
                      <m:r>
                        <a:rPr lang="en-US" altLang="zh-CN" sz="2800" b="1" i="1" spc="300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𝒃</m:t>
                      </m:r>
                    </m:oMath>
                  </m:oMathPara>
                </a14:m>
                <a:endParaRPr lang="en-US" altLang="zh-CN" sz="2800" b="1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TextBox 5">
                <a:extLst>
                  <a:ext uri="{FF2B5EF4-FFF2-40B4-BE49-F238E27FC236}">
                    <a16:creationId xmlns:a16="http://schemas.microsoft.com/office/drawing/2014/main" id="{78D64C97-F624-2249-F869-7F7AA2D9C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6" y="5397895"/>
                <a:ext cx="10963155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7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单幅图像无法提供深度信息，无法有效重建三维场景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C3A8BB-A267-9880-FD56-7C2D49EC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23" y="1992696"/>
            <a:ext cx="7901955" cy="45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生活中大部分时候拍摄的多张图像都不符合平行双目图像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1131DA-D48B-D0D9-DC8B-EED962080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0" y="1841499"/>
            <a:ext cx="9188440" cy="42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9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F2D5C22-4120-4550-1CB2-BA93395FA962}"/>
              </a:ext>
            </a:extLst>
          </p:cNvPr>
          <p:cNvGrpSpPr/>
          <p:nvPr/>
        </p:nvGrpSpPr>
        <p:grpSpPr>
          <a:xfrm>
            <a:off x="3199127" y="1637263"/>
            <a:ext cx="5938265" cy="659219"/>
            <a:chOff x="3174588" y="1637263"/>
            <a:chExt cx="5938265" cy="659219"/>
          </a:xfrm>
        </p:grpSpPr>
        <p:sp>
          <p:nvSpPr>
            <p:cNvPr id="29" name="Rectangle 2"/>
            <p:cNvSpPr/>
            <p:nvPr/>
          </p:nvSpPr>
          <p:spPr>
            <a:xfrm>
              <a:off x="3174588" y="1637263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 4"/>
            <p:cNvGrpSpPr/>
            <p:nvPr/>
          </p:nvGrpSpPr>
          <p:grpSpPr>
            <a:xfrm>
              <a:off x="4220262" y="1638399"/>
              <a:ext cx="4892591" cy="657875"/>
              <a:chOff x="2644977" y="1673730"/>
              <a:chExt cx="4892590" cy="657874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b="1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简介</a:t>
                </a: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E7B227-D82E-8F31-F715-D4BAAE2C867B}"/>
              </a:ext>
            </a:extLst>
          </p:cNvPr>
          <p:cNvGrpSpPr/>
          <p:nvPr/>
        </p:nvGrpSpPr>
        <p:grpSpPr>
          <a:xfrm>
            <a:off x="3199127" y="2578308"/>
            <a:ext cx="5938265" cy="659219"/>
            <a:chOff x="3174588" y="2580919"/>
            <a:chExt cx="5938265" cy="659219"/>
          </a:xfrm>
        </p:grpSpPr>
        <p:sp>
          <p:nvSpPr>
            <p:cNvPr id="30" name="Rectangle 2"/>
            <p:cNvSpPr/>
            <p:nvPr/>
          </p:nvSpPr>
          <p:spPr>
            <a:xfrm>
              <a:off x="3174588" y="2580919"/>
              <a:ext cx="779371" cy="659219"/>
            </a:xfrm>
            <a:prstGeom prst="rect">
              <a:avLst/>
            </a:prstGeom>
            <a:solidFill>
              <a:srgbClr val="C03228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 25"/>
            <p:cNvGrpSpPr/>
            <p:nvPr/>
          </p:nvGrpSpPr>
          <p:grpSpPr>
            <a:xfrm>
              <a:off x="4220262" y="2582055"/>
              <a:ext cx="4892591" cy="657875"/>
              <a:chOff x="2644977" y="1673730"/>
              <a:chExt cx="4892590" cy="65787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b="1" dirty="0">
                    <a:solidFill>
                      <a:srgbClr val="00367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对极几何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527AD7-5C77-447F-58A9-5B483931A351}"/>
              </a:ext>
            </a:extLst>
          </p:cNvPr>
          <p:cNvGrpSpPr/>
          <p:nvPr/>
        </p:nvGrpSpPr>
        <p:grpSpPr>
          <a:xfrm>
            <a:off x="3199127" y="3519353"/>
            <a:ext cx="5938265" cy="664776"/>
            <a:chOff x="3187503" y="4584776"/>
            <a:chExt cx="5938265" cy="664776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2F30C9A1-F45F-1CD5-7E71-4DCC06670095}"/>
                </a:ext>
              </a:extLst>
            </p:cNvPr>
            <p:cNvSpPr/>
            <p:nvPr/>
          </p:nvSpPr>
          <p:spPr>
            <a:xfrm>
              <a:off x="3187503" y="4584776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 29">
              <a:extLst>
                <a:ext uri="{FF2B5EF4-FFF2-40B4-BE49-F238E27FC236}">
                  <a16:creationId xmlns:a16="http://schemas.microsoft.com/office/drawing/2014/main" id="{801B9CDF-3F39-CA07-25B3-C4FB74D72B50}"/>
                </a:ext>
              </a:extLst>
            </p:cNvPr>
            <p:cNvGrpSpPr/>
            <p:nvPr/>
          </p:nvGrpSpPr>
          <p:grpSpPr>
            <a:xfrm>
              <a:off x="4233177" y="4591677"/>
              <a:ext cx="4892591" cy="657875"/>
              <a:chOff x="2644977" y="1673730"/>
              <a:chExt cx="4892590" cy="65787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7527C8B-F469-CBFD-0642-052E55A0511A}"/>
                  </a:ext>
                </a:extLst>
              </p:cNvPr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544B0F-D303-1985-F0F3-9924DB0839DA}"/>
                  </a:ext>
                </a:extLst>
              </p:cNvPr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b="1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相机位姿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46CE887-17ED-B7E8-CA64-12CCA59E6594}"/>
              </a:ext>
            </a:extLst>
          </p:cNvPr>
          <p:cNvGrpSpPr/>
          <p:nvPr/>
        </p:nvGrpSpPr>
        <p:grpSpPr>
          <a:xfrm>
            <a:off x="3199127" y="4465956"/>
            <a:ext cx="5938265" cy="664776"/>
            <a:chOff x="3200418" y="5519841"/>
            <a:chExt cx="5938265" cy="664776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09836782-2DD7-696D-C714-8F611B6D80CB}"/>
                </a:ext>
              </a:extLst>
            </p:cNvPr>
            <p:cNvSpPr/>
            <p:nvPr/>
          </p:nvSpPr>
          <p:spPr>
            <a:xfrm>
              <a:off x="3200418" y="5519841"/>
              <a:ext cx="779371" cy="659219"/>
            </a:xfrm>
            <a:prstGeom prst="rect">
              <a:avLst/>
            </a:prstGeom>
            <a:solidFill>
              <a:srgbClr val="003679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 29">
              <a:extLst>
                <a:ext uri="{FF2B5EF4-FFF2-40B4-BE49-F238E27FC236}">
                  <a16:creationId xmlns:a16="http://schemas.microsoft.com/office/drawing/2014/main" id="{C154CC33-6BD4-F2B4-7C9D-9123D523650D}"/>
                </a:ext>
              </a:extLst>
            </p:cNvPr>
            <p:cNvGrpSpPr/>
            <p:nvPr/>
          </p:nvGrpSpPr>
          <p:grpSpPr>
            <a:xfrm>
              <a:off x="4246092" y="5526742"/>
              <a:ext cx="4892591" cy="657875"/>
              <a:chOff x="2644977" y="1673730"/>
              <a:chExt cx="4892590" cy="657874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B30C2F6-CEBC-0C33-B24D-ABAE0745D632}"/>
                  </a:ext>
                </a:extLst>
              </p:cNvPr>
              <p:cNvSpPr/>
              <p:nvPr/>
            </p:nvSpPr>
            <p:spPr>
              <a:xfrm>
                <a:off x="2644977" y="1673730"/>
                <a:ext cx="4892590" cy="657874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7882918-F18A-FBFC-71D3-79E5FDC09FD0}"/>
                  </a:ext>
                </a:extLst>
              </p:cNvPr>
              <p:cNvSpPr/>
              <p:nvPr/>
            </p:nvSpPr>
            <p:spPr>
              <a:xfrm>
                <a:off x="2644977" y="1763515"/>
                <a:ext cx="4892590" cy="47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b="1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三角测量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05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数学定义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AE3952-90B6-B071-011E-3C74C8388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13" y="2347993"/>
            <a:ext cx="9625374" cy="40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/>
              <p:nvPr/>
            </p:nvSpPr>
            <p:spPr>
              <a:xfrm>
                <a:off x="474760" y="1178175"/>
                <a:ext cx="109631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_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𝑙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_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三个点可以确定一个平面，称之为极平面</a:t>
                </a:r>
                <a:endParaRPr lang="en-US" altLang="zh-CN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_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𝑙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_</m:t>
                    </m:r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的连线称之为基线</a:t>
                </a:r>
                <a:endParaRPr lang="en-US" altLang="zh-CN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将基线与两个成像平面的交点分别定义为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，称为极点</a:t>
                </a:r>
                <a:br>
                  <a:rPr lang="en-US" altLang="zh-C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endParaRPr lang="en-US" altLang="zh-CN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178175"/>
                <a:ext cx="10963155" cy="1569660"/>
              </a:xfrm>
              <a:prstGeom prst="rect">
                <a:avLst/>
              </a:prstGeom>
              <a:blipFill>
                <a:blip r:embed="rId6"/>
                <a:stretch>
                  <a:fillRect t="-3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数学定义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/>
              <p:nvPr/>
            </p:nvSpPr>
            <p:spPr>
              <a:xfrm>
                <a:off x="474760" y="1178175"/>
                <a:ext cx="109631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极点同时也是相机光心在对方成像平面的投影，不随</a:t>
                </a:r>
                <a14:m>
                  <m:oMath xmlns:m="http://schemas.openxmlformats.org/officeDocument/2006/math"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点的变化而发生变化。极平面与两个成像平面的相交线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sub>
                    </m:sSub>
                    <m:r>
                      <a:rPr lang="en-US" altLang="zh-CN" sz="2400" i="1" spc="300" dirty="0" err="1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400" i="1" spc="300" dirty="0" err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被称为极线。</a:t>
                </a:r>
                <a:br>
                  <a:rPr lang="en-US" altLang="zh-C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endParaRPr lang="en-US" altLang="zh-CN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178175"/>
                <a:ext cx="10963155" cy="1200329"/>
              </a:xfrm>
              <a:prstGeom prst="rect">
                <a:avLst/>
              </a:prstGeom>
              <a:blipFill>
                <a:blip r:embed="rId5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A48BCAC3-8C48-526E-BFBC-1191C21B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6" y="2719952"/>
            <a:ext cx="10563229" cy="38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4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对极约束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/>
              <p:nvPr/>
            </p:nvSpPr>
            <p:spPr>
              <a:xfrm>
                <a:off x="474760" y="1178175"/>
                <a:ext cx="10963155" cy="124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对于左成像平面上一点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en" altLang="zh-CN" sz="24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，其对应的三维空间点</a:t>
                </a:r>
                <a14:m>
                  <m:oMath xmlns:m="http://schemas.openxmlformats.org/officeDocument/2006/math">
                    <m:r>
                      <a:rPr lang="zh-CN" altLang="en-US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在右成像平面上的投影必然位于右成像平面上的一条极线上。这一现象称作对极约束。</a:t>
                </a:r>
                <a:br>
                  <a:rPr lang="en-US" altLang="zh-C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endParaRPr lang="en-US" altLang="zh-CN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178175"/>
                <a:ext cx="10963155" cy="1245406"/>
              </a:xfrm>
              <a:prstGeom prst="rect">
                <a:avLst/>
              </a:prstGeom>
              <a:blipFill>
                <a:blip r:embed="rId5"/>
                <a:stretch>
                  <a:fillRect l="-694" t="-1000" r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F68B3C70-1C72-D9B3-0647-A78F232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15" y="2900723"/>
            <a:ext cx="8980371" cy="38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0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本质</a:t>
            </a:r>
            <a:r>
              <a:rPr lang="zh-CN" altLang="en-US" dirty="0"/>
              <a:t>矩阵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/>
              <p:nvPr/>
            </p:nvSpPr>
            <p:spPr>
              <a:xfrm>
                <a:off x="474760" y="1178175"/>
                <a:ext cx="109631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定义右照相机光心在左照相机坐标系下的坐标为</a:t>
                </a:r>
                <a14:m>
                  <m:oMath xmlns:m="http://schemas.openxmlformats.org/officeDocument/2006/math">
                    <m:r>
                      <a:rPr lang="en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𝒕</m:t>
                    </m:r>
                  </m:oMath>
                </a14:m>
                <a:r>
                  <a:rPr lang="zh-CN" altLang="e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从右照相机坐标系到左照相机坐标系的旋转矩阵为</a:t>
                </a:r>
                <a14:m>
                  <m:oMath xmlns:m="http://schemas.openxmlformats.org/officeDocument/2006/math">
                    <m:r>
                      <a:rPr lang="en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𝑹</m:t>
                    </m:r>
                    <m:r>
                      <a:rPr lang="zh-CN" altLang="en-US" sz="2400" b="1" i="0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。</m:t>
                    </m:r>
                  </m:oMath>
                </a14:m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endParaRPr lang="en-US" altLang="zh-CN" sz="2400" b="1" i="0" spc="300" dirty="0">
                  <a:solidFill>
                    <a:srgbClr val="004098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𝒍</m:t>
                        </m:r>
                      </m:sub>
                    </m:sSub>
                    <m:r>
                      <a:rPr lang="en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" altLang="zh-C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分别为点 </a:t>
                </a:r>
                <a14:m>
                  <m:oMath xmlns:m="http://schemas.openxmlformats.org/officeDocument/2006/math">
                    <m:r>
                      <a:rPr lang="en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</m:oMath>
                </a14:m>
                <a:r>
                  <a:rPr lang="en" altLang="zh-C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在左右照相机坐标系下的坐标。那么我们可以得到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" altLang="zh-C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" altLang="zh-CN" sz="24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" altLang="zh-C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之间的关系：</a:t>
                </a:r>
                <a:endParaRPr lang="en-US" altLang="zh-CN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8C19C192-7F94-826F-1E43-1D8AA6DA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178175"/>
                <a:ext cx="10963155" cy="1938992"/>
              </a:xfrm>
              <a:prstGeom prst="rect">
                <a:avLst/>
              </a:prstGeom>
              <a:blipFill>
                <a:blip r:embed="rId5"/>
                <a:stretch>
                  <a:fillRect l="-926" t="-2597" b="-5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949DC4D-6FC8-A11A-A1A1-2CB5071B1F66}"/>
                  </a:ext>
                </a:extLst>
              </p:cNvPr>
              <p:cNvSpPr txBox="1"/>
              <p:nvPr/>
            </p:nvSpPr>
            <p:spPr>
              <a:xfrm>
                <a:off x="4949288" y="3406419"/>
                <a:ext cx="24089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sz="2800" b="1" i="1" dirty="0" err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kumimoji="1" lang="en-US" altLang="zh-CN" sz="2800" b="1" i="1" dirty="0" err="1" smtClean="0">
                          <a:latin typeface="Cambria Math" panose="02040503050406030204" pitchFamily="18" charset="0"/>
                        </a:rPr>
                        <m:t>𝑹</m:t>
                      </m:r>
                      <m:sSub>
                        <m:sSubPr>
                          <m:ctrlPr>
                            <a:rPr kumimoji="1" lang="en-US" altLang="zh-CN" sz="2800" b="1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dirty="0" err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sz="2800" b="1" i="1" dirty="0" err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kumimoji="1" lang="en-US" altLang="zh-CN" sz="2800" b="1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800" b="1" i="1" dirty="0" err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1" lang="en-US" altLang="zh-CN" sz="2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949DC4D-6FC8-A11A-A1A1-2CB5071B1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288" y="3406419"/>
                <a:ext cx="2408929" cy="523220"/>
              </a:xfrm>
              <a:prstGeom prst="rect">
                <a:avLst/>
              </a:prstGeom>
              <a:blipFill>
                <a:blip r:embed="rId6"/>
                <a:stretch>
                  <a:fillRect r="-1047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2125C735-574D-C5B4-ED85-EDE6BE8BA2F0}"/>
              </a:ext>
            </a:extLst>
          </p:cNvPr>
          <p:cNvSpPr txBox="1"/>
          <p:nvPr/>
        </p:nvSpPr>
        <p:spPr>
          <a:xfrm>
            <a:off x="474760" y="4218891"/>
            <a:ext cx="6102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展开为：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9">
                <a:extLst>
                  <a:ext uri="{FF2B5EF4-FFF2-40B4-BE49-F238E27FC236}">
                    <a16:creationId xmlns:a16="http://schemas.microsoft.com/office/drawing/2014/main" id="{6341311D-0E08-B3FA-E1CE-F7C806706A9D}"/>
                  </a:ext>
                </a:extLst>
              </p:cNvPr>
              <p:cNvSpPr txBox="1"/>
              <p:nvPr/>
            </p:nvSpPr>
            <p:spPr>
              <a:xfrm>
                <a:off x="3385546" y="4767347"/>
                <a:ext cx="5420908" cy="12990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baseline="30000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0" name="TextBox 69">
                <a:extLst>
                  <a:ext uri="{FF2B5EF4-FFF2-40B4-BE49-F238E27FC236}">
                    <a16:creationId xmlns:a16="http://schemas.microsoft.com/office/drawing/2014/main" id="{6341311D-0E08-B3FA-E1CE-F7C806706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546" y="4767347"/>
                <a:ext cx="5420908" cy="1299074"/>
              </a:xfrm>
              <a:prstGeom prst="rect">
                <a:avLst/>
              </a:prstGeom>
              <a:blipFill>
                <a:blip r:embed="rId7"/>
                <a:stretch>
                  <a:fillRect b="-97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63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1108</Words>
  <Application>Microsoft Office PowerPoint</Application>
  <PresentationFormat>Widescreen</PresentationFormat>
  <Paragraphs>182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-apple-system</vt:lpstr>
      <vt:lpstr>Microsoft YaHei</vt:lpstr>
      <vt:lpstr>Microsoft YaHei</vt:lpstr>
      <vt:lpstr>Arial</vt:lpstr>
      <vt:lpstr>Calibri</vt:lpstr>
      <vt:lpstr>Cambria Math</vt:lpstr>
      <vt:lpstr>Times New Roman</vt:lpstr>
      <vt:lpstr>Verdana</vt:lpstr>
      <vt:lpstr>Wingdings</vt:lpstr>
      <vt:lpstr>工银国际</vt:lpstr>
      <vt:lpstr>页面</vt:lpstr>
      <vt:lpstr>PowerPoint Presentation</vt:lpstr>
      <vt:lpstr>PowerPoint Presentation</vt:lpstr>
      <vt:lpstr>简介</vt:lpstr>
      <vt:lpstr>简介</vt:lpstr>
      <vt:lpstr>PowerPoint Presentation</vt:lpstr>
      <vt:lpstr>数学定义</vt:lpstr>
      <vt:lpstr>数学定义</vt:lpstr>
      <vt:lpstr>对极约束</vt:lpstr>
      <vt:lpstr>本质矩阵</vt:lpstr>
      <vt:lpstr>本质矩阵</vt:lpstr>
      <vt:lpstr>本质矩阵</vt:lpstr>
      <vt:lpstr>本质矩阵</vt:lpstr>
      <vt:lpstr>本质矩阵</vt:lpstr>
      <vt:lpstr>八点法求解基础矩阵</vt:lpstr>
      <vt:lpstr>八点法求解基础矩阵</vt:lpstr>
      <vt:lpstr>PowerPoint Presentation</vt:lpstr>
      <vt:lpstr>求解相机位姿</vt:lpstr>
      <vt:lpstr>PowerPoint Presentation</vt:lpstr>
      <vt:lpstr>三角测量</vt:lpstr>
      <vt:lpstr>三角测量</vt:lpstr>
      <vt:lpstr>三角测量</vt:lpstr>
      <vt:lpstr>三角测量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2024-12-03T14:59:12Z</dcterms:created>
  <dcterms:modified xsi:type="dcterms:W3CDTF">2024-12-03T14:59:18Z</dcterms:modified>
</cp:coreProperties>
</file>