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50" r:id="rId1"/>
    <p:sldMasterId id="2147483655" r:id="rId2"/>
  </p:sldMasterIdLst>
  <p:notesMasterIdLst>
    <p:notesMasterId r:id="rId14"/>
  </p:notesMasterIdLst>
  <p:sldIdLst>
    <p:sldId id="512" r:id="rId3"/>
    <p:sldId id="4944" r:id="rId4"/>
    <p:sldId id="1195" r:id="rId5"/>
    <p:sldId id="4966" r:id="rId6"/>
    <p:sldId id="4965" r:id="rId7"/>
    <p:sldId id="4967" r:id="rId8"/>
    <p:sldId id="4968" r:id="rId9"/>
    <p:sldId id="4969" r:id="rId10"/>
    <p:sldId id="4971" r:id="rId11"/>
    <p:sldId id="4970" r:id="rId12"/>
    <p:sldId id="49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79"/>
    <a:srgbClr val="004098"/>
    <a:srgbClr val="0E57C4"/>
    <a:srgbClr val="C03228"/>
    <a:srgbClr val="FFF3F3"/>
    <a:srgbClr val="FDA9AF"/>
    <a:srgbClr val="FC7660"/>
    <a:srgbClr val="FFFFFF"/>
    <a:srgbClr val="000080"/>
    <a:srgbClr val="76A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79116" autoAdjust="0"/>
  </p:normalViewPr>
  <p:slideViewPr>
    <p:cSldViewPr snapToGrid="0">
      <p:cViewPr varScale="1">
        <p:scale>
          <a:sx n="100" d="100"/>
          <a:sy n="100" d="100"/>
        </p:scale>
        <p:origin x="536" y="160"/>
      </p:cViewPr>
      <p:guideLst/>
    </p:cSldViewPr>
  </p:slideViewPr>
  <p:notesTextViewPr>
    <p:cViewPr>
      <p:scale>
        <a:sx n="240" d="100"/>
        <a:sy n="24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234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016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759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42996D-FFBB-488B-8D27-4667085F0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217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42996D-FFBB-488B-8D27-4667085F0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50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180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42996D-FFBB-488B-8D27-4667085F0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282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1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698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53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9" y="1149350"/>
            <a:ext cx="11310816" cy="4662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98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7" name="组 13"/>
          <p:cNvGrpSpPr/>
          <p:nvPr userDrawn="1"/>
        </p:nvGrpSpPr>
        <p:grpSpPr>
          <a:xfrm>
            <a:off x="-633321" y="4571304"/>
            <a:ext cx="481519" cy="2273997"/>
            <a:chOff x="-557175" y="2580484"/>
            <a:chExt cx="361139" cy="2273997"/>
          </a:xfrm>
        </p:grpSpPr>
        <p:sp>
          <p:nvSpPr>
            <p:cNvPr id="8" name="矩形 7"/>
            <p:cNvSpPr/>
            <p:nvPr/>
          </p:nvSpPr>
          <p:spPr>
            <a:xfrm>
              <a:off x="-554851" y="3344693"/>
              <a:ext cx="358815" cy="358815"/>
            </a:xfrm>
            <a:prstGeom prst="rect">
              <a:avLst/>
            </a:prstGeom>
            <a:solidFill>
              <a:srgbClr val="0036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-554852" y="2580484"/>
              <a:ext cx="358815" cy="358815"/>
            </a:xfrm>
            <a:prstGeom prst="rect">
              <a:avLst/>
            </a:prstGeom>
            <a:solidFill>
              <a:srgbClr val="C032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554853" y="4108901"/>
              <a:ext cx="358815" cy="358815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3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-554852" y="2962589"/>
              <a:ext cx="358815" cy="358815"/>
            </a:xfrm>
            <a:prstGeom prst="rect">
              <a:avLst/>
            </a:prstGeom>
            <a:solidFill>
              <a:srgbClr val="EA3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-554853" y="3726797"/>
              <a:ext cx="358815" cy="35881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-557175" y="4495666"/>
              <a:ext cx="358815" cy="358815"/>
            </a:xfrm>
            <a:prstGeom prst="rect">
              <a:avLst/>
            </a:prstGeom>
            <a:solidFill>
              <a:srgbClr val="F2D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572CEFB-1F61-4640-A152-A08993A0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877" y="6330131"/>
            <a:ext cx="2743200" cy="365125"/>
          </a:xfrm>
        </p:spPr>
        <p:txBody>
          <a:bodyPr/>
          <a:lstStyle>
            <a:lvl1pPr>
              <a:defRPr sz="1333" b="1"/>
            </a:lvl1pPr>
          </a:lstStyle>
          <a:p>
            <a:pPr>
              <a:defRPr/>
            </a:pPr>
            <a:fld id="{0664BE23-B3F9-45BA-B5CE-3D649D28F458}" type="slidenum">
              <a:rPr lang="zh-CN" altLang="en-US" smtClean="0"/>
              <a:pPr>
                <a:defRPr/>
              </a:pPr>
              <a:t>‹#›</a:t>
            </a:fld>
            <a:r>
              <a:rPr lang="en-US" altLang="zh-CN"/>
              <a:t>/35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270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96AF-2CB0-4BDA-9342-0D6958BBB263}" type="datetime1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38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普通列表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idx="1" hasCustomPrompt="1"/>
          </p:nvPr>
        </p:nvSpPr>
        <p:spPr>
          <a:xfrm>
            <a:off x="479322" y="1117605"/>
            <a:ext cx="11120561" cy="497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40382" y="-3812"/>
            <a:ext cx="10273691" cy="76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819D-90B8-4DE6-BE5D-09B5D54BA6A3}" type="datetime1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71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40382" y="-3812"/>
            <a:ext cx="10273691" cy="76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标题</a:t>
            </a: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02DF-EF9E-4340-8F20-0DE5DD6ACCD1}" type="datetime1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702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2046-0E25-4D1F-82FB-DCC5959392A7}" type="datetime1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81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25939" y="103189"/>
            <a:ext cx="9612923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TW" dirty="0"/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-3908" y="0"/>
            <a:ext cx="281354" cy="952500"/>
          </a:xfrm>
          <a:prstGeom prst="rect">
            <a:avLst/>
          </a:prstGeom>
          <a:solidFill>
            <a:srgbClr val="004098"/>
          </a:solidFill>
          <a:ln>
            <a:noFill/>
          </a:ln>
          <a:effectLst/>
        </p:spPr>
        <p:txBody>
          <a:bodyPr wrap="none" lIns="45720" rIns="45720" anchor="ctr"/>
          <a:lstStyle/>
          <a:p>
            <a:pPr eaLnBrk="1" hangingPunct="1"/>
            <a:endParaRPr lang="en-US" altLang="zh-TW" sz="1800">
              <a:solidFill>
                <a:schemeClr val="bg1"/>
              </a:solidFill>
              <a:ea typeface="PMingLiU" pitchFamily="18" charset="-120"/>
            </a:endParaRPr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 flipV="1">
            <a:off x="-3907" y="952500"/>
            <a:ext cx="12195908" cy="0"/>
          </a:xfrm>
          <a:prstGeom prst="line">
            <a:avLst/>
          </a:prstGeom>
          <a:noFill/>
          <a:ln w="28575">
            <a:solidFill>
              <a:srgbClr val="00409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5883732" y="6527643"/>
            <a:ext cx="420629" cy="2462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/>
          <a:lstStyle>
            <a:defPPr>
              <a:defRPr lang="en-US"/>
            </a:defPPr>
            <a:lvl1pPr eaLnBrk="1" hangingPunct="1">
              <a:defRPr sz="1000"/>
            </a:lvl1pPr>
          </a:lstStyle>
          <a:p>
            <a:pPr lvl="0"/>
            <a:fld id="{B369F803-B564-468C-A770-A27D997CCC5C}" type="slidenum">
              <a:rPr lang="en-US" sz="1000" smtClean="0"/>
              <a:t>‹#›</a:t>
            </a:fld>
            <a:endParaRPr lang="en-US" sz="1000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923897" y="-2162"/>
            <a:ext cx="1100406" cy="933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0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anose="05000000000000000000" pitchFamily="2" charset="2"/>
        <a:defRPr sz="1400" b="1">
          <a:solidFill>
            <a:schemeClr val="accent1"/>
          </a:solidFill>
          <a:latin typeface="+mn-lt"/>
          <a:ea typeface="+mn-ea"/>
          <a:cs typeface="+mn-cs"/>
        </a:defRPr>
      </a:lvl1pPr>
      <a:lvl2pPr marL="1905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anose="05000000000000000000" pitchFamily="2" charset="2"/>
        <a:defRPr sz="1400">
          <a:solidFill>
            <a:schemeClr val="tx1"/>
          </a:solidFill>
          <a:latin typeface="+mn-lt"/>
          <a:ea typeface="+mn-ea"/>
        </a:defRPr>
      </a:lvl2pPr>
      <a:lvl3pPr marL="182880" indent="-179705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351155" indent="-167005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5416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9988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14560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19132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23704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79322" y="1117605"/>
            <a:ext cx="11120561" cy="497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 bwMode="auto">
          <a:xfrm>
            <a:off x="0" y="-3812"/>
            <a:ext cx="340383" cy="772274"/>
          </a:xfrm>
          <a:prstGeom prst="rect">
            <a:avLst/>
          </a:prstGeom>
          <a:solidFill>
            <a:srgbClr val="004098"/>
          </a:solidFill>
          <a:ln w="0">
            <a:noFill/>
            <a:prstDash val="solid"/>
            <a:rou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线连接符 98"/>
          <p:cNvCxnSpPr/>
          <p:nvPr userDrawn="1"/>
        </p:nvCxnSpPr>
        <p:spPr>
          <a:xfrm>
            <a:off x="0" y="768462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79322" y="6356350"/>
            <a:ext cx="3102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C315260-2423-46BE-918F-5D9729F8FD08}" type="datetime1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989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0382" y="-3812"/>
            <a:ext cx="10273691" cy="76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103155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altLang="zh-CN" sz="2800" b="1" kern="1200" spc="300" dirty="0" smtClean="0">
          <a:solidFill>
            <a:srgbClr val="004098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charset="0"/>
        <a:buChar char="▪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5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50000"/>
        <a:buFont typeface="Wingdings" panose="05000000000000000000" pitchFamily="2" charset="2"/>
        <a:buChar char="u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charset="0"/>
        <a:buChar char="▪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charset="0"/>
        <a:buChar char="▪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56E6A505-6A4C-4829-AB35-D2DB4CBA1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98" y="298873"/>
            <a:ext cx="4480239" cy="11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F89067-FCB1-1408-4B84-018480D3DB51}"/>
              </a:ext>
            </a:extLst>
          </p:cNvPr>
          <p:cNvSpPr txBox="1"/>
          <p:nvPr/>
        </p:nvSpPr>
        <p:spPr>
          <a:xfrm>
            <a:off x="2805048" y="4572152"/>
            <a:ext cx="65844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沈为</a:t>
            </a:r>
            <a:endParaRPr lang="en-US" altLang="zh-CN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altLang="zh-CN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上海交通大学人工智能研究院</a:t>
            </a:r>
            <a:endParaRPr lang="en-US" altLang="zh-CN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0295B9-4EE9-E381-DA1C-7A91EC3E029E}"/>
              </a:ext>
            </a:extLst>
          </p:cNvPr>
          <p:cNvSpPr txBox="1"/>
          <p:nvPr/>
        </p:nvSpPr>
        <p:spPr>
          <a:xfrm>
            <a:off x="3773650" y="2608045"/>
            <a:ext cx="4644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平行双目视觉</a:t>
            </a:r>
            <a:endParaRPr 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4044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特征匹配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EE63CD6-2A16-D797-C792-0BE848299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91166"/>
            <a:ext cx="9144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5">
                <a:extLst>
                  <a:ext uri="{FF2B5EF4-FFF2-40B4-BE49-F238E27FC236}">
                    <a16:creationId xmlns:a16="http://schemas.microsoft.com/office/drawing/2014/main" id="{93F6CE21-71F0-DD98-1E25-3AC0A03B034E}"/>
                  </a:ext>
                </a:extLst>
              </p:cNvPr>
              <p:cNvSpPr txBox="1"/>
              <p:nvPr/>
            </p:nvSpPr>
            <p:spPr>
              <a:xfrm>
                <a:off x="474760" y="1178175"/>
                <a:ext cx="109631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要想计算物体的深度需要知道视差</a:t>
                </a:r>
                <a14:m>
                  <m:oMath xmlns:m="http://schemas.openxmlformats.org/officeDocument/2006/math">
                    <m:r>
                      <a:rPr lang="en-US" altLang="zh-CN" sz="2800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𝑑</m:t>
                    </m:r>
                  </m:oMath>
                </a14:m>
                <a:r>
                  <a:rPr lang="en-US" altLang="zh-CN" sz="2800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zh-CN" altLang="en-US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一般通过块匹配来实现</a:t>
                </a:r>
                <a:endParaRPr lang="en-US" altLang="zh-CN" sz="2800" b="1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TextBox 5">
                <a:extLst>
                  <a:ext uri="{FF2B5EF4-FFF2-40B4-BE49-F238E27FC236}">
                    <a16:creationId xmlns:a16="http://schemas.microsoft.com/office/drawing/2014/main" id="{93F6CE21-71F0-DD98-1E25-3AC0A03B0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60" y="1178175"/>
                <a:ext cx="10963155" cy="523220"/>
              </a:xfrm>
              <a:prstGeom prst="rect">
                <a:avLst/>
              </a:prstGeom>
              <a:blipFill>
                <a:blip r:embed="rId6"/>
                <a:stretch>
                  <a:fillRect t="-119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79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块匹配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5">
                <a:extLst>
                  <a:ext uri="{FF2B5EF4-FFF2-40B4-BE49-F238E27FC236}">
                    <a16:creationId xmlns:a16="http://schemas.microsoft.com/office/drawing/2014/main" id="{93F6CE21-71F0-DD98-1E25-3AC0A03B034E}"/>
                  </a:ext>
                </a:extLst>
              </p:cNvPr>
              <p:cNvSpPr txBox="1"/>
              <p:nvPr/>
            </p:nvSpPr>
            <p:spPr>
              <a:xfrm>
                <a:off x="474760" y="1178175"/>
                <a:ext cx="10963155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定义左侧图像中待匹配像素窗为</a:t>
                </a:r>
                <a14:m>
                  <m:oMath xmlns:m="http://schemas.openxmlformats.org/officeDocument/2006/math">
                    <m:r>
                      <a:rPr lang="en-US" altLang="zh-CN" sz="28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𝑨</m:t>
                    </m:r>
                  </m:oMath>
                </a14:m>
                <a:r>
                  <a:rPr lang="zh-CN" altLang="en-US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，右侧图像上对应行的</a:t>
                </a:r>
                <a14:m>
                  <m:oMath xmlns:m="http://schemas.openxmlformats.org/officeDocument/2006/math">
                    <m:r>
                      <a:rPr lang="en-US" altLang="zh-CN" sz="28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𝒏</m:t>
                    </m:r>
                  </m:oMath>
                </a14:m>
                <a:r>
                  <a:rPr lang="zh-CN" altLang="en-US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个窗为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8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𝑩</m:t>
                        </m:r>
                      </m:e>
                      <m:sub>
                        <m:r>
                          <a:rPr lang="en-US" altLang="zh-CN" sz="2800" b="1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zh-CN" altLang="en-US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，存在若干种不同的计算方法来衡量块之间的差异</a:t>
                </a:r>
                <a:endParaRPr lang="en-US" altLang="zh-CN" sz="2800" b="1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sz="2800" b="1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514350" indent="-514350">
                  <a:buAutoNum type="arabicPeriod"/>
                </a:pPr>
                <a:r>
                  <a:rPr lang="zh-CN" altLang="en-US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绝对差和</a:t>
                </a:r>
                <a:r>
                  <a:rPr lang="zh-CN" altLang="en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</a:t>
                </a:r>
                <a:r>
                  <a:rPr lang="en" altLang="zh-CN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sum of absolute difference</a:t>
                </a:r>
                <a:r>
                  <a:rPr lang="zh-CN" altLang="en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en" altLang="zh-CN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SAD</a:t>
                </a:r>
                <a:r>
                  <a:rPr lang="zh-CN" altLang="en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en-US" altLang="zh-CN" sz="2800" b="1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514350" indent="-514350">
                  <a:buAutoNum type="arabicPeriod"/>
                </a:pPr>
                <a:endParaRPr lang="en-US" altLang="zh-CN" sz="2800" b="1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514350" indent="-514350">
                  <a:buAutoNum type="arabicPeriod"/>
                </a:pPr>
                <a:endParaRPr lang="en-US" altLang="zh-CN" sz="2800" b="1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zh-CN" altLang="en-US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平方差和（</a:t>
                </a:r>
                <a:r>
                  <a:rPr lang="en-US" altLang="zh-CN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sum of squared distance</a:t>
                </a:r>
                <a:r>
                  <a:rPr lang="zh-CN" altLang="en-US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SSD</a:t>
                </a:r>
                <a:r>
                  <a:rPr lang="zh-CN" altLang="en-US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en-US" altLang="zh-CN" sz="2800" b="1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514350" indent="-514350">
                  <a:buFontTx/>
                  <a:buAutoNum type="arabicPeriod"/>
                </a:pPr>
                <a:endParaRPr lang="en-US" altLang="zh-CN" sz="2800" b="1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514350" indent="-514350">
                  <a:buFontTx/>
                  <a:buAutoNum type="arabicPeriod"/>
                </a:pPr>
                <a:endParaRPr lang="en-US" altLang="zh-CN" sz="2800" b="1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zh-CN" altLang="en-US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归一化互相关（</a:t>
                </a:r>
                <a:r>
                  <a:rPr lang="en-US" altLang="zh-CN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normalized cross correlation</a:t>
                </a:r>
                <a:r>
                  <a:rPr lang="zh-CN" altLang="en-US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NCC</a:t>
                </a:r>
                <a:r>
                  <a:rPr lang="zh-CN" altLang="en-US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en-US" altLang="zh-CN" sz="2800" b="1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TextBox 5">
                <a:extLst>
                  <a:ext uri="{FF2B5EF4-FFF2-40B4-BE49-F238E27FC236}">
                    <a16:creationId xmlns:a16="http://schemas.microsoft.com/office/drawing/2014/main" id="{93F6CE21-71F0-DD98-1E25-3AC0A03B0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60" y="1178175"/>
                <a:ext cx="10963155" cy="4401205"/>
              </a:xfrm>
              <a:prstGeom prst="rect">
                <a:avLst/>
              </a:prstGeom>
              <a:blipFill>
                <a:blip r:embed="rId5"/>
                <a:stretch>
                  <a:fillRect l="-1389" t="-1437" r="-4051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52DE74E-B1FD-46E7-ACBD-5A2ABE430C63}"/>
                  </a:ext>
                </a:extLst>
              </p:cNvPr>
              <p:cNvSpPr txBox="1"/>
              <p:nvPr/>
            </p:nvSpPr>
            <p:spPr>
              <a:xfrm>
                <a:off x="3719099" y="2843940"/>
                <a:ext cx="4753802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zh-CN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1" i="1" dirty="0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kumimoji="1" lang="en-US" altLang="zh-CN" sz="24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400" b="1" i="1" dirty="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  <m:sub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𝑆𝐴𝐷</m:t>
                          </m:r>
                        </m:sub>
                      </m:sSub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zh-CN" sz="2400" b="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400" i="1" dirty="0" err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)– </m:t>
                          </m:r>
                          <m:r>
                            <a:rPr kumimoji="1" lang="en-US" altLang="zh-CN" sz="2400" b="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400" i="1" dirty="0" err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)|</m:t>
                          </m:r>
                        </m:e>
                      </m:nary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D52DE74E-B1FD-46E7-ACBD-5A2ABE430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099" y="2843940"/>
                <a:ext cx="4753802" cy="10303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99C6787-6F89-784C-223C-7C2134343A30}"/>
                  </a:ext>
                </a:extLst>
              </p:cNvPr>
              <p:cNvSpPr txBox="1"/>
              <p:nvPr/>
            </p:nvSpPr>
            <p:spPr>
              <a:xfrm>
                <a:off x="3556619" y="4119967"/>
                <a:ext cx="4883965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zh-CN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1" i="1" dirty="0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kumimoji="1" lang="en-US" altLang="zh-CN" sz="24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400" b="1" i="1" dirty="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  <m:sub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m:rPr>
                              <m:sty m:val="p"/>
                            </m:rP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sz="2400" b="0" i="1" dirty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kumimoji="1" lang="en-US" altLang="zh-CN" sz="24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400" i="1" dirty="0" err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kumimoji="1"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kumimoji="1" lang="en-US" altLang="zh-CN" sz="2400" i="1" dirty="0">
                                      <a:latin typeface="Cambria Math" panose="02040503050406030204" pitchFamily="18" charset="0"/>
                                    </a:rPr>
                                    <m:t>– </m:t>
                                  </m:r>
                                  <m:r>
                                    <a:rPr kumimoji="1" lang="en-US" altLang="zh-CN" sz="2400" b="0" i="1" dirty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kumimoji="1" lang="en-US" altLang="zh-CN" sz="24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sz="2400" i="1" dirty="0" err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kumimoji="1"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99C6787-6F89-784C-223C-7C2134343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619" y="4119967"/>
                <a:ext cx="4883965" cy="10303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0D204FE-0A87-8283-9E52-3633A85D21C5}"/>
                  </a:ext>
                </a:extLst>
              </p:cNvPr>
              <p:cNvSpPr txBox="1"/>
              <p:nvPr/>
            </p:nvSpPr>
            <p:spPr>
              <a:xfrm>
                <a:off x="2329328" y="5571641"/>
                <a:ext cx="7533344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zh-CN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1" i="1" dirty="0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kumimoji="1" lang="en-US" altLang="zh-CN" sz="240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400" b="1" i="1" dirty="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  <m:sub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𝑁𝐶𝐶</m:t>
                          </m:r>
                        </m:sub>
                      </m:sSub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kumimoji="1" lang="en-US" altLang="zh-CN" sz="2400" b="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kumimoji="1" lang="en-US" altLang="zh-CN" sz="2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i="1" dirty="0" err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sz="2400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kumimoji="1" lang="en-US" altLang="zh-CN" sz="24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kumimoji="1" lang="en-US" altLang="zh-CN" sz="2400" b="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kumimoji="1" lang="en-US" altLang="zh-CN" sz="2400" b="1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i="1" dirty="0" err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sz="2400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kumimoji="1" lang="en-US" altLang="zh-CN" sz="24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kumimoji="1"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1" lang="en-US" altLang="zh-C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kumimoji="1" lang="en-US" altLang="zh-CN" sz="24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zh-CN" sz="24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4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kumimoji="1" lang="en-US" altLang="zh-CN" sz="2400" b="0" i="1" dirty="0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zh-CN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kumimoji="1" lang="en-US" altLang="zh-CN" sz="2400" b="0" i="1" dirty="0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zh-CN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kumimoji="1" lang="en-US" altLang="zh-CN" sz="2400" b="0" i="1" dirty="0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kumimoji="1"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1" lang="en-US" altLang="zh-C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kumimoji="1" lang="en-US" altLang="zh-CN" sz="24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zh-CN" sz="24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4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kumimoji="1"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kumimoji="1"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kumimoji="1"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kumimoji="1"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kumimoji="1"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kumimoji="1" lang="en-US" altLang="zh-CN" sz="24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e>
                      </m:nary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0D204FE-0A87-8283-9E52-3633A85D2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328" y="5571641"/>
                <a:ext cx="7533344" cy="11835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59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664711" y="225428"/>
            <a:ext cx="3200400" cy="902334"/>
            <a:chOff x="7138" y="1752"/>
            <a:chExt cx="5040" cy="1833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8192" y="1752"/>
              <a:ext cx="2932" cy="16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4800" kern="0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24" name="直接连接符 5"/>
            <p:cNvCxnSpPr>
              <a:cxnSpLocks noChangeShapeType="1"/>
            </p:cNvCxnSpPr>
            <p:nvPr/>
          </p:nvCxnSpPr>
          <p:spPr bwMode="auto">
            <a:xfrm>
              <a:off x="10893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5" name="直接连接符 6"/>
            <p:cNvCxnSpPr>
              <a:cxnSpLocks noChangeShapeType="1"/>
            </p:cNvCxnSpPr>
            <p:nvPr/>
          </p:nvCxnSpPr>
          <p:spPr bwMode="auto">
            <a:xfrm>
              <a:off x="7138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6" name="直接连接符 7"/>
            <p:cNvCxnSpPr>
              <a:cxnSpLocks noChangeShapeType="1"/>
            </p:cNvCxnSpPr>
            <p:nvPr/>
          </p:nvCxnSpPr>
          <p:spPr bwMode="auto">
            <a:xfrm>
              <a:off x="7138" y="3585"/>
              <a:ext cx="5040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7" name="直接连接符 8"/>
            <p:cNvCxnSpPr>
              <a:cxnSpLocks noChangeShapeType="1"/>
            </p:cNvCxnSpPr>
            <p:nvPr/>
          </p:nvCxnSpPr>
          <p:spPr bwMode="auto">
            <a:xfrm>
              <a:off x="7155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8" name="直接连接符 9"/>
            <p:cNvCxnSpPr>
              <a:cxnSpLocks noChangeShapeType="1"/>
            </p:cNvCxnSpPr>
            <p:nvPr/>
          </p:nvCxnSpPr>
          <p:spPr bwMode="auto">
            <a:xfrm>
              <a:off x="12160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</p:grpSp>
      <p:sp>
        <p:nvSpPr>
          <p:cNvPr id="29" name="Rectangle 2"/>
          <p:cNvSpPr/>
          <p:nvPr/>
        </p:nvSpPr>
        <p:spPr>
          <a:xfrm>
            <a:off x="3174588" y="1637263"/>
            <a:ext cx="779371" cy="659219"/>
          </a:xfrm>
          <a:prstGeom prst="rect">
            <a:avLst/>
          </a:prstGeom>
          <a:solidFill>
            <a:srgbClr val="C03228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3174588" y="2580919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"/>
          <p:cNvSpPr/>
          <p:nvPr/>
        </p:nvSpPr>
        <p:spPr>
          <a:xfrm>
            <a:off x="3174588" y="3572220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 4"/>
          <p:cNvGrpSpPr/>
          <p:nvPr/>
        </p:nvGrpSpPr>
        <p:grpSpPr>
          <a:xfrm>
            <a:off x="4220262" y="1638399"/>
            <a:ext cx="4892591" cy="657875"/>
            <a:chOff x="2644977" y="1673730"/>
            <a:chExt cx="4892590" cy="657874"/>
          </a:xfrm>
        </p:grpSpPr>
        <p:sp>
          <p:nvSpPr>
            <p:cNvPr id="35" name="矩形 34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简介</a:t>
              </a:r>
            </a:p>
          </p:txBody>
        </p:sp>
      </p:grpSp>
      <p:grpSp>
        <p:nvGrpSpPr>
          <p:cNvPr id="37" name="组 25"/>
          <p:cNvGrpSpPr/>
          <p:nvPr/>
        </p:nvGrpSpPr>
        <p:grpSpPr>
          <a:xfrm>
            <a:off x="4220262" y="2582055"/>
            <a:ext cx="4892591" cy="657875"/>
            <a:chOff x="2644977" y="1673730"/>
            <a:chExt cx="4892590" cy="657874"/>
          </a:xfrm>
        </p:grpSpPr>
        <p:sp>
          <p:nvSpPr>
            <p:cNvPr id="38" name="矩形 37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双目系统定义</a:t>
              </a:r>
            </a:p>
          </p:txBody>
        </p:sp>
      </p:grpSp>
      <p:grpSp>
        <p:nvGrpSpPr>
          <p:cNvPr id="40" name="组 29"/>
          <p:cNvGrpSpPr/>
          <p:nvPr/>
        </p:nvGrpSpPr>
        <p:grpSpPr>
          <a:xfrm>
            <a:off x="4220262" y="3579121"/>
            <a:ext cx="4892591" cy="657875"/>
            <a:chOff x="2644977" y="1673730"/>
            <a:chExt cx="4892590" cy="657874"/>
          </a:xfrm>
        </p:grpSpPr>
        <p:sp>
          <p:nvSpPr>
            <p:cNvPr id="41" name="矩形 40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双目深度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简介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8BD0F4-2433-9FD3-6C1C-3D886E6912C4}"/>
              </a:ext>
            </a:extLst>
          </p:cNvPr>
          <p:cNvSpPr txBox="1"/>
          <p:nvPr/>
        </p:nvSpPr>
        <p:spPr>
          <a:xfrm>
            <a:off x="474760" y="1178175"/>
            <a:ext cx="10963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平行双目照相机</a:t>
            </a:r>
            <a:r>
              <a:rPr lang="en-US" altLang="zh-CN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两台并排排列且光轴互相平行的照相机</a:t>
            </a:r>
          </a:p>
          <a:p>
            <a:pPr algn="ctr"/>
            <a:endParaRPr lang="en-US" altLang="zh-CN" sz="28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AA56EC9-74B4-8949-B04D-222A8E771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385" y="1864921"/>
            <a:ext cx="4369231" cy="436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8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664711" y="225428"/>
            <a:ext cx="3200400" cy="902334"/>
            <a:chOff x="7138" y="1752"/>
            <a:chExt cx="5040" cy="1833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8192" y="1752"/>
              <a:ext cx="2932" cy="16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4800" kern="0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24" name="直接连接符 5"/>
            <p:cNvCxnSpPr>
              <a:cxnSpLocks noChangeShapeType="1"/>
            </p:cNvCxnSpPr>
            <p:nvPr/>
          </p:nvCxnSpPr>
          <p:spPr bwMode="auto">
            <a:xfrm>
              <a:off x="10893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5" name="直接连接符 6"/>
            <p:cNvCxnSpPr>
              <a:cxnSpLocks noChangeShapeType="1"/>
            </p:cNvCxnSpPr>
            <p:nvPr/>
          </p:nvCxnSpPr>
          <p:spPr bwMode="auto">
            <a:xfrm>
              <a:off x="7138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6" name="直接连接符 7"/>
            <p:cNvCxnSpPr>
              <a:cxnSpLocks noChangeShapeType="1"/>
            </p:cNvCxnSpPr>
            <p:nvPr/>
          </p:nvCxnSpPr>
          <p:spPr bwMode="auto">
            <a:xfrm>
              <a:off x="7138" y="3585"/>
              <a:ext cx="5040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7" name="直接连接符 8"/>
            <p:cNvCxnSpPr>
              <a:cxnSpLocks noChangeShapeType="1"/>
            </p:cNvCxnSpPr>
            <p:nvPr/>
          </p:nvCxnSpPr>
          <p:spPr bwMode="auto">
            <a:xfrm>
              <a:off x="7155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8" name="直接连接符 9"/>
            <p:cNvCxnSpPr>
              <a:cxnSpLocks noChangeShapeType="1"/>
            </p:cNvCxnSpPr>
            <p:nvPr/>
          </p:nvCxnSpPr>
          <p:spPr bwMode="auto">
            <a:xfrm>
              <a:off x="12160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</p:grpSp>
      <p:sp>
        <p:nvSpPr>
          <p:cNvPr id="29" name="Rectangle 2"/>
          <p:cNvSpPr/>
          <p:nvPr/>
        </p:nvSpPr>
        <p:spPr>
          <a:xfrm>
            <a:off x="3174588" y="1637263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"/>
          <p:cNvSpPr/>
          <p:nvPr/>
        </p:nvSpPr>
        <p:spPr>
          <a:xfrm>
            <a:off x="3174588" y="3572220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 4"/>
          <p:cNvGrpSpPr/>
          <p:nvPr/>
        </p:nvGrpSpPr>
        <p:grpSpPr>
          <a:xfrm>
            <a:off x="4220262" y="1638399"/>
            <a:ext cx="4892591" cy="657875"/>
            <a:chOff x="2644977" y="1673730"/>
            <a:chExt cx="4892590" cy="657874"/>
          </a:xfrm>
        </p:grpSpPr>
        <p:sp>
          <p:nvSpPr>
            <p:cNvPr id="35" name="矩形 34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简介</a:t>
              </a:r>
            </a:p>
          </p:txBody>
        </p:sp>
      </p:grpSp>
      <p:grpSp>
        <p:nvGrpSpPr>
          <p:cNvPr id="37" name="组 25"/>
          <p:cNvGrpSpPr/>
          <p:nvPr/>
        </p:nvGrpSpPr>
        <p:grpSpPr>
          <a:xfrm>
            <a:off x="4220262" y="2582055"/>
            <a:ext cx="4892591" cy="657875"/>
            <a:chOff x="2644977" y="1673730"/>
            <a:chExt cx="4892590" cy="657874"/>
          </a:xfrm>
        </p:grpSpPr>
        <p:sp>
          <p:nvSpPr>
            <p:cNvPr id="38" name="矩形 37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双目系统定义</a:t>
              </a:r>
            </a:p>
          </p:txBody>
        </p:sp>
      </p:grpSp>
      <p:grpSp>
        <p:nvGrpSpPr>
          <p:cNvPr id="40" name="组 29"/>
          <p:cNvGrpSpPr/>
          <p:nvPr/>
        </p:nvGrpSpPr>
        <p:grpSpPr>
          <a:xfrm>
            <a:off x="4220262" y="3579121"/>
            <a:ext cx="4892591" cy="657875"/>
            <a:chOff x="2644977" y="1673730"/>
            <a:chExt cx="4892590" cy="657874"/>
          </a:xfrm>
        </p:grpSpPr>
        <p:sp>
          <p:nvSpPr>
            <p:cNvPr id="41" name="矩形 40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双目深度</a:t>
              </a: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8B6ACD9F-9A6E-A013-9005-94EC59E1E0C8}"/>
              </a:ext>
            </a:extLst>
          </p:cNvPr>
          <p:cNvSpPr/>
          <p:nvPr/>
        </p:nvSpPr>
        <p:spPr>
          <a:xfrm>
            <a:off x="3174588" y="2580919"/>
            <a:ext cx="779371" cy="659219"/>
          </a:xfrm>
          <a:prstGeom prst="rect">
            <a:avLst/>
          </a:prstGeom>
          <a:solidFill>
            <a:srgbClr val="C13228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805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A11B95-DBA1-8F25-42EF-A608A16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双目系统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699C6-9E74-0376-20DB-5E5FEC05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DB97CC-169A-3AFC-2262-580E31F0A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246" y="803430"/>
            <a:ext cx="6126754" cy="569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5">
                <a:extLst>
                  <a:ext uri="{FF2B5EF4-FFF2-40B4-BE49-F238E27FC236}">
                    <a16:creationId xmlns:a16="http://schemas.microsoft.com/office/drawing/2014/main" id="{97F6FB28-F95B-5974-12D2-DF6317348024}"/>
                  </a:ext>
                </a:extLst>
              </p:cNvPr>
              <p:cNvSpPr txBox="1"/>
              <p:nvPr/>
            </p:nvSpPr>
            <p:spPr>
              <a:xfrm>
                <a:off x="277032" y="1139430"/>
                <a:ext cx="521311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考虑空间中一点</a:t>
                </a:r>
                <a14:m>
                  <m:oMath xmlns:m="http://schemas.openxmlformats.org/officeDocument/2006/math">
                    <m:r>
                      <a:rPr lang="en-US" altLang="zh-CN" sz="2800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𝑃</m:t>
                    </m:r>
                  </m:oMath>
                </a14:m>
                <a:r>
                  <a:rPr lang="zh-CN" altLang="en-US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，在左右两个照相机上各成一像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800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𝑃</m:t>
                        </m:r>
                      </m:e>
                      <m:sub>
                        <m:r>
                          <a:rPr lang="en-US" altLang="zh-CN" sz="2800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𝑙</m:t>
                        </m:r>
                      </m:sub>
                    </m:sSub>
                    <m:r>
                      <a:rPr lang="en-US" altLang="zh-CN" sz="2800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sSub>
                      <m:sSubPr>
                        <m:ctrlPr>
                          <a:rPr lang="en-US" altLang="zh-CN" sz="2800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800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𝑃</m:t>
                        </m:r>
                      </m:e>
                      <m:sub>
                        <m:r>
                          <a:rPr lang="en-US" altLang="zh-CN" sz="2800" i="1" spc="300" dirty="0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zh-CN" altLang="en-US" sz="2800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en-US" altLang="zh-CN" sz="2800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zh-CN" altLang="en-US" sz="2800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TextBox 5">
                <a:extLst>
                  <a:ext uri="{FF2B5EF4-FFF2-40B4-BE49-F238E27FC236}">
                    <a16:creationId xmlns:a16="http://schemas.microsoft.com/office/drawing/2014/main" id="{97F6FB28-F95B-5974-12D2-DF6317348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32" y="1139430"/>
                <a:ext cx="5213118" cy="1384995"/>
              </a:xfrm>
              <a:prstGeom prst="rect">
                <a:avLst/>
              </a:prstGeom>
              <a:blipFill>
                <a:blip r:embed="rId6"/>
                <a:stretch>
                  <a:fillRect l="-2184" t="-4545" r="-16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CAB5FAA-DCCA-07CF-D448-E0B46B302F6D}"/>
                  </a:ext>
                </a:extLst>
              </p:cNvPr>
              <p:cNvSpPr txBox="1"/>
              <p:nvPr/>
            </p:nvSpPr>
            <p:spPr>
              <a:xfrm>
                <a:off x="277032" y="3299563"/>
                <a:ext cx="5818968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记左侧的像素坐标为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pc="300" dirty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800" b="1" i="1" spc="300" dirty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𝒑</m:t>
                        </m:r>
                      </m:e>
                      <m:sub>
                        <m:r>
                          <a:rPr lang="en-US" altLang="zh-CN" sz="2800" i="1" spc="300" dirty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𝑙</m:t>
                        </m:r>
                      </m:sub>
                    </m:sSub>
                    <m:r>
                      <a:rPr lang="en-US" altLang="zh-CN" sz="2800" i="1" spc="300" dirty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sym typeface="Wingdings" pitchFamily="2" charset="2"/>
                      </a:rPr>
                      <m:t>: </m:t>
                    </m:r>
                    <m:d>
                      <m:dPr>
                        <m:ctrlPr>
                          <a:rPr lang="en-US" altLang="zh-CN" sz="2800" i="1" spc="300" dirty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spc="300" dirty="0" err="1">
                                <a:solidFill>
                                  <a:srgbClr val="00409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altLang="zh-CN" sz="2800" i="1" spc="300" dirty="0" err="1">
                                <a:solidFill>
                                  <a:srgbClr val="00409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sym typeface="Wingdings" pitchFamily="2" charset="2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2800" i="1" spc="300" dirty="0" err="1">
                                <a:solidFill>
                                  <a:srgbClr val="00409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sym typeface="Wingdings" pitchFamily="2" charset="2"/>
                              </a:rPr>
                              <m:t>𝑙</m:t>
                            </m:r>
                          </m:sub>
                        </m:sSub>
                        <m:r>
                          <a:rPr lang="en-US" altLang="zh-CN" sz="2800" i="1" spc="300" dirty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Wingdings" pitchFamily="2" charset="2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2800" i="1" spc="300" dirty="0" err="1">
                                <a:solidFill>
                                  <a:srgbClr val="00409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altLang="zh-CN" sz="2800" i="1" spc="300" dirty="0" err="1">
                                <a:solidFill>
                                  <a:srgbClr val="00409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 b="0" i="1" spc="300" dirty="0" smtClean="0">
                                <a:solidFill>
                                  <a:srgbClr val="00409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sym typeface="Wingdings" pitchFamily="2" charset="2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800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Wingdings" pitchFamily="2" charset="2"/>
                  </a:rPr>
                  <a:t>，</a:t>
                </a:r>
                <a:r>
                  <a:rPr lang="zh-CN" altLang="en-US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Wingdings" pitchFamily="2" charset="2"/>
                  </a:rPr>
                  <a:t>右侧像素坐标为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pc="300" dirty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altLang="zh-CN" sz="2800" b="1" i="1" spc="300" dirty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Wingdings" pitchFamily="2" charset="2"/>
                          </a:rPr>
                          <m:t>𝒑</m:t>
                        </m:r>
                      </m:e>
                      <m:sub>
                        <m:r>
                          <a:rPr lang="en-US" altLang="zh-CN" sz="2800" i="1" spc="300" dirty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Wingdings" pitchFamily="2" charset="2"/>
                          </a:rPr>
                          <m:t>𝑟</m:t>
                        </m:r>
                      </m:sub>
                    </m:sSub>
                    <m:r>
                      <a:rPr lang="en-US" altLang="zh-CN" sz="2800" i="1" spc="300" dirty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sym typeface="Wingdings" pitchFamily="2" charset="2"/>
                      </a:rPr>
                      <m:t>: </m:t>
                    </m:r>
                    <m:d>
                      <m:dPr>
                        <m:ctrlPr>
                          <a:rPr lang="en-US" altLang="zh-CN" sz="2800" i="1" spc="300" dirty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spc="300" dirty="0" err="1">
                                <a:solidFill>
                                  <a:srgbClr val="00409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altLang="zh-CN" sz="2800" i="1" spc="300" dirty="0" err="1">
                                <a:solidFill>
                                  <a:srgbClr val="00409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sym typeface="Wingdings" pitchFamily="2" charset="2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2800" i="1" spc="300" dirty="0" err="1">
                                <a:solidFill>
                                  <a:srgbClr val="00409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sym typeface="Wingdings" pitchFamily="2" charset="2"/>
                              </a:rPr>
                              <m:t>𝑟</m:t>
                            </m:r>
                          </m:sub>
                        </m:sSub>
                        <m:r>
                          <a:rPr lang="en-US" altLang="zh-CN" sz="2800" i="1" spc="300" dirty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sym typeface="Wingdings" pitchFamily="2" charset="2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2800" i="1" spc="300" dirty="0" err="1">
                                <a:solidFill>
                                  <a:srgbClr val="00409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altLang="zh-CN" sz="2800" i="1" spc="300" dirty="0" err="1">
                                <a:solidFill>
                                  <a:srgbClr val="00409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 i="1" spc="300" dirty="0" err="1">
                                <a:solidFill>
                                  <a:srgbClr val="00409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sym typeface="Wingdings" pitchFamily="2" charset="2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800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ingdings" pitchFamily="2" charset="2"/>
                </a:endParaRPr>
              </a:p>
              <a:p>
                <a:r>
                  <a:rPr lang="zh-CN" altLang="en-US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Wingdings" pitchFamily="2" charset="2"/>
                  </a:rPr>
                  <a:t>两台照相机之间的间距为基线</a:t>
                </a:r>
                <a14:m>
                  <m:oMath xmlns:m="http://schemas.openxmlformats.org/officeDocument/2006/math">
                    <m:r>
                      <a:rPr lang="en-US" altLang="zh-CN" sz="2800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sym typeface="Wingdings" pitchFamily="2" charset="2"/>
                      </a:rPr>
                      <m:t>𝑏</m:t>
                    </m:r>
                  </m:oMath>
                </a14:m>
                <a:endParaRPr lang="en-US" altLang="zh-CN" sz="2800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ingdings" pitchFamily="2" charset="2"/>
                </a:endParaRPr>
              </a:p>
              <a:p>
                <a:r>
                  <a:rPr lang="zh-CN" altLang="en-US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Wingdings" pitchFamily="2" charset="2"/>
                  </a:rPr>
                  <a:t>那么两台照相机的光心在对应成像平面上的投影的间距也为</a:t>
                </a:r>
                <a14:m>
                  <m:oMath xmlns:m="http://schemas.openxmlformats.org/officeDocument/2006/math">
                    <m:r>
                      <a:rPr lang="en-US" altLang="zh-CN" sz="2800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sym typeface="Wingdings" pitchFamily="2" charset="2"/>
                      </a:rPr>
                      <m:t>𝑏</m:t>
                    </m:r>
                  </m:oMath>
                </a14:m>
                <a:endParaRPr lang="en-US" altLang="zh-CN" sz="2800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ingdings" pitchFamily="2" charset="2"/>
                </a:endParaRPr>
              </a:p>
              <a:p>
                <a:endParaRPr lang="en-US" altLang="zh-CN" sz="2800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CAB5FAA-DCCA-07CF-D448-E0B46B302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32" y="3299563"/>
                <a:ext cx="5818968" cy="2677656"/>
              </a:xfrm>
              <a:prstGeom prst="rect">
                <a:avLst/>
              </a:prstGeom>
              <a:blipFill>
                <a:blip r:embed="rId7"/>
                <a:stretch>
                  <a:fillRect l="-1957" t="-2358" r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7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664711" y="225428"/>
            <a:ext cx="3200400" cy="902334"/>
            <a:chOff x="7138" y="1752"/>
            <a:chExt cx="5040" cy="1833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8192" y="1752"/>
              <a:ext cx="2932" cy="16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4800" kern="0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24" name="直接连接符 5"/>
            <p:cNvCxnSpPr>
              <a:cxnSpLocks noChangeShapeType="1"/>
            </p:cNvCxnSpPr>
            <p:nvPr/>
          </p:nvCxnSpPr>
          <p:spPr bwMode="auto">
            <a:xfrm>
              <a:off x="10893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5" name="直接连接符 6"/>
            <p:cNvCxnSpPr>
              <a:cxnSpLocks noChangeShapeType="1"/>
            </p:cNvCxnSpPr>
            <p:nvPr/>
          </p:nvCxnSpPr>
          <p:spPr bwMode="auto">
            <a:xfrm>
              <a:off x="7138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6" name="直接连接符 7"/>
            <p:cNvCxnSpPr>
              <a:cxnSpLocks noChangeShapeType="1"/>
            </p:cNvCxnSpPr>
            <p:nvPr/>
          </p:nvCxnSpPr>
          <p:spPr bwMode="auto">
            <a:xfrm>
              <a:off x="7138" y="3585"/>
              <a:ext cx="5040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7" name="直接连接符 8"/>
            <p:cNvCxnSpPr>
              <a:cxnSpLocks noChangeShapeType="1"/>
            </p:cNvCxnSpPr>
            <p:nvPr/>
          </p:nvCxnSpPr>
          <p:spPr bwMode="auto">
            <a:xfrm>
              <a:off x="7155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8" name="直接连接符 9"/>
            <p:cNvCxnSpPr>
              <a:cxnSpLocks noChangeShapeType="1"/>
            </p:cNvCxnSpPr>
            <p:nvPr/>
          </p:nvCxnSpPr>
          <p:spPr bwMode="auto">
            <a:xfrm>
              <a:off x="12160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</p:grpSp>
      <p:sp>
        <p:nvSpPr>
          <p:cNvPr id="29" name="Rectangle 2"/>
          <p:cNvSpPr/>
          <p:nvPr/>
        </p:nvSpPr>
        <p:spPr>
          <a:xfrm>
            <a:off x="3174588" y="1637263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3174588" y="2580919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 4"/>
          <p:cNvGrpSpPr/>
          <p:nvPr/>
        </p:nvGrpSpPr>
        <p:grpSpPr>
          <a:xfrm>
            <a:off x="4220262" y="1638399"/>
            <a:ext cx="4892591" cy="657875"/>
            <a:chOff x="2644977" y="1673730"/>
            <a:chExt cx="4892590" cy="657874"/>
          </a:xfrm>
        </p:grpSpPr>
        <p:sp>
          <p:nvSpPr>
            <p:cNvPr id="35" name="矩形 34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简介</a:t>
              </a:r>
            </a:p>
          </p:txBody>
        </p:sp>
      </p:grpSp>
      <p:grpSp>
        <p:nvGrpSpPr>
          <p:cNvPr id="37" name="组 25"/>
          <p:cNvGrpSpPr/>
          <p:nvPr/>
        </p:nvGrpSpPr>
        <p:grpSpPr>
          <a:xfrm>
            <a:off x="4220262" y="2582055"/>
            <a:ext cx="4892591" cy="657875"/>
            <a:chOff x="2644977" y="1673730"/>
            <a:chExt cx="4892590" cy="657874"/>
          </a:xfrm>
        </p:grpSpPr>
        <p:sp>
          <p:nvSpPr>
            <p:cNvPr id="38" name="矩形 37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双目系统定义</a:t>
              </a:r>
            </a:p>
          </p:txBody>
        </p:sp>
      </p:grpSp>
      <p:grpSp>
        <p:nvGrpSpPr>
          <p:cNvPr id="40" name="组 29"/>
          <p:cNvGrpSpPr/>
          <p:nvPr/>
        </p:nvGrpSpPr>
        <p:grpSpPr>
          <a:xfrm>
            <a:off x="4220262" y="3579121"/>
            <a:ext cx="4892591" cy="657875"/>
            <a:chOff x="2644977" y="1673730"/>
            <a:chExt cx="4892590" cy="657874"/>
          </a:xfrm>
        </p:grpSpPr>
        <p:sp>
          <p:nvSpPr>
            <p:cNvPr id="41" name="矩形 40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2400" b="1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双目深度</a:t>
              </a: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B5980313-BCFD-0A95-72F4-CA625B7EA028}"/>
              </a:ext>
            </a:extLst>
          </p:cNvPr>
          <p:cNvSpPr/>
          <p:nvPr/>
        </p:nvSpPr>
        <p:spPr>
          <a:xfrm>
            <a:off x="3174588" y="3572220"/>
            <a:ext cx="779371" cy="659219"/>
          </a:xfrm>
          <a:prstGeom prst="rect">
            <a:avLst/>
          </a:prstGeom>
          <a:solidFill>
            <a:srgbClr val="C13228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40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视差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8BD0F4-2433-9FD3-6C1C-3D886E6912C4}"/>
                  </a:ext>
                </a:extLst>
              </p:cNvPr>
              <p:cNvSpPr txBox="1"/>
              <p:nvPr/>
            </p:nvSpPr>
            <p:spPr>
              <a:xfrm>
                <a:off x="474760" y="1178175"/>
                <a:ext cx="109631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理想情况下，由于左右照相机只在</a:t>
                </a:r>
                <a14:m>
                  <m:oMath xmlns:m="http://schemas.openxmlformats.org/officeDocument/2006/math">
                    <m:r>
                      <a:rPr lang="en-US" altLang="zh-CN" sz="28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𝒙</m:t>
                    </m:r>
                  </m:oMath>
                </a14:m>
                <a:r>
                  <a:rPr lang="zh-CN" altLang="en-US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轴上有差异，因此像也只在水平轴（对应图像的</a:t>
                </a:r>
                <a14:m>
                  <m:oMath xmlns:m="http://schemas.openxmlformats.org/officeDocument/2006/math">
                    <m:r>
                      <a:rPr lang="en" altLang="zh-CN" sz="28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𝒖</m:t>
                    </m:r>
                  </m:oMath>
                </a14:m>
                <a:r>
                  <a:rPr lang="zh-CN" altLang="en-US" sz="28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轴）上有差异。</a:t>
                </a:r>
                <a:endParaRPr lang="en-US" altLang="zh-CN" sz="2800" b="1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8BD0F4-2433-9FD3-6C1C-3D886E691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60" y="1178175"/>
                <a:ext cx="10963155" cy="954107"/>
              </a:xfrm>
              <a:prstGeom prst="rect">
                <a:avLst/>
              </a:prstGeom>
              <a:blipFill>
                <a:blip r:embed="rId5"/>
                <a:stretch>
                  <a:fillRect t="-6579"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A76DD150-522D-4D8A-7992-38A7DB4224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763" y="2132282"/>
            <a:ext cx="7200473" cy="442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5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视差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8BD0F4-2433-9FD3-6C1C-3D886E6912C4}"/>
              </a:ext>
            </a:extLst>
          </p:cNvPr>
          <p:cNvSpPr txBox="1"/>
          <p:nvPr/>
        </p:nvSpPr>
        <p:spPr>
          <a:xfrm>
            <a:off x="474760" y="1178175"/>
            <a:ext cx="1096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根据相似三角形：</a:t>
            </a:r>
            <a:endParaRPr lang="en-US" altLang="zh-CN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1378615-D431-1520-A3EA-D2024F8A0300}"/>
                  </a:ext>
                </a:extLst>
              </p:cNvPr>
              <p:cNvSpPr txBox="1"/>
              <p:nvPr/>
            </p:nvSpPr>
            <p:spPr>
              <a:xfrm>
                <a:off x="474760" y="1680942"/>
                <a:ext cx="4845750" cy="792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 × </m:t>
                          </m:r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 err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 × </m:t>
                          </m:r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CN" sz="2400" i="1" dirty="0" err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1378615-D431-1520-A3EA-D2024F8A0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60" y="1680942"/>
                <a:ext cx="4845750" cy="792076"/>
              </a:xfrm>
              <a:prstGeom prst="rect">
                <a:avLst/>
              </a:prstGeom>
              <a:blipFill>
                <a:blip r:embed="rId5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515F653-333D-232A-1836-9A415F48DBC4}"/>
                  </a:ext>
                </a:extLst>
              </p:cNvPr>
              <p:cNvSpPr txBox="1"/>
              <p:nvPr/>
            </p:nvSpPr>
            <p:spPr>
              <a:xfrm>
                <a:off x="474760" y="3016887"/>
                <a:ext cx="4940648" cy="792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515F653-333D-232A-1836-9A415F48D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60" y="3016887"/>
                <a:ext cx="4940648" cy="792076"/>
              </a:xfrm>
              <a:prstGeom prst="rect">
                <a:avLst/>
              </a:prstGeom>
              <a:blipFill>
                <a:blip r:embed="rId6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5">
            <a:extLst>
              <a:ext uri="{FF2B5EF4-FFF2-40B4-BE49-F238E27FC236}">
                <a16:creationId xmlns:a16="http://schemas.microsoft.com/office/drawing/2014/main" id="{B903260B-B004-1BAF-AA0B-C15C951C6845}"/>
              </a:ext>
            </a:extLst>
          </p:cNvPr>
          <p:cNvSpPr txBox="1"/>
          <p:nvPr/>
        </p:nvSpPr>
        <p:spPr>
          <a:xfrm>
            <a:off x="474760" y="2514120"/>
            <a:ext cx="1096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右侧照相机的光心和左侧照相机的光心差异为𝑏</a:t>
            </a:r>
            <a:r>
              <a:rPr lang="en-US" altLang="zh-CN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7ADE574D-C8E8-C9A1-B011-4D17893388D9}"/>
              </a:ext>
            </a:extLst>
          </p:cNvPr>
          <p:cNvSpPr txBox="1"/>
          <p:nvPr/>
        </p:nvSpPr>
        <p:spPr>
          <a:xfrm>
            <a:off x="474760" y="3850065"/>
            <a:ext cx="1096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整理为：</a:t>
            </a:r>
            <a:endParaRPr lang="en-US" altLang="zh-CN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8146972-1233-E60C-C81F-28480AA856C6}"/>
                  </a:ext>
                </a:extLst>
              </p:cNvPr>
              <p:cNvSpPr txBox="1"/>
              <p:nvPr/>
            </p:nvSpPr>
            <p:spPr>
              <a:xfrm>
                <a:off x="474760" y="4352832"/>
                <a:ext cx="2215094" cy="791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– </m:t>
                      </m:r>
                      <m:sSub>
                        <m:sSubPr>
                          <m:ctrlP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8146972-1233-E60C-C81F-28480AA85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60" y="4352832"/>
                <a:ext cx="2215094" cy="791179"/>
              </a:xfrm>
              <a:prstGeom prst="rect">
                <a:avLst/>
              </a:prstGeom>
              <a:blipFill>
                <a:blip r:embed="rId7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5">
            <a:extLst>
              <a:ext uri="{FF2B5EF4-FFF2-40B4-BE49-F238E27FC236}">
                <a16:creationId xmlns:a16="http://schemas.microsoft.com/office/drawing/2014/main" id="{D34F0EC1-D734-84D4-E433-016CCA8703C3}"/>
              </a:ext>
            </a:extLst>
          </p:cNvPr>
          <p:cNvSpPr txBox="1"/>
          <p:nvPr/>
        </p:nvSpPr>
        <p:spPr>
          <a:xfrm>
            <a:off x="474760" y="5185113"/>
            <a:ext cx="1096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也就是：</a:t>
            </a:r>
            <a:endParaRPr lang="en-US" altLang="zh-CN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9B2B0AF-97F6-1577-B91C-57CB86C1174C}"/>
                  </a:ext>
                </a:extLst>
              </p:cNvPr>
              <p:cNvSpPr txBox="1"/>
              <p:nvPr/>
            </p:nvSpPr>
            <p:spPr>
              <a:xfrm>
                <a:off x="474760" y="5687878"/>
                <a:ext cx="3138423" cy="794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– </m:t>
                      </m:r>
                      <m:sSub>
                        <m:sSubPr>
                          <m:ctrlP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9B2B0AF-97F6-1577-B91C-57CB86C11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60" y="5687878"/>
                <a:ext cx="3138423" cy="794448"/>
              </a:xfrm>
              <a:prstGeom prst="rect">
                <a:avLst/>
              </a:prstGeom>
              <a:blipFill>
                <a:blip r:embed="rId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BD7EE37E-952D-D817-957B-BE42CAF126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51" y="2085850"/>
            <a:ext cx="6294565" cy="38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视差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8BD0F4-2433-9FD3-6C1C-3D886E6912C4}"/>
              </a:ext>
            </a:extLst>
          </p:cNvPr>
          <p:cNvSpPr txBox="1"/>
          <p:nvPr/>
        </p:nvSpPr>
        <p:spPr>
          <a:xfrm>
            <a:off x="474760" y="1178175"/>
            <a:ext cx="1096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根据相似三角形：</a:t>
            </a:r>
            <a:endParaRPr lang="en-US" altLang="zh-CN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1378615-D431-1520-A3EA-D2024F8A0300}"/>
                  </a:ext>
                </a:extLst>
              </p:cNvPr>
              <p:cNvSpPr txBox="1"/>
              <p:nvPr/>
            </p:nvSpPr>
            <p:spPr>
              <a:xfrm>
                <a:off x="474760" y="1680942"/>
                <a:ext cx="4845750" cy="792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 × </m:t>
                          </m:r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 err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 × </m:t>
                          </m:r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CN" sz="2400" i="1" dirty="0" err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1378615-D431-1520-A3EA-D2024F8A0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60" y="1680942"/>
                <a:ext cx="4845750" cy="792076"/>
              </a:xfrm>
              <a:prstGeom prst="rect">
                <a:avLst/>
              </a:prstGeom>
              <a:blipFill>
                <a:blip r:embed="rId5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515F653-333D-232A-1836-9A415F48DBC4}"/>
                  </a:ext>
                </a:extLst>
              </p:cNvPr>
              <p:cNvSpPr txBox="1"/>
              <p:nvPr/>
            </p:nvSpPr>
            <p:spPr>
              <a:xfrm>
                <a:off x="474760" y="3016887"/>
                <a:ext cx="4940648" cy="792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515F653-333D-232A-1836-9A415F48D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60" y="3016887"/>
                <a:ext cx="4940648" cy="792076"/>
              </a:xfrm>
              <a:prstGeom prst="rect">
                <a:avLst/>
              </a:prstGeom>
              <a:blipFill>
                <a:blip r:embed="rId6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5">
            <a:extLst>
              <a:ext uri="{FF2B5EF4-FFF2-40B4-BE49-F238E27FC236}">
                <a16:creationId xmlns:a16="http://schemas.microsoft.com/office/drawing/2014/main" id="{B903260B-B004-1BAF-AA0B-C15C951C6845}"/>
              </a:ext>
            </a:extLst>
          </p:cNvPr>
          <p:cNvSpPr txBox="1"/>
          <p:nvPr/>
        </p:nvSpPr>
        <p:spPr>
          <a:xfrm>
            <a:off x="474760" y="2514120"/>
            <a:ext cx="1096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右侧照相机的光心和左侧照相机的光心差异为𝑏</a:t>
            </a:r>
            <a:r>
              <a:rPr lang="en-US" altLang="zh-CN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7ADE574D-C8E8-C9A1-B011-4D17893388D9}"/>
              </a:ext>
            </a:extLst>
          </p:cNvPr>
          <p:cNvSpPr txBox="1"/>
          <p:nvPr/>
        </p:nvSpPr>
        <p:spPr>
          <a:xfrm>
            <a:off x="474760" y="3850065"/>
            <a:ext cx="1096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整理为：</a:t>
            </a:r>
            <a:endParaRPr lang="en-US" altLang="zh-CN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8146972-1233-E60C-C81F-28480AA856C6}"/>
                  </a:ext>
                </a:extLst>
              </p:cNvPr>
              <p:cNvSpPr txBox="1"/>
              <p:nvPr/>
            </p:nvSpPr>
            <p:spPr>
              <a:xfrm>
                <a:off x="474760" y="4352832"/>
                <a:ext cx="2215094" cy="791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– </m:t>
                      </m:r>
                      <m:sSub>
                        <m:sSubPr>
                          <m:ctrlP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kumimoji="1" lang="en-US" altLang="zh-CN" sz="2400" i="1" dirty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8146972-1233-E60C-C81F-28480AA85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60" y="4352832"/>
                <a:ext cx="2215094" cy="791179"/>
              </a:xfrm>
              <a:prstGeom prst="rect">
                <a:avLst/>
              </a:prstGeom>
              <a:blipFill>
                <a:blip r:embed="rId7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5">
            <a:extLst>
              <a:ext uri="{FF2B5EF4-FFF2-40B4-BE49-F238E27FC236}">
                <a16:creationId xmlns:a16="http://schemas.microsoft.com/office/drawing/2014/main" id="{D34F0EC1-D734-84D4-E433-016CCA8703C3}"/>
              </a:ext>
            </a:extLst>
          </p:cNvPr>
          <p:cNvSpPr txBox="1"/>
          <p:nvPr/>
        </p:nvSpPr>
        <p:spPr>
          <a:xfrm>
            <a:off x="474760" y="5185113"/>
            <a:ext cx="1096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也就是：</a:t>
            </a:r>
            <a:endParaRPr lang="en-US" altLang="zh-CN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9B2B0AF-97F6-1577-B91C-57CB86C1174C}"/>
                  </a:ext>
                </a:extLst>
              </p:cNvPr>
              <p:cNvSpPr txBox="1"/>
              <p:nvPr/>
            </p:nvSpPr>
            <p:spPr>
              <a:xfrm>
                <a:off x="474760" y="5687878"/>
                <a:ext cx="3138423" cy="794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zh-CN" sz="24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kumimoji="1" lang="en-US" altLang="zh-CN" sz="24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kumimoji="1" lang="en-US" altLang="zh-CN" sz="2400" i="1" dirty="0" smtClean="0">
                          <a:latin typeface="Cambria Math" panose="02040503050406030204" pitchFamily="18" charset="0"/>
                        </a:rPr>
                        <m:t>– </m:t>
                      </m:r>
                      <m:sSub>
                        <m:sSubPr>
                          <m:ctrlP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sz="2400" i="1" dirty="0" err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9B2B0AF-97F6-1577-B91C-57CB86C11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60" y="5687878"/>
                <a:ext cx="3138423" cy="794448"/>
              </a:xfrm>
              <a:prstGeom prst="rect">
                <a:avLst/>
              </a:prstGeom>
              <a:blipFill>
                <a:blip r:embed="rId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5">
                <a:extLst>
                  <a:ext uri="{FF2B5EF4-FFF2-40B4-BE49-F238E27FC236}">
                    <a16:creationId xmlns:a16="http://schemas.microsoft.com/office/drawing/2014/main" id="{97632B7B-F5BB-E27D-32EF-4DC1451F203C}"/>
                  </a:ext>
                </a:extLst>
              </p:cNvPr>
              <p:cNvSpPr txBox="1"/>
              <p:nvPr/>
            </p:nvSpPr>
            <p:spPr>
              <a:xfrm>
                <a:off x="3874055" y="5887703"/>
                <a:ext cx="109631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这里的</a:t>
                </a:r>
                <a14:m>
                  <m:oMath xmlns:m="http://schemas.openxmlformats.org/officeDocument/2006/math">
                    <m:r>
                      <a:rPr lang="en-US" altLang="zh-CN" sz="2400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𝑑</m:t>
                    </m:r>
                  </m:oMath>
                </a14:m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就是视差</a:t>
                </a:r>
                <a:endParaRPr lang="en-US" altLang="zh-CN" sz="2400" b="1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TextBox 5">
                <a:extLst>
                  <a:ext uri="{FF2B5EF4-FFF2-40B4-BE49-F238E27FC236}">
                    <a16:creationId xmlns:a16="http://schemas.microsoft.com/office/drawing/2014/main" id="{97632B7B-F5BB-E27D-32EF-4DC1451F2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055" y="5887703"/>
                <a:ext cx="10963155" cy="461665"/>
              </a:xfrm>
              <a:prstGeom prst="rect">
                <a:avLst/>
              </a:prstGeom>
              <a:blipFill>
                <a:blip r:embed="rId9"/>
                <a:stretch>
                  <a:fillRect l="-926" t="-10526" b="-2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4E04795B-2EF9-1C11-ADAA-2459CACEB6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751" y="2085850"/>
            <a:ext cx="6294565" cy="38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5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工银国际">
  <a:themeElements>
    <a:clrScheme name="ICBCI">
      <a:dk1>
        <a:srgbClr val="000000"/>
      </a:dk1>
      <a:lt1>
        <a:srgbClr val="FFFFFF"/>
      </a:lt1>
      <a:dk2>
        <a:srgbClr val="274E18"/>
      </a:dk2>
      <a:lt2>
        <a:srgbClr val="1B587C"/>
      </a:lt2>
      <a:accent1>
        <a:srgbClr val="800000"/>
      </a:accent1>
      <a:accent2>
        <a:srgbClr val="F0BE6B"/>
      </a:accent2>
      <a:accent3>
        <a:srgbClr val="4B7E82"/>
      </a:accent3>
      <a:accent4>
        <a:srgbClr val="CF8B78"/>
      </a:accent4>
      <a:accent5>
        <a:srgbClr val="B2B2B2"/>
      </a:accent5>
      <a:accent6>
        <a:srgbClr val="F07F09"/>
      </a:accent6>
      <a:hlink>
        <a:srgbClr val="4B7E82"/>
      </a:hlink>
      <a:folHlink>
        <a:srgbClr val="CF8B78"/>
      </a:folHlink>
    </a:clrScheme>
    <a:fontScheme name="1_Default Design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wrap="none" anchor="ctr"/>
      <a:lstStyle>
        <a:defPPr eaLnBrk="1" hangingPunct="1">
          <a:defRPr sz="1200" b="1">
            <a:solidFill>
              <a:schemeClr val="bg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0" tIns="0" rIns="0" bIns="0" numCol="1" anchor="t" anchorCtr="0" compatLnSpc="1"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楷体" panose="02010600040101010101" pitchFamily="2" charset="-122"/>
            <a:cs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420000"/>
        </a:dk2>
        <a:lt2>
          <a:srgbClr val="969696"/>
        </a:lt2>
        <a:accent1>
          <a:srgbClr val="800000"/>
        </a:accent1>
        <a:accent2>
          <a:srgbClr val="FAC8AA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E3B59A"/>
        </a:accent6>
        <a:hlink>
          <a:srgbClr val="C0C0C0"/>
        </a:hlink>
        <a:folHlink>
          <a:srgbClr val="C00D0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420000"/>
        </a:dk2>
        <a:lt2>
          <a:srgbClr val="969696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420000"/>
        </a:dk2>
        <a:lt2>
          <a:srgbClr val="676767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420000"/>
        </a:dk2>
        <a:lt2>
          <a:srgbClr val="B2B2B2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FF3300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F07F09"/>
        </a:dk2>
        <a:lt2>
          <a:srgbClr val="1B587C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FFFFFF"/>
        </a:lt1>
        <a:dk2>
          <a:srgbClr val="F07F09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页面">
  <a:themeElements>
    <a:clrScheme name="VI蓝色版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338D27"/>
      </a:accent3>
      <a:accent4>
        <a:srgbClr val="00514E"/>
      </a:accent4>
      <a:accent5>
        <a:srgbClr val="FDD000"/>
      </a:accent5>
      <a:accent6>
        <a:srgbClr val="F08300"/>
      </a:accent6>
      <a:hlink>
        <a:srgbClr val="B5B5B6"/>
      </a:hlink>
      <a:folHlink>
        <a:srgbClr val="BD9F68"/>
      </a:folHlink>
    </a:clrScheme>
    <a:fontScheme name="标准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>
            <a:lumMod val="75000"/>
          </a:schemeClr>
        </a:solidFill>
        <a:ln w="0">
          <a:solidFill>
            <a:srgbClr val="000000"/>
          </a:solidFill>
          <a:prstDash val="solid"/>
          <a:round/>
        </a:ln>
      </a:spPr>
      <a:bodyPr vert="horz" wrap="square" lIns="91440" tIns="45720" rIns="91440" bIns="45720" numCol="1" anchor="t" anchorCtr="0" compatLnSpc="1"/>
      <a:lstStyle>
        <a:defPPr algn="l">
          <a:defRPr>
            <a:latin typeface="微软雅黑" panose="020B0503020204020204" charset="-122"/>
            <a:ea typeface="微软雅黑" panose="020B0503020204020204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417</Words>
  <Application>Microsoft Macintosh PowerPoint</Application>
  <PresentationFormat>宽屏</PresentationFormat>
  <Paragraphs>86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Microsoft YaHei</vt:lpstr>
      <vt:lpstr>Microsoft YaHei</vt:lpstr>
      <vt:lpstr>Arial</vt:lpstr>
      <vt:lpstr>Calibri</vt:lpstr>
      <vt:lpstr>Cambria Math</vt:lpstr>
      <vt:lpstr>Times New Roman</vt:lpstr>
      <vt:lpstr>Wingdings</vt:lpstr>
      <vt:lpstr>工银国际</vt:lpstr>
      <vt:lpstr>页面</vt:lpstr>
      <vt:lpstr>PowerPoint 演示文稿</vt:lpstr>
      <vt:lpstr>PowerPoint 演示文稿</vt:lpstr>
      <vt:lpstr>简介</vt:lpstr>
      <vt:lpstr>PowerPoint 演示文稿</vt:lpstr>
      <vt:lpstr>双目系统</vt:lpstr>
      <vt:lpstr>PowerPoint 演示文稿</vt:lpstr>
      <vt:lpstr>视差</vt:lpstr>
      <vt:lpstr>视差</vt:lpstr>
      <vt:lpstr>视差</vt:lpstr>
      <vt:lpstr>特征匹配</vt:lpstr>
      <vt:lpstr>块匹配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2024-12-03T14:58:29Z</dcterms:created>
  <dcterms:modified xsi:type="dcterms:W3CDTF">2024-12-12T08:34:25Z</dcterms:modified>
</cp:coreProperties>
</file>