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55" r:id="rId2"/>
  </p:sldMasterIdLst>
  <p:notesMasterIdLst>
    <p:notesMasterId r:id="rId19"/>
  </p:notesMasterIdLst>
  <p:sldIdLst>
    <p:sldId id="512" r:id="rId3"/>
    <p:sldId id="4944" r:id="rId4"/>
    <p:sldId id="1195" r:id="rId5"/>
    <p:sldId id="4966" r:id="rId6"/>
    <p:sldId id="1196" r:id="rId7"/>
    <p:sldId id="4968" r:id="rId8"/>
    <p:sldId id="4967" r:id="rId9"/>
    <p:sldId id="4969" r:id="rId10"/>
    <p:sldId id="4971" r:id="rId11"/>
    <p:sldId id="4972" r:id="rId12"/>
    <p:sldId id="4974" r:id="rId13"/>
    <p:sldId id="4973" r:id="rId14"/>
    <p:sldId id="4970" r:id="rId15"/>
    <p:sldId id="4975" r:id="rId16"/>
    <p:sldId id="4976" r:id="rId17"/>
    <p:sldId id="49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79"/>
    <a:srgbClr val="C13228"/>
    <a:srgbClr val="A6A6A6"/>
    <a:srgbClr val="C03228"/>
    <a:srgbClr val="FFF3F3"/>
    <a:srgbClr val="FDA9AF"/>
    <a:srgbClr val="FC7660"/>
    <a:srgbClr val="FFFFFF"/>
    <a:srgbClr val="0E57C4"/>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24" autoAdjust="0"/>
    <p:restoredTop sz="48387" autoAdjust="0"/>
  </p:normalViewPr>
  <p:slideViewPr>
    <p:cSldViewPr snapToGrid="0">
      <p:cViewPr varScale="1">
        <p:scale>
          <a:sx n="37" d="100"/>
          <a:sy n="37" d="100"/>
        </p:scale>
        <p:origin x="2294" y="34"/>
      </p:cViewPr>
      <p:guideLst/>
    </p:cSldViewPr>
  </p:slideViewPr>
  <p:notesTextViewPr>
    <p:cViewPr>
      <p:scale>
        <a:sx n="265" d="100"/>
        <a:sy n="26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2602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4109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9891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7874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3345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0507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zh-CN" sz="1800" dirty="0">
                    <a:effectLst/>
                    <a:ea typeface="KaiTi" panose="02010609060101010101" pitchFamily="49" charset="-122"/>
                    <a:cs typeface="Times New Roman" panose="02020603050405020304" pitchFamily="18" charset="0"/>
                  </a:rPr>
                  <a:t>如图</a:t>
                </a:r>
                <a:r>
                  <a:rPr lang="zh-CN" sz="1800" dirty="0">
                    <a:effectLst/>
                    <a:latin typeface="KaiTi" panose="02010609060101010101" pitchFamily="49" charset="-122"/>
                    <a:cs typeface="Times New Roman" panose="02020603050405020304" pitchFamily="18" charset="0"/>
                  </a:rPr>
                  <a:t>所示，初始阶段从位移估计</a:t>
                </a:r>
                <a:r>
                  <a:rPr lang="en-US" sz="1800" i="0">
                    <a:effectLst/>
                    <a:latin typeface="Cambria Math" panose="02040503050406030204" pitchFamily="18" charset="0"/>
                    <a:ea typeface="KaiTi" panose="02010609060101010101" pitchFamily="49" charset="-122"/>
                    <a:cs typeface="Times New Roman" panose="02020603050405020304" pitchFamily="18" charset="0"/>
                  </a:rPr>
                  <a:t>𝑑_0=0</a:t>
                </a:r>
                <a:r>
                  <a:rPr lang="zh-CN" sz="1800" dirty="0">
                    <a:effectLst/>
                    <a:ea typeface="KaiTi" panose="02010609060101010101" pitchFamily="49" charset="-122"/>
                    <a:cs typeface="Times New Roman" panose="02020603050405020304" pitchFamily="18" charset="0"/>
                  </a:rPr>
                  <a:t>开始，通过使用</a:t>
                </a:r>
                <a:r>
                  <a:rPr lang="en-US" sz="1800" dirty="0">
                    <a:effectLst/>
                    <a:latin typeface="KaiTi" panose="02010609060101010101" pitchFamily="49" charset="-122"/>
                    <a:cs typeface="Times New Roman" panose="02020603050405020304" pitchFamily="18" charset="0"/>
                  </a:rPr>
                  <a:t> Lucas-Kanade </a:t>
                </a:r>
                <a:r>
                  <a:rPr lang="zh-CN" sz="1800" dirty="0">
                    <a:effectLst/>
                    <a:latin typeface="KaiTi" panose="02010609060101010101" pitchFamily="49" charset="-122"/>
                    <a:cs typeface="Times New Roman" panose="02020603050405020304" pitchFamily="18" charset="0"/>
                  </a:rPr>
                  <a:t>光流法得到一个初步估计的速度向量</a:t>
                </a:r>
                <a:r>
                  <a:rPr lang="en-US" sz="1800" i="0">
                    <a:effectLst/>
                    <a:latin typeface="Cambria Math" panose="02040503050406030204" pitchFamily="18" charset="0"/>
                    <a:ea typeface="KaiTi" panose="02010609060101010101" pitchFamily="49" charset="-122"/>
                    <a:cs typeface="Times New Roman" panose="02020603050405020304" pitchFamily="18" charset="0"/>
                  </a:rPr>
                  <a:t>𝑑 ̂</a:t>
                </a:r>
                <a:r>
                  <a:rPr lang="zh-CN" sz="1800" dirty="0">
                    <a:effectLst/>
                    <a:ea typeface="KaiTi" panose="02010609060101010101" pitchFamily="49" charset="-122"/>
                    <a:cs typeface="Times New Roman" panose="02020603050405020304" pitchFamily="18" charset="0"/>
                  </a:rPr>
                  <a:t>，并更新向量</a:t>
                </a:r>
                <a:r>
                  <a:rPr lang="en-US" sz="1800" i="0">
                    <a:effectLst/>
                    <a:latin typeface="Cambria Math" panose="02040503050406030204" pitchFamily="18" charset="0"/>
                    <a:ea typeface="KaiTi" panose="02010609060101010101" pitchFamily="49" charset="-122"/>
                    <a:cs typeface="Times New Roman" panose="02020603050405020304" pitchFamily="18" charset="0"/>
                  </a:rPr>
                  <a:t>𝑑_1=𝑑_0+𝑑 ̂</a:t>
                </a:r>
                <a:r>
                  <a:rPr lang="zh-CN" sz="1800" dirty="0">
                    <a:effectLst/>
                    <a:ea typeface="KaiTi" panose="02010609060101010101" pitchFamily="49" charset="-122"/>
                    <a:cs typeface="Times New Roman" panose="02020603050405020304" pitchFamily="18" charset="0"/>
                  </a:rPr>
                  <a:t>。接着，将第一帧图像根据当前的位移结果进行扭曲，使其更接近第二帧图像的亮度分布。通过不断迭代这个过程，计算新的估计值并累加每次迭代得到的速度向量，最终得到精确的光流估计，使得扭曲后的第一帧亮度与第二帧亮度几乎一致。</a:t>
                </a:r>
                <a:r>
                  <a:rPr lang="en-US" dirty="0">
                    <a:effectLst/>
                  </a:rPr>
                  <a:t> </a:t>
                </a:r>
                <a:endParaRPr lang="en-US"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6326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8449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32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33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3291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81053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0160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8613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8545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441569" y="1149350"/>
            <a:ext cx="11310816" cy="46624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grpSp>
        <p:nvGrpSpPr>
          <p:cNvPr id="7" name="组 13"/>
          <p:cNvGrpSpPr/>
          <p:nvPr userDrawn="1"/>
        </p:nvGrpSpPr>
        <p:grpSpPr>
          <a:xfrm>
            <a:off x="-633321" y="4571304"/>
            <a:ext cx="481519" cy="2273997"/>
            <a:chOff x="-557175" y="2580484"/>
            <a:chExt cx="361139" cy="2273997"/>
          </a:xfrm>
        </p:grpSpPr>
        <p:sp>
          <p:nvSpPr>
            <p:cNvPr id="8" name="矩形 7"/>
            <p:cNvSpPr/>
            <p:nvPr/>
          </p:nvSpPr>
          <p:spPr>
            <a:xfrm>
              <a:off x="-554851" y="3344693"/>
              <a:ext cx="358815" cy="358815"/>
            </a:xfrm>
            <a:prstGeom prst="rect">
              <a:avLst/>
            </a:prstGeom>
            <a:solidFill>
              <a:srgbClr val="003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4852" y="2580484"/>
              <a:ext cx="358815" cy="358815"/>
            </a:xfrm>
            <a:prstGeom prst="rect">
              <a:avLst/>
            </a:prstGeom>
            <a:solidFill>
              <a:srgbClr val="C0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554853" y="4108901"/>
              <a:ext cx="358815" cy="358815"/>
            </a:xfrm>
            <a:prstGeom prst="rect">
              <a:avLst/>
            </a:prstGeom>
            <a:solidFill>
              <a:srgbClr val="F2F2F2"/>
            </a:solidFill>
            <a:ln w="3175">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54852" y="2962589"/>
              <a:ext cx="358815" cy="358815"/>
            </a:xfrm>
            <a:prstGeom prst="rect">
              <a:avLst/>
            </a:prstGeom>
            <a:solidFill>
              <a:srgbClr val="EA3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54853" y="3726797"/>
              <a:ext cx="358815" cy="358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57175" y="4495666"/>
              <a:ext cx="358815" cy="358815"/>
            </a:xfrm>
            <a:prstGeom prst="rect">
              <a:avLst/>
            </a:prstGeom>
            <a:solidFill>
              <a:srgbClr val="F2D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lide Number Placeholder 5">
            <a:extLst>
              <a:ext uri="{FF2B5EF4-FFF2-40B4-BE49-F238E27FC236}">
                <a16:creationId xmlns:a16="http://schemas.microsoft.com/office/drawing/2014/main" id="{7572CEFB-1F61-4640-A152-A08993A047DB}"/>
              </a:ext>
            </a:extLst>
          </p:cNvPr>
          <p:cNvSpPr>
            <a:spLocks noGrp="1"/>
          </p:cNvSpPr>
          <p:nvPr>
            <p:ph type="sldNum" sz="quarter" idx="12"/>
          </p:nvPr>
        </p:nvSpPr>
        <p:spPr>
          <a:xfrm>
            <a:off x="9121877" y="6330131"/>
            <a:ext cx="2743200" cy="365125"/>
          </a:xfrm>
        </p:spPr>
        <p:txBody>
          <a:bodyPr/>
          <a:lstStyle>
            <a:lvl1pPr>
              <a:defRPr sz="1333" b="1"/>
            </a:lvl1pPr>
          </a:lstStyle>
          <a:p>
            <a:pPr>
              <a:defRPr/>
            </a:pPr>
            <a:fld id="{0664BE23-B3F9-45BA-B5CE-3D649D28F458}" type="slidenum">
              <a:rPr lang="zh-CN" altLang="en-US" smtClean="0"/>
              <a:pPr>
                <a:defRPr/>
              </a:pPr>
              <a:t>‹#›</a:t>
            </a:fld>
            <a:r>
              <a:rPr lang="en-US" altLang="zh-CN"/>
              <a:t>/35</a:t>
            </a:r>
            <a:endParaRPr lang="zh-CN" altLang="en-US" dirty="0"/>
          </a:p>
        </p:txBody>
      </p:sp>
    </p:spTree>
    <p:extLst>
      <p:ext uri="{BB962C8B-B14F-4D97-AF65-F5344CB8AC3E}">
        <p14:creationId xmlns:p14="http://schemas.microsoft.com/office/powerpoint/2010/main" val="12827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F96AF-2CB0-4BDA-9342-0D6958BBB263}"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427383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普通列表页面">
    <p:spTree>
      <p:nvGrpSpPr>
        <p:cNvPr id="1" name=""/>
        <p:cNvGrpSpPr/>
        <p:nvPr/>
      </p:nvGrpSpPr>
      <p:grpSpPr>
        <a:xfrm>
          <a:off x="0" y="0"/>
          <a:ext cx="0" cy="0"/>
          <a:chOff x="0" y="0"/>
          <a:chExt cx="0" cy="0"/>
        </a:xfrm>
      </p:grpSpPr>
      <p:sp>
        <p:nvSpPr>
          <p:cNvPr id="6" name="文本占位符 5"/>
          <p:cNvSpPr>
            <a:spLocks noGrp="1"/>
          </p:cNvSpPr>
          <p:nvPr>
            <p:ph idx="1" hasCustomPrompt="1"/>
          </p:nvPr>
        </p:nvSpPr>
        <p:spPr>
          <a:xfrm>
            <a:off x="479322" y="1117605"/>
            <a:ext cx="11120561" cy="4976038"/>
          </a:xfrm>
          <a:prstGeom prst="rect">
            <a:avLst/>
          </a:prstGeom>
        </p:spPr>
        <p:txBody>
          <a:bodyPr vert="horz" lIns="91440" tIns="45720" rIns="91440" bIns="45720" rtlCol="0">
            <a:normAutofit/>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16" name="日期占位符 15"/>
          <p:cNvSpPr>
            <a:spLocks noGrp="1"/>
          </p:cNvSpPr>
          <p:nvPr>
            <p:ph type="dt" sz="half" idx="10"/>
          </p:nvPr>
        </p:nvSpPr>
        <p:spPr/>
        <p:txBody>
          <a:bodyPr/>
          <a:lstStyle/>
          <a:p>
            <a:fld id="{D222819D-90B8-4DE6-BE5D-09B5D54BA6A3}" type="datetime1">
              <a:rPr lang="zh-CN" altLang="en-US" smtClean="0"/>
              <a:t>2024/12/3</a:t>
            </a:fld>
            <a:endParaRPr lang="zh-CN" altLang="en-US"/>
          </a:p>
        </p:txBody>
      </p:sp>
      <p:sp>
        <p:nvSpPr>
          <p:cNvPr id="17" name="页脚占位符 16"/>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8" name="灯片编号占位符 17"/>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671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面">
    <p:spTree>
      <p:nvGrpSpPr>
        <p:cNvPr id="1" name=""/>
        <p:cNvGrpSpPr/>
        <p:nvPr/>
      </p:nvGrpSpPr>
      <p:grpSpPr>
        <a:xfrm>
          <a:off x="0" y="0"/>
          <a:ext cx="0" cy="0"/>
          <a:chOff x="0" y="0"/>
          <a:chExt cx="0" cy="0"/>
        </a:xfrm>
      </p:grpSpPr>
      <p:sp>
        <p:nvSpPr>
          <p:cNvPr id="6"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9" name="日期占位符 8"/>
          <p:cNvSpPr>
            <a:spLocks noGrp="1"/>
          </p:cNvSpPr>
          <p:nvPr>
            <p:ph type="dt" sz="half" idx="10"/>
          </p:nvPr>
        </p:nvSpPr>
        <p:spPr/>
        <p:txBody>
          <a:bodyPr/>
          <a:lstStyle/>
          <a:p>
            <a:fld id="{8AB502DF-EF9E-4340-8F20-0DE5DD6ACCD1}" type="datetime1">
              <a:rPr lang="zh-CN" altLang="en-US" smtClean="0"/>
              <a:t>2024/12/3</a:t>
            </a:fld>
            <a:endParaRPr lang="zh-CN" altLang="en-US"/>
          </a:p>
        </p:txBody>
      </p:sp>
      <p:sp>
        <p:nvSpPr>
          <p:cNvPr id="10" name="页脚占位符 9"/>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1" name="灯片编号占位符 10"/>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1702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0D2046-0E25-4D1F-82FB-DCC5959392A7}"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19181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bwMode="auto">
          <a:xfrm>
            <a:off x="425939" y="103189"/>
            <a:ext cx="961292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p>
            <a:pPr lvl="0"/>
            <a:r>
              <a:rPr lang="zh-CN" altLang="en-US" dirty="0"/>
              <a:t>单击此处编辑母版标题样式</a:t>
            </a:r>
            <a:endParaRPr lang="en-US" altLang="zh-TW" dirty="0"/>
          </a:p>
        </p:txBody>
      </p:sp>
      <p:sp>
        <p:nvSpPr>
          <p:cNvPr id="91154" name="Rectangle 18"/>
          <p:cNvSpPr>
            <a:spLocks noChangeArrowheads="1"/>
          </p:cNvSpPr>
          <p:nvPr/>
        </p:nvSpPr>
        <p:spPr bwMode="auto">
          <a:xfrm>
            <a:off x="-3908" y="0"/>
            <a:ext cx="281354" cy="952500"/>
          </a:xfrm>
          <a:prstGeom prst="rect">
            <a:avLst/>
          </a:prstGeom>
          <a:solidFill>
            <a:srgbClr val="004098"/>
          </a:solidFill>
          <a:ln>
            <a:noFill/>
          </a:ln>
          <a:effectLst/>
        </p:spPr>
        <p:txBody>
          <a:bodyPr wrap="none" lIns="45720" rIns="45720" anchor="ctr"/>
          <a:lstStyle/>
          <a:p>
            <a:pPr eaLnBrk="1" hangingPunct="1"/>
            <a:endParaRPr lang="en-US" altLang="zh-TW" sz="1800">
              <a:solidFill>
                <a:schemeClr val="bg1"/>
              </a:solidFill>
              <a:ea typeface="PMingLiU" pitchFamily="18" charset="-120"/>
            </a:endParaRPr>
          </a:p>
        </p:txBody>
      </p:sp>
      <p:sp>
        <p:nvSpPr>
          <p:cNvPr id="91155" name="Line 19"/>
          <p:cNvSpPr>
            <a:spLocks noChangeShapeType="1"/>
          </p:cNvSpPr>
          <p:nvPr/>
        </p:nvSpPr>
        <p:spPr bwMode="auto">
          <a:xfrm flipV="1">
            <a:off x="-3907" y="952500"/>
            <a:ext cx="12195908" cy="0"/>
          </a:xfrm>
          <a:prstGeom prst="line">
            <a:avLst/>
          </a:prstGeom>
          <a:noFill/>
          <a:ln w="28575">
            <a:solidFill>
              <a:srgbClr val="00409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TextBox 1"/>
          <p:cNvSpPr txBox="1"/>
          <p:nvPr/>
        </p:nvSpPr>
        <p:spPr>
          <a:xfrm>
            <a:off x="5883732" y="6527643"/>
            <a:ext cx="4206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lstStyle>
            <a:defPPr>
              <a:defRPr lang="en-US"/>
            </a:defPPr>
            <a:lvl1pPr eaLnBrk="1" hangingPunct="1">
              <a:defRPr sz="1000"/>
            </a:lvl1pPr>
          </a:lstStyle>
          <a:p>
            <a:pPr lvl="0"/>
            <a:fld id="{B369F803-B564-468C-A770-A27D997CCC5C}" type="slidenum">
              <a:rPr lang="en-US" sz="1000" smtClean="0"/>
              <a:t>‹#›</a:t>
            </a:fld>
            <a:endParaRPr lang="en-US" sz="1000" dirty="0"/>
          </a:p>
        </p:txBody>
      </p:sp>
      <p:pic>
        <p:nvPicPr>
          <p:cNvPr id="6" name="图片 5"/>
          <p:cNvPicPr>
            <a:picLocks noChangeAspect="1"/>
          </p:cNvPicPr>
          <p:nvPr userDrawn="1"/>
        </p:nvPicPr>
        <p:blipFill>
          <a:blip r:embed="rId7"/>
          <a:stretch>
            <a:fillRect/>
          </a:stretch>
        </p:blipFill>
        <p:spPr>
          <a:xfrm>
            <a:off x="10923897" y="-2162"/>
            <a:ext cx="1100406" cy="9334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2pPr>
      <a:lvl3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3pPr>
      <a:lvl4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4pPr>
      <a:lvl5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9pPr>
    </p:titleStyle>
    <p:bodyStyle>
      <a:lvl1pPr algn="l" rtl="0" eaLnBrk="1" fontAlgn="base" hangingPunct="1">
        <a:spcBef>
          <a:spcPct val="20000"/>
        </a:spcBef>
        <a:spcAft>
          <a:spcPct val="20000"/>
        </a:spcAft>
        <a:buClr>
          <a:schemeClr val="accent1"/>
        </a:buClr>
        <a:buFont typeface="Wingdings" panose="05000000000000000000" pitchFamily="2" charset="2"/>
        <a:defRPr sz="1400" b="1">
          <a:solidFill>
            <a:schemeClr val="accent1"/>
          </a:solidFill>
          <a:latin typeface="+mn-lt"/>
          <a:ea typeface="+mn-ea"/>
          <a:cs typeface="+mn-cs"/>
        </a:defRPr>
      </a:lvl1pPr>
      <a:lvl2pPr marL="1905" algn="l" rtl="0" eaLnBrk="1" fontAlgn="base" hangingPunct="1">
        <a:spcBef>
          <a:spcPct val="20000"/>
        </a:spcBef>
        <a:spcAft>
          <a:spcPct val="20000"/>
        </a:spcAft>
        <a:buClr>
          <a:schemeClr val="accent1"/>
        </a:buClr>
        <a:buFont typeface="Wingdings" panose="05000000000000000000" pitchFamily="2" charset="2"/>
        <a:defRPr sz="1400">
          <a:solidFill>
            <a:schemeClr val="tx1"/>
          </a:solidFill>
          <a:latin typeface="+mn-lt"/>
          <a:ea typeface="+mn-ea"/>
        </a:defRPr>
      </a:lvl2pPr>
      <a:lvl3pPr marL="182880" indent="-179705" algn="l" rtl="0" eaLnBrk="1" fontAlgn="base" hangingPunct="1">
        <a:spcBef>
          <a:spcPct val="20000"/>
        </a:spcBef>
        <a:spcAft>
          <a:spcPct val="20000"/>
        </a:spcAft>
        <a:buClr>
          <a:schemeClr val="accent1"/>
        </a:buClr>
        <a:buFont typeface="Wingdings" panose="05000000000000000000" pitchFamily="2" charset="2"/>
        <a:buChar char="§"/>
        <a:defRPr sz="1400">
          <a:solidFill>
            <a:schemeClr val="tx1"/>
          </a:solidFill>
          <a:latin typeface="+mn-lt"/>
          <a:ea typeface="+mn-ea"/>
        </a:defRPr>
      </a:lvl3pPr>
      <a:lvl4pPr marL="351155" indent="-167005" algn="l" rtl="0" eaLnBrk="1" fontAlgn="base" hangingPunct="1">
        <a:spcBef>
          <a:spcPct val="20000"/>
        </a:spcBef>
        <a:spcAft>
          <a:spcPct val="20000"/>
        </a:spcAft>
        <a:buClr>
          <a:schemeClr val="accent1"/>
        </a:buClr>
        <a:buFont typeface="Arial" panose="020B0604020202020204" pitchFamily="34" charset="0"/>
        <a:buChar char="–"/>
        <a:defRPr sz="1400">
          <a:solidFill>
            <a:schemeClr val="tx1"/>
          </a:solidFill>
          <a:latin typeface="+mn-lt"/>
          <a:ea typeface="+mn-ea"/>
        </a:defRPr>
      </a:lvl4pPr>
      <a:lvl5pPr marL="5416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5pPr>
      <a:lvl6pPr marL="9988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6pPr>
      <a:lvl7pPr marL="14560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7pPr>
      <a:lvl8pPr marL="19132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8pPr>
      <a:lvl9pPr marL="23704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479322" y="1117605"/>
            <a:ext cx="11120561" cy="49760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bwMode="auto">
          <a:xfrm>
            <a:off x="0" y="-3812"/>
            <a:ext cx="340383" cy="772274"/>
          </a:xfrm>
          <a:prstGeom prst="rect">
            <a:avLst/>
          </a:prstGeom>
          <a:solidFill>
            <a:srgbClr val="004098"/>
          </a:solidFill>
          <a:ln w="0">
            <a:noFill/>
            <a:prstDash val="solid"/>
            <a:round/>
          </a:ln>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kumimoji="1" lang="zh-CN" altLang="en-US">
              <a:latin typeface="微软雅黑" panose="020B0503020204020204" pitchFamily="34" charset="-122"/>
              <a:ea typeface="微软雅黑" panose="020B0503020204020204" pitchFamily="34" charset="-122"/>
            </a:endParaRPr>
          </a:p>
        </p:txBody>
      </p:sp>
      <p:cxnSp>
        <p:nvCxnSpPr>
          <p:cNvPr id="9" name="直线连接符 98"/>
          <p:cNvCxnSpPr/>
          <p:nvPr userDrawn="1"/>
        </p:nvCxnSpPr>
        <p:spPr>
          <a:xfrm>
            <a:off x="0" y="7684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479322" y="6356350"/>
            <a:ext cx="3102078"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9C315260-2423-46BE-918F-5D9729F8FD08}" type="datetime1">
              <a:rPr lang="zh-CN" altLang="en-US" smtClean="0"/>
              <a:t>2024/12/3</a:t>
            </a:fld>
            <a:endParaRPr lang="zh-CN" altLang="en-US"/>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3" name="灯片编号占位符 5"/>
          <p:cNvSpPr>
            <a:spLocks noGrp="1"/>
          </p:cNvSpPr>
          <p:nvPr>
            <p:ph type="sldNum" sz="quarter" idx="4"/>
          </p:nvPr>
        </p:nvSpPr>
        <p:spPr>
          <a:xfrm>
            <a:off x="8610599" y="6356350"/>
            <a:ext cx="2989283"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CE905FA-BBCD-4FD4-802A-EBCB9D8662AD}" type="slidenum">
              <a:rPr lang="zh-CN" altLang="en-US" smtClean="0"/>
              <a:pPr/>
              <a:t>‹#›</a:t>
            </a:fld>
            <a:endParaRPr lang="zh-CN" altLang="en-US" dirty="0"/>
          </a:p>
        </p:txBody>
      </p:sp>
      <p:sp>
        <p:nvSpPr>
          <p:cNvPr id="2" name="标题占位符 1"/>
          <p:cNvSpPr>
            <a:spLocks noGrp="1"/>
          </p:cNvSpPr>
          <p:nvPr>
            <p:ph type="title"/>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Tree>
    <p:extLst>
      <p:ext uri="{BB962C8B-B14F-4D97-AF65-F5344CB8AC3E}">
        <p14:creationId xmlns:p14="http://schemas.microsoft.com/office/powerpoint/2010/main" val="10315560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altLang="zh-CN" sz="2800" b="1" kern="1200" spc="300" dirty="0" smtClean="0">
          <a:solidFill>
            <a:srgbClr val="004098"/>
          </a:solidFill>
          <a:latin typeface="微软雅黑" panose="020B0503020204020204" pitchFamily="34" charset="-122"/>
          <a:ea typeface="微软雅黑" panose="020B0503020204020204" pitchFamily="34" charset="-122"/>
          <a:cs typeface="+mn-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10.png"/><Relationship Id="rId15" Type="http://schemas.openxmlformats.org/officeDocument/2006/relationships/image" Target="../media/image14.png"/><Relationship Id="rId10" Type="http://schemas.openxmlformats.org/officeDocument/2006/relationships/image" Target="../media/image9.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a:extLst>
              <a:ext uri="{FF2B5EF4-FFF2-40B4-BE49-F238E27FC236}">
                <a16:creationId xmlns:a16="http://schemas.microsoft.com/office/drawing/2014/main" id="{56E6A505-6A4C-4829-AB35-D2DB4CBA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8" y="298873"/>
            <a:ext cx="4480239" cy="1176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F89067-FCB1-1408-4B84-018480D3DB51}"/>
              </a:ext>
            </a:extLst>
          </p:cNvPr>
          <p:cNvSpPr txBox="1"/>
          <p:nvPr/>
        </p:nvSpPr>
        <p:spPr>
          <a:xfrm>
            <a:off x="2805048" y="4572152"/>
            <a:ext cx="6584457" cy="1569660"/>
          </a:xfrm>
          <a:prstGeom prst="rect">
            <a:avLst/>
          </a:prstGeom>
          <a:noFill/>
        </p:spPr>
        <p:txBody>
          <a:bodyPr wrap="square">
            <a:spAutoFit/>
          </a:bodyPr>
          <a:lstStyle/>
          <a:p>
            <a:pPr algn="ctr"/>
            <a:r>
              <a:rPr lang="zh-CN" altLang="en-US" sz="3600" dirty="0">
                <a:latin typeface="Microsoft YaHei" panose="020B0503020204020204" pitchFamily="34" charset="-122"/>
                <a:ea typeface="Microsoft YaHei" panose="020B0503020204020204" pitchFamily="34" charset="-122"/>
              </a:rPr>
              <a:t>沈为</a:t>
            </a:r>
            <a:endParaRPr lang="en-US" altLang="zh-CN" sz="3600" dirty="0">
              <a:latin typeface="Microsoft YaHei" panose="020B0503020204020204" pitchFamily="34" charset="-122"/>
              <a:ea typeface="Microsoft YaHei" panose="020B0503020204020204" pitchFamily="34" charset="-122"/>
            </a:endParaRPr>
          </a:p>
          <a:p>
            <a:pPr algn="ct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3600" dirty="0">
                <a:latin typeface="Microsoft YaHei" panose="020B0503020204020204" pitchFamily="34" charset="-122"/>
                <a:ea typeface="Microsoft YaHei" panose="020B0503020204020204" pitchFamily="34" charset="-122"/>
              </a:rPr>
              <a:t>上海交通大学人工智能研究院</a:t>
            </a:r>
            <a:endParaRPr lang="en-US" altLang="zh-CN" sz="36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C0295B9-4EE9-E381-DA1C-7A91EC3E029E}"/>
              </a:ext>
            </a:extLst>
          </p:cNvPr>
          <p:cNvSpPr txBox="1"/>
          <p:nvPr/>
        </p:nvSpPr>
        <p:spPr>
          <a:xfrm>
            <a:off x="3773650" y="2608045"/>
            <a:ext cx="4644700" cy="830997"/>
          </a:xfrm>
          <a:prstGeom prst="rect">
            <a:avLst/>
          </a:prstGeom>
          <a:noFill/>
        </p:spPr>
        <p:txBody>
          <a:bodyPr wrap="square">
            <a:spAutoFit/>
          </a:bodyPr>
          <a:lstStyle/>
          <a:p>
            <a:pPr algn="ctr"/>
            <a:r>
              <a:rPr lang="zh-CN" altLang="en-US" sz="4800" b="1" dirty="0">
                <a:latin typeface="Microsoft YaHei" panose="020B0503020204020204" pitchFamily="34" charset="-122"/>
                <a:ea typeface="Microsoft YaHei" panose="020B0503020204020204" pitchFamily="34" charset="-122"/>
              </a:rPr>
              <a:t>运动场和光流</a:t>
            </a:r>
            <a:endParaRPr lang="en-US" sz="4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40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光流的计算</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2708755"/>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根据亮度恒定假设：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r>
                            <a:rPr lang="en-US" altLang="zh-CN" sz="2800" i="1" spc="300" dirty="0" smtClean="0">
                              <a:solidFill>
                                <a:srgbClr val="004098"/>
                              </a:solidFill>
                              <a:latin typeface="Cambria Math" panose="02040503050406030204" pitchFamily="18" charset="0"/>
                              <a:ea typeface="微软雅黑" panose="020B0503020204020204" pitchFamily="34" charset="-122"/>
                            </a:rPr>
                            <m:t>−1</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e>
                      </m:d>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再根据微小移动假设：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err="1" smtClean="0">
                              <a:solidFill>
                                <a:srgbClr val="004098"/>
                              </a:solidFill>
                              <a:latin typeface="Cambria Math" panose="02040503050406030204" pitchFamily="18" charset="0"/>
                              <a:ea typeface="微软雅黑" panose="020B0503020204020204" pitchFamily="34" charset="-122"/>
                            </a:rPr>
                            <m:t>𝑥</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endParaRPr lang="en-US" altLang="zh-CN" sz="2800"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6" name="TextBox 5">
                <a:extLst>
                  <a:ext uri="{FF2B5EF4-FFF2-40B4-BE49-F238E27FC236}">
                    <a16:creationId xmlns:a16="http://schemas.microsoft.com/office/drawing/2014/main" id="{B38BD0F4-2433-9FD3-6C1C-3D886E6912C4}"/>
                  </a:ext>
                </a:extLst>
              </p:cNvPr>
              <p:cNvSpPr txBox="1">
                <a:spLocks noRot="1" noChangeAspect="1" noMove="1" noResize="1" noEditPoints="1" noAdjustHandles="1" noChangeArrowheads="1" noChangeShapeType="1" noTextEdit="1"/>
              </p:cNvSpPr>
              <p:nvPr/>
            </p:nvSpPr>
            <p:spPr>
              <a:xfrm>
                <a:off x="474760" y="1178175"/>
                <a:ext cx="10963155" cy="2708755"/>
              </a:xfrm>
              <a:prstGeom prst="rect">
                <a:avLst/>
              </a:prstGeom>
              <a:blipFill>
                <a:blip r:embed="rId5"/>
                <a:stretch>
                  <a:fillRect l="-1157" t="-2326"/>
                </a:stretch>
              </a:blipFill>
            </p:spPr>
            <p:txBody>
              <a:bodyPr/>
              <a:lstStyle/>
              <a:p>
                <a:r>
                  <a:rPr lang="zh-CN" altLang="en-US">
                    <a:noFill/>
                  </a:rPr>
                  <a:t> </a:t>
                </a:r>
              </a:p>
            </p:txBody>
          </p:sp>
        </mc:Fallback>
      </mc:AlternateContent>
      <p:pic>
        <p:nvPicPr>
          <p:cNvPr id="4098" name="Picture 2">
            <a:extLst>
              <a:ext uri="{FF2B5EF4-FFF2-40B4-BE49-F238E27FC236}">
                <a16:creationId xmlns:a16="http://schemas.microsoft.com/office/drawing/2014/main" id="{999B2412-EB55-3F9E-D5F8-ED2A54B553B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14500" y="3464718"/>
            <a:ext cx="8905875"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700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光流的计算</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5350375"/>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根据亮度恒定假设：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r>
                            <a:rPr lang="en-US" altLang="zh-CN" sz="2800" i="1" spc="300" dirty="0" smtClean="0">
                              <a:solidFill>
                                <a:srgbClr val="004098"/>
                              </a:solidFill>
                              <a:latin typeface="Cambria Math" panose="02040503050406030204" pitchFamily="18" charset="0"/>
                              <a:ea typeface="微软雅黑" panose="020B0503020204020204" pitchFamily="34" charset="-122"/>
                            </a:rPr>
                            <m:t>−1</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e>
                      </m:d>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再根据微小移动假设：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e>
                      </m:d>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err="1" smtClean="0">
                              <a:solidFill>
                                <a:srgbClr val="004098"/>
                              </a:solidFill>
                              <a:latin typeface="Cambria Math" panose="02040503050406030204" pitchFamily="18" charset="0"/>
                              <a:ea typeface="微软雅黑" panose="020B0503020204020204" pitchFamily="34" charset="-122"/>
                            </a:rPr>
                            <m:t>𝑥</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根据时间上的一阶泰勒展开：</a:t>
                </a:r>
                <a:endParaRPr lang="en-US" altLang="zh-CN" sz="2800" spc="300" dirty="0">
                  <a:solidFill>
                    <a:srgbClr val="004098"/>
                  </a:solidFill>
                  <a:latin typeface="微软雅黑" panose="020B0503020204020204" pitchFamily="34" charset="-122"/>
                  <a:ea typeface="微软雅黑" panose="020B0503020204020204" pitchFamily="34" charset="-122"/>
                </a:endParaRPr>
              </a:p>
              <a:p>
                <a:pPr algn="ctr"/>
                <a14:m>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err="1" smtClean="0">
                            <a:solidFill>
                              <a:srgbClr val="004098"/>
                            </a:solidFill>
                            <a:latin typeface="Cambria Math" panose="02040503050406030204" pitchFamily="18" charset="0"/>
                            <a:ea typeface="微软雅黑" panose="020B0503020204020204" pitchFamily="34" charset="-122"/>
                          </a:rPr>
                          <m:t>𝑥</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e>
                    </m:d>
                  </m:oMath>
                </a14:m>
                <a:r>
                  <a:rPr lang="en-US" altLang="zh-CN" sz="2800" spc="300" dirty="0">
                    <a:solidFill>
                      <a:srgbClr val="004098"/>
                    </a:solidFill>
                    <a:latin typeface="微软雅黑" panose="020B0503020204020204" pitchFamily="34" charset="-122"/>
                    <a:ea typeface="微软雅黑" panose="020B0503020204020204" pitchFamily="34" charset="-122"/>
                  </a:rPr>
                  <a:t>-</a:t>
                </a:r>
                <a14:m>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a:solidFill>
                              <a:srgbClr val="004098"/>
                            </a:solidFill>
                            <a:latin typeface="Cambria Math" panose="02040503050406030204" pitchFamily="18" charset="0"/>
                            <a:ea typeface="微软雅黑" panose="020B0503020204020204" pitchFamily="34" charset="-122"/>
                          </a:rPr>
                        </m:ctrlPr>
                      </m:dPr>
                      <m:e>
                        <m:r>
                          <a:rPr lang="en-US" altLang="zh-CN" sz="2800" i="1" spc="300" dirty="0">
                            <a:solidFill>
                              <a:srgbClr val="004098"/>
                            </a:solidFill>
                            <a:latin typeface="Cambria Math" panose="02040503050406030204" pitchFamily="18" charset="0"/>
                            <a:ea typeface="微软雅黑" panose="020B0503020204020204" pitchFamily="34" charset="-122"/>
                          </a:rPr>
                          <m:t>𝑥</m:t>
                        </m:r>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𝑦</m:t>
                        </m:r>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𝑡</m:t>
                        </m:r>
                        <m:r>
                          <a:rPr lang="en-US" altLang="zh-CN" sz="2800" i="1" spc="300" dirty="0">
                            <a:solidFill>
                              <a:srgbClr val="004098"/>
                            </a:solidFill>
                            <a:latin typeface="Cambria Math" panose="02040503050406030204" pitchFamily="18" charset="0"/>
                            <a:ea typeface="微软雅黑" panose="020B0503020204020204" pitchFamily="34" charset="-122"/>
                          </a:rPr>
                          <m:t>−1</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b="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𝐼</m:t>
                        </m:r>
                      </m:num>
                      <m:den>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𝑡</m:t>
                        </m:r>
                      </m:den>
                    </m:f>
                    <m:d>
                      <m:dPr>
                        <m:ctrlPr>
                          <a:rPr lang="en-US" altLang="zh-CN" sz="2800" i="1" spc="300" dirty="0">
                            <a:solidFill>
                              <a:srgbClr val="004098"/>
                            </a:solidFill>
                            <a:latin typeface="Cambria Math" panose="02040503050406030204" pitchFamily="18" charset="0"/>
                            <a:ea typeface="微软雅黑" panose="020B0503020204020204" pitchFamily="34" charset="-122"/>
                          </a:rPr>
                        </m:ctrlPr>
                      </m:dPr>
                      <m:e>
                        <m:r>
                          <a:rPr lang="en-US" altLang="zh-CN" sz="2800" i="1" spc="300" dirty="0">
                            <a:solidFill>
                              <a:srgbClr val="004098"/>
                            </a:solidFill>
                            <a:latin typeface="Cambria Math" panose="02040503050406030204" pitchFamily="18" charset="0"/>
                            <a:ea typeface="微软雅黑" panose="020B0503020204020204" pitchFamily="34" charset="-122"/>
                          </a:rPr>
                          <m:t>𝛿</m:t>
                        </m:r>
                        <m:r>
                          <a:rPr lang="en-US" altLang="zh-CN" sz="2800" i="1" spc="300" dirty="0">
                            <a:solidFill>
                              <a:srgbClr val="004098"/>
                            </a:solidFill>
                            <a:latin typeface="Cambria Math" panose="02040503050406030204" pitchFamily="18" charset="0"/>
                            <a:ea typeface="微软雅黑" panose="020B0503020204020204" pitchFamily="34" charset="-122"/>
                          </a:rPr>
                          <m:t>𝑡</m:t>
                        </m:r>
                        <m:r>
                          <a:rPr lang="en-US" altLang="zh-CN" sz="2800" i="1" spc="300" dirty="0">
                            <a:solidFill>
                              <a:srgbClr val="004098"/>
                            </a:solidFill>
                            <a:latin typeface="Cambria Math" panose="02040503050406030204" pitchFamily="18" charset="0"/>
                            <a:ea typeface="微软雅黑" panose="020B0503020204020204" pitchFamily="34" charset="-122"/>
                          </a:rPr>
                          <m:t>=1</m:t>
                        </m:r>
                      </m:e>
                    </m:d>
                  </m:oMath>
                </a14:m>
                <a:endParaRPr lang="en-US" altLang="zh-CN" sz="2800" b="1"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将</a:t>
                </a:r>
                <a14:m>
                  <m:oMath xmlns:m="http://schemas.openxmlformats.org/officeDocument/2006/math">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𝑥</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a:solidFill>
                              <a:srgbClr val="004098"/>
                            </a:solidFill>
                            <a:latin typeface="Cambria Math" panose="02040503050406030204" pitchFamily="18" charset="0"/>
                            <a:ea typeface="微软雅黑" panose="020B0503020204020204" pitchFamily="34" charset="-122"/>
                          </a:rPr>
                          <m:t>𝑡</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𝑢</m:t>
                    </m:r>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𝑣</m:t>
                    </m:r>
                  </m:oMath>
                </a14:m>
                <a:r>
                  <a:rPr lang="zh-CN" altLang="en-US" sz="2800" b="1" spc="300" dirty="0">
                    <a:solidFill>
                      <a:srgbClr val="004098"/>
                    </a:solidFill>
                    <a:latin typeface="微软雅黑" panose="020B0503020204020204" pitchFamily="34" charset="-122"/>
                    <a:ea typeface="微软雅黑" panose="020B0503020204020204" pitchFamily="34" charset="-122"/>
                  </a:rPr>
                  <a:t>代入：</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sSub>
                        <m:sSub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smtClean="0">
                              <a:solidFill>
                                <a:srgbClr val="004098"/>
                              </a:solidFill>
                              <a:latin typeface="Cambria Math" panose="02040503050406030204" pitchFamily="18" charset="0"/>
                              <a:ea typeface="微软雅黑" panose="020B0503020204020204" pitchFamily="34" charset="-122"/>
                            </a:rPr>
                            <m:t>𝑥</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𝑢</m:t>
                      </m:r>
                      <m:r>
                        <a:rPr lang="en-US" altLang="zh-CN" sz="2800" i="1" spc="300" dirty="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 </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𝑣</m:t>
                      </m:r>
                      <m:r>
                        <a:rPr lang="en-US" altLang="zh-CN" sz="2800" i="1" spc="300" dirty="0" smtClean="0">
                          <a:solidFill>
                            <a:srgbClr val="004098"/>
                          </a:solidFill>
                          <a:latin typeface="Cambria Math" panose="02040503050406030204" pitchFamily="18" charset="0"/>
                          <a:ea typeface="微软雅黑" panose="020B0503020204020204" pitchFamily="34" charset="-122"/>
                        </a:rPr>
                        <m:t> + </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 0</m:t>
                      </m:r>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也就是：</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m:rPr>
                          <m:sty m:val="p"/>
                        </m:rPr>
                        <a:rPr lang="en-US" altLang="zh-CN" sz="2800" i="1" spc="300" dirty="0">
                          <a:solidFill>
                            <a:srgbClr val="004098"/>
                          </a:solidFill>
                          <a:latin typeface="Cambria Math" panose="02040503050406030204" pitchFamily="18" charset="0"/>
                          <a:ea typeface="Cambria Math" panose="02040503050406030204" pitchFamily="18" charset="0"/>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r>
                        <a:rPr lang="en-US" altLang="zh-CN" sz="2800" i="1" spc="300" dirty="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𝑢</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𝑣</m:t>
                          </m:r>
                        </m:e>
                      </m:d>
                      <m:r>
                        <a:rPr lang="en-US" altLang="zh-CN" sz="2800" i="1" spc="300" dirty="0" smtClean="0">
                          <a:solidFill>
                            <a:srgbClr val="004098"/>
                          </a:solidFill>
                          <a:latin typeface="Cambria Math" panose="02040503050406030204" pitchFamily="18" charset="0"/>
                          <a:ea typeface="微软雅黑" panose="020B0503020204020204" pitchFamily="34" charset="-122"/>
                        </a:rPr>
                        <m:t>+ </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 0</m:t>
                      </m:r>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6" name="TextBox 5">
                <a:extLst>
                  <a:ext uri="{FF2B5EF4-FFF2-40B4-BE49-F238E27FC236}">
                    <a16:creationId xmlns:a16="http://schemas.microsoft.com/office/drawing/2014/main" id="{B38BD0F4-2433-9FD3-6C1C-3D886E6912C4}"/>
                  </a:ext>
                </a:extLst>
              </p:cNvPr>
              <p:cNvSpPr txBox="1">
                <a:spLocks noRot="1" noChangeAspect="1" noMove="1" noResize="1" noEditPoints="1" noAdjustHandles="1" noChangeArrowheads="1" noChangeShapeType="1" noTextEdit="1"/>
              </p:cNvSpPr>
              <p:nvPr/>
            </p:nvSpPr>
            <p:spPr>
              <a:xfrm>
                <a:off x="474760" y="1178175"/>
                <a:ext cx="10963155" cy="5350375"/>
              </a:xfrm>
              <a:prstGeom prst="rect">
                <a:avLst/>
              </a:prstGeom>
              <a:blipFill>
                <a:blip r:embed="rId5"/>
                <a:stretch>
                  <a:fillRect l="-1168" t="-1139"/>
                </a:stretch>
              </a:blipFill>
            </p:spPr>
            <p:txBody>
              <a:bodyPr/>
              <a:lstStyle/>
              <a:p>
                <a:r>
                  <a:rPr lang="en-US">
                    <a:noFill/>
                  </a:rPr>
                  <a:t> </a:t>
                </a:r>
              </a:p>
            </p:txBody>
          </p:sp>
        </mc:Fallback>
      </mc:AlternateContent>
    </p:spTree>
    <p:extLst>
      <p:ext uri="{BB962C8B-B14F-4D97-AF65-F5344CB8AC3E}">
        <p14:creationId xmlns:p14="http://schemas.microsoft.com/office/powerpoint/2010/main" val="362001895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光流的计算</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5350375"/>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根据亮度恒定假设：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r>
                            <a:rPr lang="en-US" altLang="zh-CN" sz="2800" i="1" spc="300" dirty="0" smtClean="0">
                              <a:solidFill>
                                <a:srgbClr val="004098"/>
                              </a:solidFill>
                              <a:latin typeface="Cambria Math" panose="02040503050406030204" pitchFamily="18" charset="0"/>
                              <a:ea typeface="微软雅黑" panose="020B0503020204020204" pitchFamily="34" charset="-122"/>
                            </a:rPr>
                            <m:t>−1</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e>
                      </m:d>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再根据微小移动假设：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e>
                      </m:d>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err="1" smtClean="0">
                              <a:solidFill>
                                <a:srgbClr val="004098"/>
                              </a:solidFill>
                              <a:latin typeface="Cambria Math" panose="02040503050406030204" pitchFamily="18" charset="0"/>
                              <a:ea typeface="微软雅黑" panose="020B0503020204020204" pitchFamily="34" charset="-122"/>
                            </a:rPr>
                            <m:t>𝑥</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根据时间上的一阶泰勒展开：</a:t>
                </a:r>
                <a:endParaRPr lang="en-US" altLang="zh-CN" sz="2800" spc="300" dirty="0">
                  <a:solidFill>
                    <a:srgbClr val="004098"/>
                  </a:solidFill>
                  <a:latin typeface="微软雅黑" panose="020B0503020204020204" pitchFamily="34" charset="-122"/>
                  <a:ea typeface="微软雅黑" panose="020B0503020204020204" pitchFamily="34" charset="-122"/>
                </a:endParaRPr>
              </a:p>
              <a:p>
                <a:pPr algn="ctr"/>
                <a14:m>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err="1" smtClean="0">
                            <a:solidFill>
                              <a:srgbClr val="004098"/>
                            </a:solidFill>
                            <a:latin typeface="Cambria Math" panose="02040503050406030204" pitchFamily="18" charset="0"/>
                            <a:ea typeface="微软雅黑" panose="020B0503020204020204" pitchFamily="34" charset="-122"/>
                          </a:rPr>
                          <m:t>𝑥</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r>
                          <a:rPr lang="en-US" altLang="zh-CN" sz="2800" i="1" spc="300" dirty="0" err="1" smtClean="0">
                            <a:solidFill>
                              <a:srgbClr val="004098"/>
                            </a:solidFill>
                            <a:latin typeface="Cambria Math" panose="02040503050406030204" pitchFamily="18" charset="0"/>
                            <a:ea typeface="微软雅黑" panose="020B0503020204020204" pitchFamily="34" charset="-122"/>
                          </a:rPr>
                          <m:t>,</m:t>
                        </m:r>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e>
                    </m:d>
                  </m:oMath>
                </a14:m>
                <a:r>
                  <a:rPr lang="en-US" altLang="zh-CN" sz="2800" spc="300" dirty="0">
                    <a:solidFill>
                      <a:srgbClr val="004098"/>
                    </a:solidFill>
                    <a:latin typeface="微软雅黑" panose="020B0503020204020204" pitchFamily="34" charset="-122"/>
                    <a:ea typeface="微软雅黑" panose="020B0503020204020204" pitchFamily="34" charset="-122"/>
                  </a:rPr>
                  <a:t>-</a:t>
                </a:r>
                <a14:m>
                  <m:oMath xmlns:m="http://schemas.openxmlformats.org/officeDocument/2006/math">
                    <m:r>
                      <a:rPr lang="en-US" altLang="zh-CN" sz="2800" i="1" spc="300" dirty="0" smtClean="0">
                        <a:solidFill>
                          <a:srgbClr val="004098"/>
                        </a:solidFill>
                        <a:latin typeface="Cambria Math" panose="02040503050406030204" pitchFamily="18" charset="0"/>
                        <a:ea typeface="微软雅黑" panose="020B0503020204020204" pitchFamily="34" charset="-122"/>
                      </a:rPr>
                      <m:t>𝐼</m:t>
                    </m:r>
                    <m:d>
                      <m:dPr>
                        <m:ctrlPr>
                          <a:rPr lang="en-US" altLang="zh-CN" sz="2800" i="1" spc="300" dirty="0">
                            <a:solidFill>
                              <a:srgbClr val="004098"/>
                            </a:solidFill>
                            <a:latin typeface="Cambria Math" panose="02040503050406030204" pitchFamily="18" charset="0"/>
                            <a:ea typeface="微软雅黑" panose="020B0503020204020204" pitchFamily="34" charset="-122"/>
                          </a:rPr>
                        </m:ctrlPr>
                      </m:dPr>
                      <m:e>
                        <m:r>
                          <a:rPr lang="en-US" altLang="zh-CN" sz="2800" i="1" spc="300" dirty="0">
                            <a:solidFill>
                              <a:srgbClr val="004098"/>
                            </a:solidFill>
                            <a:latin typeface="Cambria Math" panose="02040503050406030204" pitchFamily="18" charset="0"/>
                            <a:ea typeface="微软雅黑" panose="020B0503020204020204" pitchFamily="34" charset="-122"/>
                          </a:rPr>
                          <m:t>𝑥</m:t>
                        </m:r>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𝑦</m:t>
                        </m:r>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𝑡</m:t>
                        </m:r>
                        <m:r>
                          <a:rPr lang="en-US" altLang="zh-CN" sz="2800" i="1" spc="300" dirty="0">
                            <a:solidFill>
                              <a:srgbClr val="004098"/>
                            </a:solidFill>
                            <a:latin typeface="Cambria Math" panose="02040503050406030204" pitchFamily="18" charset="0"/>
                            <a:ea typeface="微软雅黑" panose="020B0503020204020204" pitchFamily="34" charset="-122"/>
                          </a:rPr>
                          <m:t>−1</m:t>
                        </m:r>
                      </m:e>
                    </m:d>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b="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𝐼</m:t>
                        </m:r>
                      </m:num>
                      <m:den>
                        <m:r>
                          <a:rPr lang="en-US" altLang="zh-CN" sz="2800" i="1" spc="300" dirty="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𝑡</m:t>
                        </m:r>
                      </m:den>
                    </m:f>
                    <m:d>
                      <m:dPr>
                        <m:ctrlPr>
                          <a:rPr lang="en-US" altLang="zh-CN" sz="2800" i="1" spc="300" dirty="0">
                            <a:solidFill>
                              <a:srgbClr val="004098"/>
                            </a:solidFill>
                            <a:latin typeface="Cambria Math" panose="02040503050406030204" pitchFamily="18" charset="0"/>
                            <a:ea typeface="微软雅黑" panose="020B0503020204020204" pitchFamily="34" charset="-122"/>
                          </a:rPr>
                        </m:ctrlPr>
                      </m:dPr>
                      <m:e>
                        <m:r>
                          <a:rPr lang="en-US" altLang="zh-CN" sz="2800" i="1" spc="300" dirty="0">
                            <a:solidFill>
                              <a:srgbClr val="004098"/>
                            </a:solidFill>
                            <a:latin typeface="Cambria Math" panose="02040503050406030204" pitchFamily="18" charset="0"/>
                            <a:ea typeface="微软雅黑" panose="020B0503020204020204" pitchFamily="34" charset="-122"/>
                          </a:rPr>
                          <m:t>𝛿</m:t>
                        </m:r>
                        <m:r>
                          <a:rPr lang="en-US" altLang="zh-CN" sz="2800" i="1" spc="300" dirty="0">
                            <a:solidFill>
                              <a:srgbClr val="004098"/>
                            </a:solidFill>
                            <a:latin typeface="Cambria Math" panose="02040503050406030204" pitchFamily="18" charset="0"/>
                            <a:ea typeface="微软雅黑" panose="020B0503020204020204" pitchFamily="34" charset="-122"/>
                          </a:rPr>
                          <m:t>𝑡</m:t>
                        </m:r>
                        <m:r>
                          <a:rPr lang="en-US" altLang="zh-CN" sz="2800" i="1" spc="300" dirty="0">
                            <a:solidFill>
                              <a:srgbClr val="004098"/>
                            </a:solidFill>
                            <a:latin typeface="Cambria Math" panose="02040503050406030204" pitchFamily="18" charset="0"/>
                            <a:ea typeface="微软雅黑" panose="020B0503020204020204" pitchFamily="34" charset="-122"/>
                          </a:rPr>
                          <m:t>=1</m:t>
                        </m:r>
                      </m:e>
                    </m:d>
                  </m:oMath>
                </a14:m>
                <a:endParaRPr lang="en-US" altLang="zh-CN" sz="2800" b="1"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将</a:t>
                </a:r>
                <a14:m>
                  <m:oMath xmlns:m="http://schemas.openxmlformats.org/officeDocument/2006/math">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𝑥</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𝑥</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a:solidFill>
                              <a:srgbClr val="004098"/>
                            </a:solidFill>
                            <a:latin typeface="Cambria Math" panose="02040503050406030204" pitchFamily="18" charset="0"/>
                            <a:ea typeface="微软雅黑" panose="020B0503020204020204" pitchFamily="34" charset="-122"/>
                          </a:rPr>
                          <m:t>𝑡</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𝑢</m:t>
                    </m:r>
                    <m:r>
                      <a:rPr lang="en-US" altLang="zh-CN" sz="2800" i="1" spc="300" dirty="0" smtClean="0">
                        <a:solidFill>
                          <a:srgbClr val="004098"/>
                        </a:solidFill>
                        <a:latin typeface="Cambria Math" panose="02040503050406030204" pitchFamily="18" charset="0"/>
                        <a:ea typeface="微软雅黑" panose="020B0503020204020204" pitchFamily="34" charset="-122"/>
                      </a:rPr>
                      <m:t>,</m:t>
                    </m:r>
                    <m:f>
                      <m:f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fPr>
                      <m:num>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𝑦</m:t>
                        </m:r>
                      </m:num>
                      <m:den>
                        <m:r>
                          <a:rPr lang="en-US" altLang="zh-CN" sz="2800" i="1" spc="300" dirty="0" smtClean="0">
                            <a:solidFill>
                              <a:srgbClr val="004098"/>
                            </a:solidFill>
                            <a:latin typeface="Cambria Math" panose="02040503050406030204" pitchFamily="18" charset="0"/>
                            <a:ea typeface="微软雅黑" panose="020B0503020204020204" pitchFamily="34" charset="-122"/>
                          </a:rPr>
                          <m:t>𝛿</m:t>
                        </m:r>
                        <m:r>
                          <a:rPr lang="en-US" altLang="zh-CN" sz="2800" i="1" spc="300" dirty="0" smtClean="0">
                            <a:solidFill>
                              <a:srgbClr val="004098"/>
                            </a:solidFill>
                            <a:latin typeface="Cambria Math" panose="02040503050406030204" pitchFamily="18" charset="0"/>
                            <a:ea typeface="微软雅黑" panose="020B0503020204020204" pitchFamily="34" charset="-122"/>
                          </a:rPr>
                          <m:t>𝑡</m:t>
                        </m:r>
                      </m:den>
                    </m:f>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𝑣</m:t>
                    </m:r>
                  </m:oMath>
                </a14:m>
                <a:r>
                  <a:rPr lang="zh-CN" altLang="en-US" sz="2800" b="1" spc="300" dirty="0">
                    <a:solidFill>
                      <a:srgbClr val="004098"/>
                    </a:solidFill>
                    <a:latin typeface="微软雅黑" panose="020B0503020204020204" pitchFamily="34" charset="-122"/>
                    <a:ea typeface="微软雅黑" panose="020B0503020204020204" pitchFamily="34" charset="-122"/>
                  </a:rPr>
                  <a:t>代入：</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sSub>
                        <m:sSub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smtClean="0">
                              <a:solidFill>
                                <a:srgbClr val="004098"/>
                              </a:solidFill>
                              <a:latin typeface="Cambria Math" panose="02040503050406030204" pitchFamily="18" charset="0"/>
                              <a:ea typeface="微软雅黑" panose="020B0503020204020204" pitchFamily="34" charset="-122"/>
                            </a:rPr>
                            <m:t>𝑥</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𝑢</m:t>
                      </m:r>
                      <m:r>
                        <a:rPr lang="en-US" altLang="zh-CN" sz="2800" i="1" spc="300" dirty="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a:solidFill>
                            <a:srgbClr val="004098"/>
                          </a:solidFill>
                          <a:latin typeface="Cambria Math" panose="02040503050406030204" pitchFamily="18" charset="0"/>
                          <a:ea typeface="微软雅黑" panose="020B0503020204020204" pitchFamily="34" charset="-122"/>
                        </a:rPr>
                        <m:t> </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𝑦</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𝑣</m:t>
                      </m:r>
                      <m:r>
                        <a:rPr lang="en-US" altLang="zh-CN" sz="2800" i="1" spc="300" dirty="0" smtClean="0">
                          <a:solidFill>
                            <a:srgbClr val="004098"/>
                          </a:solidFill>
                          <a:latin typeface="Cambria Math" panose="02040503050406030204" pitchFamily="18" charset="0"/>
                          <a:ea typeface="微软雅黑" panose="020B0503020204020204" pitchFamily="34" charset="-122"/>
                        </a:rPr>
                        <m:t> + </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 0</m:t>
                      </m:r>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a:p>
                <a:r>
                  <a:rPr lang="zh-CN" altLang="en-US" sz="2800" b="1" spc="300" dirty="0">
                    <a:solidFill>
                      <a:srgbClr val="004098"/>
                    </a:solidFill>
                    <a:latin typeface="微软雅黑" panose="020B0503020204020204" pitchFamily="34" charset="-122"/>
                    <a:ea typeface="微软雅黑" panose="020B0503020204020204" pitchFamily="34" charset="-122"/>
                  </a:rPr>
                  <a:t>也就是：</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r>
                        <m:rPr>
                          <m:sty m:val="p"/>
                        </m:rPr>
                        <a:rPr lang="en-US" altLang="zh-CN" sz="2800" i="1" spc="300" dirty="0" smtClean="0">
                          <a:solidFill>
                            <a:srgbClr val="004098"/>
                          </a:solidFill>
                          <a:latin typeface="Cambria Math" panose="02040503050406030204" pitchFamily="18" charset="0"/>
                          <a:ea typeface="Cambria Math" panose="02040503050406030204" pitchFamily="18" charset="0"/>
                        </a:rPr>
                        <m:t>∇</m:t>
                      </m:r>
                      <m:r>
                        <a:rPr lang="en-US" altLang="zh-CN" sz="2800" i="1" spc="300" dirty="0" smtClean="0">
                          <a:solidFill>
                            <a:srgbClr val="004098"/>
                          </a:solidFill>
                          <a:latin typeface="Cambria Math" panose="02040503050406030204" pitchFamily="18" charset="0"/>
                          <a:ea typeface="微软雅黑" panose="020B0503020204020204" pitchFamily="34" charset="-122"/>
                        </a:rPr>
                        <m:t>𝐼</m:t>
                      </m:r>
                      <m:r>
                        <a:rPr lang="en-US" altLang="zh-CN" sz="2800" i="1" spc="300" dirty="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m:t>
                      </m:r>
                      <m:d>
                        <m:dPr>
                          <m:ctrlPr>
                            <a:rPr lang="en-US" altLang="zh-CN" sz="2800" i="1" spc="300" dirty="0" smtClean="0">
                              <a:solidFill>
                                <a:srgbClr val="004098"/>
                              </a:solidFill>
                              <a:latin typeface="Cambria Math" panose="02040503050406030204" pitchFamily="18" charset="0"/>
                              <a:ea typeface="微软雅黑" panose="020B0503020204020204" pitchFamily="34" charset="-122"/>
                            </a:rPr>
                          </m:ctrlPr>
                        </m:dPr>
                        <m:e>
                          <m:r>
                            <a:rPr lang="en-US" altLang="zh-CN" sz="2800" i="1" spc="300" dirty="0" smtClean="0">
                              <a:solidFill>
                                <a:srgbClr val="004098"/>
                              </a:solidFill>
                              <a:latin typeface="Cambria Math" panose="02040503050406030204" pitchFamily="18" charset="0"/>
                              <a:ea typeface="微软雅黑" panose="020B0503020204020204" pitchFamily="34" charset="-122"/>
                            </a:rPr>
                            <m:t>𝑢</m:t>
                          </m:r>
                          <m:r>
                            <a:rPr lang="en-US" altLang="zh-CN" sz="2800" i="1" spc="300" dirty="0" smtClean="0">
                              <a:solidFill>
                                <a:srgbClr val="004098"/>
                              </a:solidFill>
                              <a:latin typeface="Cambria Math" panose="02040503050406030204" pitchFamily="18" charset="0"/>
                              <a:ea typeface="微软雅黑" panose="020B0503020204020204" pitchFamily="34" charset="-122"/>
                            </a:rPr>
                            <m:t>, </m:t>
                          </m:r>
                          <m:r>
                            <a:rPr lang="en-US" altLang="zh-CN" sz="2800" i="1" spc="300" dirty="0" smtClean="0">
                              <a:solidFill>
                                <a:srgbClr val="004098"/>
                              </a:solidFill>
                              <a:latin typeface="Cambria Math" panose="02040503050406030204" pitchFamily="18" charset="0"/>
                              <a:ea typeface="微软雅黑" panose="020B0503020204020204" pitchFamily="34" charset="-122"/>
                            </a:rPr>
                            <m:t>𝑣</m:t>
                          </m:r>
                        </m:e>
                      </m:d>
                      <m:r>
                        <a:rPr lang="en-US" altLang="zh-CN" sz="2800" i="1" spc="300" dirty="0" smtClean="0">
                          <a:solidFill>
                            <a:srgbClr val="004098"/>
                          </a:solidFill>
                          <a:latin typeface="Cambria Math" panose="02040503050406030204" pitchFamily="18" charset="0"/>
                          <a:ea typeface="微软雅黑" panose="020B0503020204020204" pitchFamily="34" charset="-122"/>
                        </a:rPr>
                        <m:t>+ </m:t>
                      </m:r>
                      <m:sSub>
                        <m:sSubPr>
                          <m:ctrlPr>
                            <a:rPr lang="en-US" altLang="zh-CN" sz="2800" i="1" spc="300" dirty="0" err="1" smtClean="0">
                              <a:solidFill>
                                <a:srgbClr val="004098"/>
                              </a:solidFill>
                              <a:latin typeface="Cambria Math" panose="02040503050406030204" pitchFamily="18" charset="0"/>
                              <a:ea typeface="微软雅黑" panose="020B0503020204020204" pitchFamily="34" charset="-122"/>
                            </a:rPr>
                          </m:ctrlPr>
                        </m:sSubPr>
                        <m:e>
                          <m:r>
                            <a:rPr lang="en-US" altLang="zh-CN" sz="2800" i="1" spc="300" dirty="0" err="1" smtClean="0">
                              <a:solidFill>
                                <a:srgbClr val="004098"/>
                              </a:solidFill>
                              <a:latin typeface="Cambria Math" panose="02040503050406030204" pitchFamily="18" charset="0"/>
                              <a:ea typeface="微软雅黑" panose="020B0503020204020204" pitchFamily="34" charset="-122"/>
                            </a:rPr>
                            <m:t>𝐼</m:t>
                          </m:r>
                        </m:e>
                        <m:sub>
                          <m:r>
                            <a:rPr lang="en-US" altLang="zh-CN" sz="2800" i="1" spc="300" dirty="0" err="1" smtClean="0">
                              <a:solidFill>
                                <a:srgbClr val="004098"/>
                              </a:solidFill>
                              <a:latin typeface="Cambria Math" panose="02040503050406030204" pitchFamily="18" charset="0"/>
                              <a:ea typeface="微软雅黑" panose="020B0503020204020204" pitchFamily="34" charset="-122"/>
                            </a:rPr>
                            <m:t>𝑡</m:t>
                          </m:r>
                        </m:sub>
                      </m:sSub>
                      <m:r>
                        <a:rPr lang="en-US" altLang="zh-CN" sz="2800" i="1" spc="300" dirty="0" smtClean="0">
                          <a:solidFill>
                            <a:srgbClr val="004098"/>
                          </a:solidFill>
                          <a:latin typeface="Cambria Math" panose="02040503050406030204" pitchFamily="18" charset="0"/>
                          <a:ea typeface="微软雅黑" panose="020B0503020204020204" pitchFamily="34" charset="-122"/>
                        </a:rPr>
                        <m:t>= 0</m:t>
                      </m:r>
                    </m:oMath>
                  </m:oMathPara>
                </a14:m>
                <a:endParaRPr lang="en-US" altLang="zh-CN" sz="2800"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6" name="TextBox 5">
                <a:extLst>
                  <a:ext uri="{FF2B5EF4-FFF2-40B4-BE49-F238E27FC236}">
                    <a16:creationId xmlns:a16="http://schemas.microsoft.com/office/drawing/2014/main" id="{B38BD0F4-2433-9FD3-6C1C-3D886E6912C4}"/>
                  </a:ext>
                </a:extLst>
              </p:cNvPr>
              <p:cNvSpPr txBox="1">
                <a:spLocks noRot="1" noChangeAspect="1" noMove="1" noResize="1" noEditPoints="1" noAdjustHandles="1" noChangeArrowheads="1" noChangeShapeType="1" noTextEdit="1"/>
              </p:cNvSpPr>
              <p:nvPr/>
            </p:nvSpPr>
            <p:spPr>
              <a:xfrm>
                <a:off x="474760" y="1178175"/>
                <a:ext cx="10963155" cy="5350375"/>
              </a:xfrm>
              <a:prstGeom prst="rect">
                <a:avLst/>
              </a:prstGeom>
              <a:blipFill>
                <a:blip r:embed="rId5"/>
                <a:stretch>
                  <a:fillRect l="-1168" t="-1139"/>
                </a:stretch>
              </a:blipFill>
            </p:spPr>
            <p:txBody>
              <a:bodyPr/>
              <a:lstStyle/>
              <a:p>
                <a:r>
                  <a:rPr lang="en-US">
                    <a:noFill/>
                  </a:rPr>
                  <a:t> </a:t>
                </a:r>
              </a:p>
            </p:txBody>
          </p:sp>
        </mc:Fallback>
      </mc:AlternateContent>
      <p:sp>
        <p:nvSpPr>
          <p:cNvPr id="3" name="文本框 2">
            <a:extLst>
              <a:ext uri="{FF2B5EF4-FFF2-40B4-BE49-F238E27FC236}">
                <a16:creationId xmlns:a16="http://schemas.microsoft.com/office/drawing/2014/main" id="{E475C5C0-6CFA-12AB-D928-1112A015A042}"/>
              </a:ext>
            </a:extLst>
          </p:cNvPr>
          <p:cNvSpPr txBox="1"/>
          <p:nvPr/>
        </p:nvSpPr>
        <p:spPr>
          <a:xfrm>
            <a:off x="4983725" y="5991743"/>
            <a:ext cx="1038455" cy="501926"/>
          </a:xfrm>
          <a:prstGeom prst="rect">
            <a:avLst/>
          </a:prstGeom>
          <a:noFill/>
          <a:ln w="28575">
            <a:solidFill>
              <a:srgbClr val="C00000"/>
            </a:solidFill>
          </a:ln>
        </p:spPr>
        <p:txBody>
          <a:bodyPr wrap="square" rtlCol="0">
            <a:spAutoFit/>
          </a:bodyPr>
          <a:lstStyle/>
          <a:p>
            <a:endParaRPr kumimoji="1" lang="zh-CN" altLang="en-US" sz="2400" dirty="0">
              <a:latin typeface="Microsoft YaHei" panose="020B0503020204020204" pitchFamily="34" charset="-122"/>
              <a:ea typeface="Microsoft YaHei" panose="020B0503020204020204" pitchFamily="34" charset="-122"/>
            </a:endParaRPr>
          </a:p>
        </p:txBody>
      </p:sp>
      <p:sp>
        <p:nvSpPr>
          <p:cNvPr id="7" name="文本框 6">
            <a:extLst>
              <a:ext uri="{FF2B5EF4-FFF2-40B4-BE49-F238E27FC236}">
                <a16:creationId xmlns:a16="http://schemas.microsoft.com/office/drawing/2014/main" id="{3D101E22-2ED4-1F5B-33F9-083881C0B1BB}"/>
              </a:ext>
            </a:extLst>
          </p:cNvPr>
          <p:cNvSpPr txBox="1"/>
          <p:nvPr/>
        </p:nvSpPr>
        <p:spPr>
          <a:xfrm>
            <a:off x="8174236" y="5958959"/>
            <a:ext cx="6104334" cy="461665"/>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两个未知数无法求解！</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70694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ltLang="zh-CN" dirty="0"/>
              <a:t>Lucas-Kanade</a:t>
            </a:r>
            <a:r>
              <a:rPr lang="zh-CN" altLang="en-US" dirty="0"/>
              <a:t>光流法</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954107"/>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空间一致性假设：假定场景中相同表面的相邻点具有相似运动</a:t>
            </a:r>
          </a:p>
          <a:p>
            <a:pPr algn="ct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5122" name="Picture 2">
            <a:extLst>
              <a:ext uri="{FF2B5EF4-FFF2-40B4-BE49-F238E27FC236}">
                <a16:creationId xmlns:a16="http://schemas.microsoft.com/office/drawing/2014/main" id="{CEB78816-7270-E289-85CB-708555106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72" y="2098114"/>
            <a:ext cx="10508456" cy="434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5110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ltLang="zh-CN" dirty="0"/>
              <a:t>Lucas-Kanade</a:t>
            </a:r>
            <a:r>
              <a:rPr lang="zh-CN" altLang="en-US" dirty="0"/>
              <a:t>光流法</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523220"/>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假定使用一个</a:t>
                </a:r>
                <a14:m>
                  <m:oMath xmlns:m="http://schemas.openxmlformats.org/officeDocument/2006/math">
                    <m:r>
                      <a:rPr lang="en-US" altLang="zh-CN" sz="2800" b="1" i="1" spc="300" dirty="0" smtClean="0">
                        <a:solidFill>
                          <a:srgbClr val="004098"/>
                        </a:solidFill>
                        <a:latin typeface="Cambria Math" panose="02040503050406030204" pitchFamily="18" charset="0"/>
                        <a:ea typeface="微软雅黑" panose="020B0503020204020204" pitchFamily="34" charset="-122"/>
                      </a:rPr>
                      <m:t>𝟓</m:t>
                    </m:r>
                    <m:r>
                      <a:rPr lang="en-US" altLang="zh-CN" sz="2800" b="1" i="1" spc="300" dirty="0" smtClean="0">
                        <a:solidFill>
                          <a:srgbClr val="004098"/>
                        </a:solidFill>
                        <a:latin typeface="Cambria Math" panose="02040503050406030204" pitchFamily="18" charset="0"/>
                        <a:ea typeface="微软雅黑" panose="020B0503020204020204" pitchFamily="34" charset="-122"/>
                      </a:rPr>
                      <m:t>×</m:t>
                    </m:r>
                    <m:r>
                      <a:rPr lang="en-US" altLang="zh-CN" sz="2800" b="1" i="1" spc="300" dirty="0" smtClean="0">
                        <a:solidFill>
                          <a:srgbClr val="004098"/>
                        </a:solidFill>
                        <a:latin typeface="Cambria Math" panose="02040503050406030204" pitchFamily="18" charset="0"/>
                        <a:ea typeface="微软雅黑" panose="020B0503020204020204" pitchFamily="34" charset="-122"/>
                      </a:rPr>
                      <m:t>𝟓</m:t>
                    </m:r>
                  </m:oMath>
                </a14:m>
                <a:r>
                  <a:rPr lang="zh-CN" altLang="en-US" sz="2800" b="1" spc="300" dirty="0">
                    <a:solidFill>
                      <a:srgbClr val="004098"/>
                    </a:solidFill>
                    <a:latin typeface="微软雅黑" panose="020B0503020204020204" pitchFamily="34" charset="-122"/>
                    <a:ea typeface="微软雅黑" panose="020B0503020204020204" pitchFamily="34" charset="-122"/>
                  </a:rPr>
                  <a:t>的窗作为空间一致性的假设区域</a:t>
                </a:r>
                <a:r>
                  <a:rPr lang="en-US" altLang="zh-CN" sz="2800" b="1" spc="300" dirty="0">
                    <a:solidFill>
                      <a:srgbClr val="004098"/>
                    </a:solidFill>
                    <a:latin typeface="微软雅黑" panose="020B0503020204020204" pitchFamily="34" charset="-122"/>
                    <a:ea typeface="微软雅黑" panose="020B0503020204020204" pitchFamily="34" charset="-122"/>
                  </a:rPr>
                  <a:t>:</a:t>
                </a:r>
              </a:p>
            </p:txBody>
          </p:sp>
        </mc:Choice>
        <mc:Fallback xmlns="">
          <p:sp>
            <p:nvSpPr>
              <p:cNvPr id="6" name="TextBox 5">
                <a:extLst>
                  <a:ext uri="{FF2B5EF4-FFF2-40B4-BE49-F238E27FC236}">
                    <a16:creationId xmlns:a16="http://schemas.microsoft.com/office/drawing/2014/main" id="{B38BD0F4-2433-9FD3-6C1C-3D886E6912C4}"/>
                  </a:ext>
                </a:extLst>
              </p:cNvPr>
              <p:cNvSpPr txBox="1">
                <a:spLocks noRot="1" noChangeAspect="1" noMove="1" noResize="1" noEditPoints="1" noAdjustHandles="1" noChangeArrowheads="1" noChangeShapeType="1" noTextEdit="1"/>
              </p:cNvSpPr>
              <p:nvPr/>
            </p:nvSpPr>
            <p:spPr>
              <a:xfrm>
                <a:off x="474760" y="1178175"/>
                <a:ext cx="10963155" cy="523220"/>
              </a:xfrm>
              <a:prstGeom prst="rect">
                <a:avLst/>
              </a:prstGeom>
              <a:blipFill>
                <a:blip r:embed="rId5"/>
                <a:stretch>
                  <a:fillRect l="-1157" t="-11905" b="-33333"/>
                </a:stretch>
              </a:blipFill>
            </p:spPr>
            <p:txBody>
              <a:bodyPr/>
              <a:lstStyle/>
              <a:p>
                <a:r>
                  <a:rPr lang="zh-CN" altLang="en-US">
                    <a:noFill/>
                  </a:rPr>
                  <a:t> </a:t>
                </a:r>
              </a:p>
            </p:txBody>
          </p:sp>
        </mc:Fallback>
      </mc:AlternateContent>
      <p:sp>
        <p:nvSpPr>
          <p:cNvPr id="2" name="TextBox 5">
            <a:extLst>
              <a:ext uri="{FF2B5EF4-FFF2-40B4-BE49-F238E27FC236}">
                <a16:creationId xmlns:a16="http://schemas.microsoft.com/office/drawing/2014/main" id="{3AF73D5A-8BCD-16CA-3346-A6848DDF98E1}"/>
              </a:ext>
            </a:extLst>
          </p:cNvPr>
          <p:cNvSpPr txBox="1"/>
          <p:nvPr/>
        </p:nvSpPr>
        <p:spPr>
          <a:xfrm>
            <a:off x="474760" y="3341245"/>
            <a:ext cx="10963155" cy="523220"/>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简写为：</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86993157-215A-6E4F-5E74-51320FEC9540}"/>
              </a:ext>
            </a:extLst>
          </p:cNvPr>
          <p:cNvGrpSpPr/>
          <p:nvPr/>
        </p:nvGrpSpPr>
        <p:grpSpPr>
          <a:xfrm>
            <a:off x="3588246" y="1888230"/>
            <a:ext cx="5015508" cy="1266180"/>
            <a:chOff x="1330523" y="2197380"/>
            <a:chExt cx="5015508" cy="1266180"/>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DDFFCE9-55CD-0020-C7C2-2AC4C787ED84}"/>
                    </a:ext>
                  </a:extLst>
                </p:cNvPr>
                <p:cNvSpPr txBox="1"/>
                <p:nvPr/>
              </p:nvSpPr>
              <p:spPr>
                <a:xfrm>
                  <a:off x="1330523" y="2197380"/>
                  <a:ext cx="1384102" cy="1266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rgbClr val="000000"/>
                                </a:solidFill>
                                <a:latin typeface="Cambria Math" panose="02040503050406030204" pitchFamily="18" charset="0"/>
                              </a:rPr>
                            </m:ctrlPr>
                          </m:dPr>
                          <m:e>
                            <m:m>
                              <m:mPr>
                                <m:mcs>
                                  <m:mc>
                                    <m:mcPr>
                                      <m:count m:val="2"/>
                                      <m:mcJc m:val="center"/>
                                    </m:mcPr>
                                  </m:mc>
                                </m:mcs>
                                <m:ctrlPr>
                                  <a:rPr lang="en-US" altLang="zh-CN" sz="2400" i="1">
                                    <a:solidFill>
                                      <a:srgbClr val="000000"/>
                                    </a:solidFill>
                                    <a:latin typeface="Cambria Math" panose="02040503050406030204" pitchFamily="18" charset="0"/>
                                  </a:rPr>
                                </m:ctrlPr>
                              </m:mPr>
                              <m:mr>
                                <m:e>
                                  <m:sSub>
                                    <m:sSubPr>
                                      <m:ctrlPr>
                                        <a:rPr lang="en-US" altLang="zh-CN" sz="2400" i="1">
                                          <a:solidFill>
                                            <a:srgbClr val="000000"/>
                                          </a:solidFill>
                                          <a:latin typeface="Cambria Math" panose="02040503050406030204" pitchFamily="18" charset="0"/>
                                        </a:rPr>
                                      </m:ctrlPr>
                                    </m:sSubPr>
                                    <m:e>
                                      <m:r>
                                        <a:rPr lang="en-US" altLang="zh-CN" sz="2400" b="0" i="1" smtClean="0">
                                          <a:solidFill>
                                            <a:srgbClr val="000000"/>
                                          </a:solidFill>
                                          <a:latin typeface="Cambria Math" panose="02040503050406030204" pitchFamily="18" charset="0"/>
                                        </a:rPr>
                                        <m:t>𝐼</m:t>
                                      </m:r>
                                    </m:e>
                                    <m:sub>
                                      <m:r>
                                        <a:rPr lang="en-US" altLang="zh-CN" sz="2400" i="1">
                                          <a:solidFill>
                                            <a:srgbClr val="000000"/>
                                          </a:solidFill>
                                          <a:latin typeface="Cambria Math"/>
                                        </a:rPr>
                                        <m:t>𝑥</m:t>
                                      </m:r>
                                    </m:sub>
                                  </m:sSub>
                                  <m:r>
                                    <a:rPr lang="en-US" altLang="zh-CN" sz="2400" b="0" i="1" smtClean="0">
                                      <a:solidFill>
                                        <a:srgbClr val="000000"/>
                                      </a:solidFill>
                                      <a:latin typeface="Cambria Math" panose="02040503050406030204" pitchFamily="18" charset="0"/>
                                    </a:rPr>
                                    <m:t>(</m:t>
                                  </m:r>
                                  <m:sSub>
                                    <m:sSubPr>
                                      <m:ctrlPr>
                                        <a:rPr lang="en-US" altLang="zh-CN" sz="2400" b="0" i="1" smtClean="0">
                                          <a:solidFill>
                                            <a:srgbClr val="000000"/>
                                          </a:solidFill>
                                          <a:latin typeface="Cambria Math" panose="02040503050406030204" pitchFamily="18" charset="0"/>
                                        </a:rPr>
                                      </m:ctrlPr>
                                    </m:sSubPr>
                                    <m:e>
                                      <m:r>
                                        <a:rPr lang="en-US" altLang="zh-CN" sz="2400" b="1" i="1" smtClean="0">
                                          <a:solidFill>
                                            <a:srgbClr val="000000"/>
                                          </a:solidFill>
                                          <a:latin typeface="Cambria Math" panose="02040503050406030204" pitchFamily="18" charset="0"/>
                                        </a:rPr>
                                        <m:t>𝒑</m:t>
                                      </m:r>
                                    </m:e>
                                    <m:sub>
                                      <m:r>
                                        <a:rPr lang="en-US" altLang="zh-CN" sz="2400" b="0" i="1" smtClean="0">
                                          <a:solidFill>
                                            <a:srgbClr val="000000"/>
                                          </a:solidFill>
                                          <a:latin typeface="Cambria Math" panose="02040503050406030204" pitchFamily="18" charset="0"/>
                                        </a:rPr>
                                        <m:t>1</m:t>
                                      </m:r>
                                    </m:sub>
                                  </m:sSub>
                                  <m:r>
                                    <a:rPr lang="en-US" altLang="zh-CN" sz="2400" b="0" i="1" smtClean="0">
                                      <a:solidFill>
                                        <a:srgbClr val="000000"/>
                                      </a:solidFill>
                                      <a:latin typeface="Cambria Math" panose="02040503050406030204" pitchFamily="18" charset="0"/>
                                    </a:rPr>
                                    <m:t>)</m:t>
                                  </m:r>
                                </m:e>
                                <m:e>
                                  <m:sSub>
                                    <m:sSubPr>
                                      <m:ctrlPr>
                                        <a:rPr lang="en-US" altLang="zh-CN" sz="2400" i="1" smtClean="0">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𝐼</m:t>
                                      </m:r>
                                    </m:e>
                                    <m:sub>
                                      <m:r>
                                        <a:rPr lang="en-US" altLang="zh-CN" sz="2400" b="0" i="1" smtClean="0">
                                          <a:solidFill>
                                            <a:srgbClr val="000000"/>
                                          </a:solidFill>
                                          <a:latin typeface="Cambria Math" panose="02040503050406030204" pitchFamily="18" charset="0"/>
                                        </a:rPr>
                                        <m:t>𝑦</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𝒑</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e>
                              </m:mr>
                              <m:mr>
                                <m:e>
                                  <m:r>
                                    <a:rPr lang="en-US" altLang="zh-CN" sz="2400" b="0" i="1" smtClean="0">
                                      <a:solidFill>
                                        <a:srgbClr val="000000"/>
                                      </a:solidFill>
                                      <a:latin typeface="Cambria Math" panose="02040503050406030204" pitchFamily="18" charset="0"/>
                                    </a:rPr>
                                    <m:t>⋮</m:t>
                                  </m:r>
                                </m:e>
                                <m:e>
                                  <m:r>
                                    <a:rPr lang="en-US" altLang="zh-CN" sz="2400" b="0" i="1" smtClean="0">
                                      <a:solidFill>
                                        <a:srgbClr val="000000"/>
                                      </a:solidFill>
                                      <a:latin typeface="Cambria Math" panose="02040503050406030204" pitchFamily="18" charset="0"/>
                                    </a:rPr>
                                    <m:t>⋮</m:t>
                                  </m:r>
                                </m:e>
                              </m:mr>
                              <m:m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𝐼</m:t>
                                      </m:r>
                                    </m:e>
                                    <m:sub>
                                      <m:r>
                                        <a:rPr lang="en-US" altLang="zh-CN" sz="2400" i="1">
                                          <a:solidFill>
                                            <a:srgbClr val="000000"/>
                                          </a:solidFill>
                                          <a:latin typeface="Cambria Math"/>
                                        </a:rPr>
                                        <m:t>𝑥</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𝒑</m:t>
                                      </m:r>
                                    </m:e>
                                    <m:sub>
                                      <m:r>
                                        <a:rPr lang="en-US" altLang="zh-CN" sz="2400" b="0" i="1" smtClean="0">
                                          <a:solidFill>
                                            <a:srgbClr val="000000"/>
                                          </a:solidFill>
                                          <a:latin typeface="Cambria Math" panose="02040503050406030204" pitchFamily="18" charset="0"/>
                                        </a:rPr>
                                        <m:t>25</m:t>
                                      </m:r>
                                    </m:sub>
                                  </m:sSub>
                                  <m:r>
                                    <a:rPr lang="en-US" altLang="zh-CN" sz="2400" i="1">
                                      <a:solidFill>
                                        <a:srgbClr val="000000"/>
                                      </a:solidFill>
                                      <a:latin typeface="Cambria Math" panose="02040503050406030204" pitchFamily="18" charset="0"/>
                                    </a:rPr>
                                    <m:t>)</m:t>
                                  </m:r>
                                </m:e>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𝐼</m:t>
                                      </m:r>
                                    </m:e>
                                    <m:sub>
                                      <m:r>
                                        <a:rPr lang="en-US" altLang="zh-CN" sz="2400" i="1">
                                          <a:solidFill>
                                            <a:srgbClr val="000000"/>
                                          </a:solidFill>
                                          <a:latin typeface="Cambria Math" panose="02040503050406030204" pitchFamily="18" charset="0"/>
                                        </a:rPr>
                                        <m:t>𝑦</m:t>
                                      </m:r>
                                    </m:sub>
                                  </m:sSub>
                                  <m:r>
                                    <a:rPr lang="en-US" altLang="zh-CN" sz="2400" i="1">
                                      <a:solidFill>
                                        <a:srgbClr val="000000"/>
                                      </a:solidFill>
                                      <a:latin typeface="Cambria Math" panose="02040503050406030204" pitchFamily="18" charset="0"/>
                                    </a:rPr>
                                    <m:t>(</m:t>
                                  </m:r>
                                  <m:sSub>
                                    <m:sSubPr>
                                      <m:ctrlPr>
                                        <a:rPr lang="en-US" altLang="zh-CN" sz="2400" i="1" smtClean="0">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𝒑</m:t>
                                      </m:r>
                                    </m:e>
                                    <m:sub>
                                      <m:r>
                                        <a:rPr lang="en-US" altLang="zh-CN" sz="2400" b="0" i="1" smtClean="0">
                                          <a:solidFill>
                                            <a:srgbClr val="000000"/>
                                          </a:solidFill>
                                          <a:latin typeface="Cambria Math" panose="02040503050406030204" pitchFamily="18" charset="0"/>
                                        </a:rPr>
                                        <m:t>25</m:t>
                                      </m:r>
                                    </m:sub>
                                  </m:sSub>
                                  <m:r>
                                    <a:rPr lang="en-US" altLang="zh-CN" sz="2400" i="1">
                                      <a:solidFill>
                                        <a:srgbClr val="000000"/>
                                      </a:solidFill>
                                      <a:latin typeface="Cambria Math" panose="02040503050406030204" pitchFamily="18" charset="0"/>
                                    </a:rPr>
                                    <m:t>)</m:t>
                                  </m:r>
                                </m:e>
                              </m:mr>
                            </m:m>
                          </m:e>
                        </m:d>
                      </m:oMath>
                    </m:oMathPara>
                  </a14:m>
                  <a:endParaRPr lang="zh-CN" altLang="en-US" dirty="0"/>
                </a:p>
              </p:txBody>
            </p:sp>
          </mc:Choice>
          <mc:Fallback xmlns="">
            <p:sp>
              <p:nvSpPr>
                <p:cNvPr id="7" name="文本框 6">
                  <a:extLst>
                    <a:ext uri="{FF2B5EF4-FFF2-40B4-BE49-F238E27FC236}">
                      <a16:creationId xmlns:a16="http://schemas.microsoft.com/office/drawing/2014/main" id="{CDDFFCE9-55CD-0020-C7C2-2AC4C787ED84}"/>
                    </a:ext>
                  </a:extLst>
                </p:cNvPr>
                <p:cNvSpPr txBox="1">
                  <a:spLocks noRot="1" noChangeAspect="1" noMove="1" noResize="1" noEditPoints="1" noAdjustHandles="1" noChangeArrowheads="1" noChangeShapeType="1" noTextEdit="1"/>
                </p:cNvSpPr>
                <p:nvPr/>
              </p:nvSpPr>
              <p:spPr>
                <a:xfrm>
                  <a:off x="1330523" y="2197380"/>
                  <a:ext cx="1384102" cy="1266180"/>
                </a:xfrm>
                <a:prstGeom prst="rect">
                  <a:avLst/>
                </a:prstGeom>
                <a:blipFill>
                  <a:blip r:embed="rId6"/>
                  <a:stretch>
                    <a:fillRect r="-86364" b="-9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A8BF55F-A3D5-E635-D124-35152D96DC6B}"/>
                    </a:ext>
                  </a:extLst>
                </p:cNvPr>
                <p:cNvSpPr txBox="1"/>
                <p:nvPr/>
              </p:nvSpPr>
              <p:spPr>
                <a:xfrm>
                  <a:off x="4961929" y="2257685"/>
                  <a:ext cx="1384102" cy="11455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000000"/>
                            </a:solidFill>
                            <a:latin typeface="Cambria Math" panose="02040503050406030204" pitchFamily="18" charset="0"/>
                          </a:rPr>
                          <m:t>=−</m:t>
                        </m:r>
                        <m:d>
                          <m:dPr>
                            <m:begChr m:val="["/>
                            <m:endChr m:val="]"/>
                            <m:ctrlPr>
                              <a:rPr lang="en-US" altLang="zh-CN" sz="2400" i="1" smtClean="0">
                                <a:solidFill>
                                  <a:srgbClr val="000000"/>
                                </a:solidFill>
                                <a:latin typeface="Cambria Math" panose="02040503050406030204" pitchFamily="18" charset="0"/>
                              </a:rPr>
                            </m:ctrlPr>
                          </m:dPr>
                          <m:e>
                            <m:m>
                              <m:mPr>
                                <m:mcs>
                                  <m:mc>
                                    <m:mcPr>
                                      <m:count m:val="1"/>
                                      <m:mcJc m:val="center"/>
                                    </m:mcPr>
                                  </m:mc>
                                </m:mcs>
                                <m:ctrlPr>
                                  <a:rPr lang="en-US" altLang="zh-CN" sz="2400" i="1">
                                    <a:solidFill>
                                      <a:srgbClr val="000000"/>
                                    </a:solidFill>
                                    <a:latin typeface="Cambria Math" panose="02040503050406030204" pitchFamily="18" charset="0"/>
                                  </a:rPr>
                                </m:ctrlPr>
                              </m:mPr>
                              <m:m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𝐼</m:t>
                                      </m:r>
                                    </m:e>
                                    <m:sub>
                                      <m:r>
                                        <a:rPr lang="en-US" altLang="zh-CN" sz="2400" b="0" i="1" smtClean="0">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𝒑</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e>
                              </m:mr>
                              <m:mr>
                                <m:e>
                                  <m:r>
                                    <a:rPr lang="en-US" altLang="zh-CN" sz="2400" b="0" i="1" smtClean="0">
                                      <a:solidFill>
                                        <a:srgbClr val="000000"/>
                                      </a:solidFill>
                                      <a:latin typeface="Cambria Math" panose="02040503050406030204" pitchFamily="18" charset="0"/>
                                    </a:rPr>
                                    <m:t>⋮</m:t>
                                  </m:r>
                                </m:e>
                              </m:mr>
                              <m:m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𝐼</m:t>
                                      </m:r>
                                    </m:e>
                                    <m:sub>
                                      <m:r>
                                        <a:rPr lang="en-US" altLang="zh-CN" sz="2400" b="0" i="1" smtClean="0">
                                          <a:solidFill>
                                            <a:srgbClr val="000000"/>
                                          </a:solidFill>
                                          <a:latin typeface="Cambria Math" panose="02040503050406030204" pitchFamily="18" charset="0"/>
                                        </a:rPr>
                                        <m:t>𝑡</m:t>
                                      </m:r>
                                    </m:sub>
                                  </m:sSub>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b="1" i="1">
                                          <a:solidFill>
                                            <a:srgbClr val="000000"/>
                                          </a:solidFill>
                                          <a:latin typeface="Cambria Math" panose="02040503050406030204" pitchFamily="18" charset="0"/>
                                        </a:rPr>
                                        <m:t>𝒑</m:t>
                                      </m:r>
                                    </m:e>
                                    <m:sub>
                                      <m:r>
                                        <a:rPr lang="en-US" altLang="zh-CN" sz="2400" b="0" i="1" smtClean="0">
                                          <a:solidFill>
                                            <a:srgbClr val="000000"/>
                                          </a:solidFill>
                                          <a:latin typeface="Cambria Math" panose="02040503050406030204" pitchFamily="18" charset="0"/>
                                        </a:rPr>
                                        <m:t>25</m:t>
                                      </m:r>
                                    </m:sub>
                                  </m:sSub>
                                  <m:r>
                                    <a:rPr lang="en-US" altLang="zh-CN" sz="2400" i="1">
                                      <a:solidFill>
                                        <a:srgbClr val="000000"/>
                                      </a:solidFill>
                                      <a:latin typeface="Cambria Math" panose="02040503050406030204" pitchFamily="18" charset="0"/>
                                    </a:rPr>
                                    <m:t>)</m:t>
                                  </m:r>
                                </m:e>
                              </m:mr>
                            </m:m>
                          </m:e>
                        </m:d>
                      </m:oMath>
                    </m:oMathPara>
                  </a14:m>
                  <a:endParaRPr lang="zh-CN" altLang="en-US" dirty="0"/>
                </a:p>
              </p:txBody>
            </p:sp>
          </mc:Choice>
          <mc:Fallback xmlns="">
            <p:sp>
              <p:nvSpPr>
                <p:cNvPr id="8" name="文本框 7">
                  <a:extLst>
                    <a:ext uri="{FF2B5EF4-FFF2-40B4-BE49-F238E27FC236}">
                      <a16:creationId xmlns:a16="http://schemas.microsoft.com/office/drawing/2014/main" id="{4A8BF55F-A3D5-E635-D124-35152D96DC6B}"/>
                    </a:ext>
                  </a:extLst>
                </p:cNvPr>
                <p:cNvSpPr txBox="1">
                  <a:spLocks noRot="1" noChangeAspect="1" noMove="1" noResize="1" noEditPoints="1" noAdjustHandles="1" noChangeArrowheads="1" noChangeShapeType="1" noTextEdit="1"/>
                </p:cNvSpPr>
                <p:nvPr/>
              </p:nvSpPr>
              <p:spPr>
                <a:xfrm>
                  <a:off x="4961929" y="2257685"/>
                  <a:ext cx="1384102" cy="1145570"/>
                </a:xfrm>
                <a:prstGeom prst="rect">
                  <a:avLst/>
                </a:prstGeom>
                <a:blipFill>
                  <a:blip r:embed="rId7"/>
                  <a:stretch>
                    <a:fillRect r="-35455"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0C96453-2E6D-8D5C-438B-EE985F8D40A0}"/>
                    </a:ext>
                  </a:extLst>
                </p:cNvPr>
                <p:cNvSpPr txBox="1"/>
                <p:nvPr/>
              </p:nvSpPr>
              <p:spPr>
                <a:xfrm>
                  <a:off x="3664148" y="2507080"/>
                  <a:ext cx="1384102" cy="6467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rgbClr val="000000"/>
                                </a:solidFill>
                                <a:latin typeface="Cambria Math" panose="02040503050406030204" pitchFamily="18" charset="0"/>
                              </a:rPr>
                            </m:ctrlPr>
                          </m:dPr>
                          <m:e>
                            <m:m>
                              <m:mPr>
                                <m:mcs>
                                  <m:mc>
                                    <m:mcPr>
                                      <m:count m:val="1"/>
                                      <m:mcJc m:val="center"/>
                                    </m:mcPr>
                                  </m:mc>
                                </m:mcs>
                                <m:ctrlPr>
                                  <a:rPr lang="en-US" altLang="zh-CN" sz="2400" i="1">
                                    <a:solidFill>
                                      <a:srgbClr val="000000"/>
                                    </a:solidFill>
                                    <a:latin typeface="Cambria Math" panose="02040503050406030204" pitchFamily="18" charset="0"/>
                                  </a:rPr>
                                </m:ctrlPr>
                              </m:mPr>
                              <m:mr>
                                <m:e>
                                  <m:r>
                                    <a:rPr lang="en-US" altLang="zh-CN" sz="2400" b="0" i="1" smtClean="0">
                                      <a:solidFill>
                                        <a:srgbClr val="000000"/>
                                      </a:solidFill>
                                      <a:latin typeface="Cambria Math" panose="02040503050406030204" pitchFamily="18" charset="0"/>
                                    </a:rPr>
                                    <m:t>𝑢</m:t>
                                  </m:r>
                                </m:e>
                              </m:mr>
                              <m:mr>
                                <m:e>
                                  <m:r>
                                    <a:rPr lang="en-US" altLang="zh-CN" sz="2400" b="0" i="1" smtClean="0">
                                      <a:solidFill>
                                        <a:srgbClr val="000000"/>
                                      </a:solidFill>
                                      <a:latin typeface="Cambria Math" panose="02040503050406030204" pitchFamily="18" charset="0"/>
                                    </a:rPr>
                                    <m:t>𝑣</m:t>
                                  </m:r>
                                </m:e>
                              </m:mr>
                            </m:m>
                          </m:e>
                        </m:d>
                      </m:oMath>
                    </m:oMathPara>
                  </a14:m>
                  <a:endParaRPr lang="zh-CN" altLang="en-US" dirty="0"/>
                </a:p>
              </p:txBody>
            </p:sp>
          </mc:Choice>
          <mc:Fallback xmlns="">
            <p:sp>
              <p:nvSpPr>
                <p:cNvPr id="9" name="文本框 8">
                  <a:extLst>
                    <a:ext uri="{FF2B5EF4-FFF2-40B4-BE49-F238E27FC236}">
                      <a16:creationId xmlns:a16="http://schemas.microsoft.com/office/drawing/2014/main" id="{80C96453-2E6D-8D5C-438B-EE985F8D40A0}"/>
                    </a:ext>
                  </a:extLst>
                </p:cNvPr>
                <p:cNvSpPr txBox="1">
                  <a:spLocks noRot="1" noChangeAspect="1" noMove="1" noResize="1" noEditPoints="1" noAdjustHandles="1" noChangeArrowheads="1" noChangeShapeType="1" noTextEdit="1"/>
                </p:cNvSpPr>
                <p:nvPr/>
              </p:nvSpPr>
              <p:spPr>
                <a:xfrm>
                  <a:off x="3664148" y="2507080"/>
                  <a:ext cx="1384102" cy="646780"/>
                </a:xfrm>
                <a:prstGeom prst="rect">
                  <a:avLst/>
                </a:prstGeom>
                <a:blipFill>
                  <a:blip r:embed="rId8"/>
                  <a:stretch>
                    <a:fillRect b="-192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0FE2CB8-E85F-586D-45EE-DA132BE4454E}"/>
                  </a:ext>
                </a:extLst>
              </p:cNvPr>
              <p:cNvSpPr txBox="1"/>
              <p:nvPr/>
            </p:nvSpPr>
            <p:spPr>
              <a:xfrm>
                <a:off x="4362898" y="4051300"/>
                <a:ext cx="3466205" cy="4666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sz="2400" b="1" i="1" dirty="0" smtClean="0">
                          <a:latin typeface="Cambria Math" panose="02040503050406030204" pitchFamily="18" charset="0"/>
                        </a:rPr>
                        <m:t>𝑨𝒅</m:t>
                      </m:r>
                      <m:r>
                        <a:rPr kumimoji="1" lang="en-US" altLang="zh-CN" sz="2400" i="1" dirty="0" smtClean="0">
                          <a:latin typeface="Cambria Math" panose="02040503050406030204" pitchFamily="18" charset="0"/>
                        </a:rPr>
                        <m:t>=−</m:t>
                      </m:r>
                      <m:r>
                        <a:rPr kumimoji="1" lang="en-US" altLang="zh-CN" sz="2400" b="1" i="1" dirty="0" smtClean="0">
                          <a:latin typeface="Cambria Math" panose="02040503050406030204" pitchFamily="18" charset="0"/>
                        </a:rPr>
                        <m:t>𝒃</m:t>
                      </m:r>
                      <m:r>
                        <a:rPr kumimoji="1" lang="en-US" altLang="zh-CN" sz="2400" i="1" dirty="0">
                          <a:latin typeface="Cambria Math" panose="02040503050406030204" pitchFamily="18" charset="0"/>
                        </a:rPr>
                        <m:t> </m:t>
                      </m:r>
                      <m:r>
                        <a:rPr kumimoji="1" lang="en-US" altLang="zh-CN" sz="2400" i="1" dirty="0" smtClean="0">
                          <a:latin typeface="Cambria Math" panose="02040503050406030204" pitchFamily="18" charset="0"/>
                        </a:rPr>
                        <m:t>→</m:t>
                      </m:r>
                      <m:r>
                        <a:rPr kumimoji="1" lang="en-US" altLang="zh-CN" sz="2400" b="0" i="1" dirty="0" smtClean="0">
                          <a:latin typeface="Cambria Math" panose="02040503050406030204" pitchFamily="18" charset="0"/>
                        </a:rPr>
                        <m:t>|</m:t>
                      </m:r>
                      <m:sSubSup>
                        <m:sSubSupPr>
                          <m:ctrlPr>
                            <a:rPr kumimoji="1" lang="en-US" altLang="zh-CN" sz="2400" i="1" dirty="0" smtClean="0">
                              <a:latin typeface="Cambria Math" panose="02040503050406030204" pitchFamily="18" charset="0"/>
                            </a:rPr>
                          </m:ctrlPr>
                        </m:sSubSupPr>
                        <m:e>
                          <m:d>
                            <m:dPr>
                              <m:begChr m:val="|"/>
                              <m:endChr m:val="|"/>
                              <m:ctrlPr>
                                <a:rPr kumimoji="1" lang="en-US" altLang="zh-CN" sz="2400" b="1" i="1" dirty="0" smtClean="0">
                                  <a:latin typeface="Cambria Math" panose="02040503050406030204" pitchFamily="18" charset="0"/>
                                </a:rPr>
                              </m:ctrlPr>
                            </m:dPr>
                            <m:e>
                              <m:r>
                                <a:rPr kumimoji="1" lang="en-US" altLang="zh-CN" sz="2400" b="1" i="1" dirty="0" smtClean="0">
                                  <a:latin typeface="Cambria Math" panose="02040503050406030204" pitchFamily="18" charset="0"/>
                                </a:rPr>
                                <m:t>𝑨𝒅</m:t>
                              </m:r>
                              <m:r>
                                <a:rPr kumimoji="1" lang="en-US" altLang="zh-CN" sz="2400" b="1" i="1" dirty="0" smtClean="0">
                                  <a:latin typeface="Cambria Math" panose="02040503050406030204" pitchFamily="18" charset="0"/>
                                </a:rPr>
                                <m:t>+</m:t>
                              </m:r>
                              <m:r>
                                <a:rPr kumimoji="1" lang="en-US" altLang="zh-CN" sz="2400" b="1" i="1" dirty="0" smtClean="0">
                                  <a:latin typeface="Cambria Math" panose="02040503050406030204" pitchFamily="18" charset="0"/>
                                </a:rPr>
                                <m:t>𝒃</m:t>
                              </m:r>
                            </m:e>
                          </m:d>
                          <m:r>
                            <a:rPr kumimoji="1" lang="en-US" altLang="zh-CN" sz="2400" b="0" i="1" dirty="0" smtClean="0">
                              <a:latin typeface="Cambria Math" panose="02040503050406030204" pitchFamily="18" charset="0"/>
                            </a:rPr>
                            <m:t>|</m:t>
                          </m:r>
                        </m:e>
                        <m:sub>
                          <m:r>
                            <a:rPr kumimoji="1" lang="en-US" altLang="zh-CN" sz="2400" i="1" dirty="0" smtClean="0">
                              <a:latin typeface="Cambria Math" panose="02040503050406030204" pitchFamily="18" charset="0"/>
                            </a:rPr>
                            <m:t>2</m:t>
                          </m:r>
                        </m:sub>
                        <m:sup>
                          <m:r>
                            <a:rPr kumimoji="1" lang="en-US" altLang="zh-CN" sz="2400" i="1" dirty="0" smtClean="0">
                              <a:latin typeface="Cambria Math" panose="02040503050406030204" pitchFamily="18" charset="0"/>
                            </a:rPr>
                            <m:t>2</m:t>
                          </m:r>
                        </m:sup>
                      </m:sSubSup>
                    </m:oMath>
                  </m:oMathPara>
                </a14:m>
                <a:endParaRPr kumimoji="1" lang="zh-CN" altLang="en-US" sz="2400" dirty="0"/>
              </a:p>
            </p:txBody>
          </p:sp>
        </mc:Choice>
        <mc:Fallback xmlns="">
          <p:sp>
            <p:nvSpPr>
              <p:cNvPr id="11" name="文本框 10">
                <a:extLst>
                  <a:ext uri="{FF2B5EF4-FFF2-40B4-BE49-F238E27FC236}">
                    <a16:creationId xmlns:a16="http://schemas.microsoft.com/office/drawing/2014/main" id="{40FE2CB8-E85F-586D-45EE-DA132BE4454E}"/>
                  </a:ext>
                </a:extLst>
              </p:cNvPr>
              <p:cNvSpPr txBox="1">
                <a:spLocks noRot="1" noChangeAspect="1" noMove="1" noResize="1" noEditPoints="1" noAdjustHandles="1" noChangeArrowheads="1" noChangeShapeType="1" noTextEdit="1"/>
              </p:cNvSpPr>
              <p:nvPr/>
            </p:nvSpPr>
            <p:spPr>
              <a:xfrm>
                <a:off x="4362898" y="4051300"/>
                <a:ext cx="3466205" cy="466666"/>
              </a:xfrm>
              <a:prstGeom prst="rect">
                <a:avLst/>
              </a:prstGeom>
              <a:blipFill>
                <a:blip r:embed="rId9"/>
                <a:stretch>
                  <a:fillRect b="-243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5">
                <a:extLst>
                  <a:ext uri="{FF2B5EF4-FFF2-40B4-BE49-F238E27FC236}">
                    <a16:creationId xmlns:a16="http://schemas.microsoft.com/office/drawing/2014/main" id="{CD68C663-CA06-FD1F-2B99-74E5B67E7ECB}"/>
                  </a:ext>
                </a:extLst>
              </p:cNvPr>
              <p:cNvSpPr txBox="1"/>
              <p:nvPr/>
            </p:nvSpPr>
            <p:spPr>
              <a:xfrm>
                <a:off x="474760" y="4704801"/>
                <a:ext cx="10963155" cy="523220"/>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关于</a:t>
                </a:r>
                <a14:m>
                  <m:oMath xmlns:m="http://schemas.openxmlformats.org/officeDocument/2006/math">
                    <m:r>
                      <a:rPr lang="en-US" altLang="zh-CN" sz="2800" b="1" i="1" spc="300" dirty="0" smtClean="0">
                        <a:solidFill>
                          <a:srgbClr val="004098"/>
                        </a:solidFill>
                        <a:latin typeface="Cambria Math" panose="02040503050406030204" pitchFamily="18" charset="0"/>
                        <a:ea typeface="微软雅黑" panose="020B0503020204020204" pitchFamily="34" charset="-122"/>
                      </a:rPr>
                      <m:t>𝒖</m:t>
                    </m:r>
                    <m:r>
                      <a:rPr lang="en-US" altLang="zh-CN" sz="2800" b="1" i="1" spc="300" dirty="0" smtClean="0">
                        <a:solidFill>
                          <a:srgbClr val="004098"/>
                        </a:solidFill>
                        <a:latin typeface="Cambria Math" panose="02040503050406030204" pitchFamily="18" charset="0"/>
                        <a:ea typeface="微软雅黑" panose="020B0503020204020204" pitchFamily="34" charset="-122"/>
                      </a:rPr>
                      <m:t>,</m:t>
                    </m:r>
                    <m:r>
                      <a:rPr lang="en-US" altLang="zh-CN" sz="2800" b="1" i="1" spc="300" dirty="0" smtClean="0">
                        <a:solidFill>
                          <a:srgbClr val="004098"/>
                        </a:solidFill>
                        <a:latin typeface="Cambria Math" panose="02040503050406030204" pitchFamily="18" charset="0"/>
                        <a:ea typeface="微软雅黑" panose="020B0503020204020204" pitchFamily="34" charset="-122"/>
                      </a:rPr>
                      <m:t>𝒗</m:t>
                    </m:r>
                  </m:oMath>
                </a14:m>
                <a:r>
                  <a:rPr lang="zh-CN" altLang="en-US" sz="2800" b="1" spc="300" dirty="0">
                    <a:solidFill>
                      <a:srgbClr val="004098"/>
                    </a:solidFill>
                    <a:latin typeface="微软雅黑" panose="020B0503020204020204" pitchFamily="34" charset="-122"/>
                    <a:ea typeface="微软雅黑" panose="020B0503020204020204" pitchFamily="34" charset="-122"/>
                  </a:rPr>
                  <a:t>的超定方程，其最小二乘解为：</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12" name="TextBox 5">
                <a:extLst>
                  <a:ext uri="{FF2B5EF4-FFF2-40B4-BE49-F238E27FC236}">
                    <a16:creationId xmlns:a16="http://schemas.microsoft.com/office/drawing/2014/main" id="{CD68C663-CA06-FD1F-2B99-74E5B67E7ECB}"/>
                  </a:ext>
                </a:extLst>
              </p:cNvPr>
              <p:cNvSpPr txBox="1">
                <a:spLocks noRot="1" noChangeAspect="1" noMove="1" noResize="1" noEditPoints="1" noAdjustHandles="1" noChangeArrowheads="1" noChangeShapeType="1" noTextEdit="1"/>
              </p:cNvSpPr>
              <p:nvPr/>
            </p:nvSpPr>
            <p:spPr>
              <a:xfrm>
                <a:off x="474760" y="4704801"/>
                <a:ext cx="10963155" cy="523220"/>
              </a:xfrm>
              <a:prstGeom prst="rect">
                <a:avLst/>
              </a:prstGeom>
              <a:blipFill>
                <a:blip r:embed="rId10"/>
                <a:stretch>
                  <a:fillRect l="-1157" t="-11905" b="-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E8896C9-88EF-AB8C-F3A2-85369B79E875}"/>
                  </a:ext>
                </a:extLst>
              </p:cNvPr>
              <p:cNvSpPr txBox="1"/>
              <p:nvPr/>
            </p:nvSpPr>
            <p:spPr>
              <a:xfrm>
                <a:off x="3260973" y="5543586"/>
                <a:ext cx="5670054" cy="6605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solidFill>
                                <a:srgbClr val="000000"/>
                              </a:solidFill>
                              <a:latin typeface="Cambria Math" panose="02040503050406030204" pitchFamily="18" charset="0"/>
                            </a:rPr>
                          </m:ctrlPr>
                        </m:dPr>
                        <m:e>
                          <m:m>
                            <m:mPr>
                              <m:mcs>
                                <m:mc>
                                  <m:mcPr>
                                    <m:count m:val="1"/>
                                    <m:mcJc m:val="center"/>
                                  </m:mcPr>
                                </m:mc>
                              </m:mcs>
                              <m:ctrlPr>
                                <a:rPr lang="en-US" altLang="zh-CN" sz="2400" i="1">
                                  <a:solidFill>
                                    <a:srgbClr val="000000"/>
                                  </a:solidFill>
                                  <a:latin typeface="Cambria Math" panose="02040503050406030204" pitchFamily="18" charset="0"/>
                                </a:rPr>
                              </m:ctrlPr>
                            </m:mPr>
                            <m:mr>
                              <m:e>
                                <m:r>
                                  <a:rPr lang="en-US" altLang="zh-CN" sz="2400" b="0" i="1" smtClean="0">
                                    <a:solidFill>
                                      <a:srgbClr val="000000"/>
                                    </a:solidFill>
                                    <a:latin typeface="Cambria Math" panose="02040503050406030204" pitchFamily="18" charset="0"/>
                                  </a:rPr>
                                  <m:t>𝑢</m:t>
                                </m:r>
                              </m:e>
                            </m:mr>
                            <m:mr>
                              <m:e>
                                <m:r>
                                  <a:rPr lang="en-US" altLang="zh-CN" sz="2400" b="0" i="1" smtClean="0">
                                    <a:solidFill>
                                      <a:srgbClr val="000000"/>
                                    </a:solidFill>
                                    <a:latin typeface="Cambria Math" panose="02040503050406030204" pitchFamily="18" charset="0"/>
                                  </a:rPr>
                                  <m:t>𝑣</m:t>
                                </m:r>
                              </m:e>
                            </m:mr>
                          </m:m>
                        </m:e>
                      </m:d>
                      <m:r>
                        <a:rPr lang="en-US" altLang="zh-CN" sz="2400" b="0" i="0" smtClean="0">
                          <a:solidFill>
                            <a:srgbClr val="000000"/>
                          </a:solidFill>
                          <a:latin typeface="Cambria Math" panose="02040503050406030204" pitchFamily="18" charset="0"/>
                        </a:rPr>
                        <m:t>=</m:t>
                      </m:r>
                      <m:r>
                        <a:rPr lang="en-US" altLang="zh-CN" sz="2400" b="1" i="1" smtClean="0">
                          <a:solidFill>
                            <a:srgbClr val="000000"/>
                          </a:solidFill>
                          <a:latin typeface="Cambria Math" panose="02040503050406030204" pitchFamily="18" charset="0"/>
                        </a:rPr>
                        <m:t>−</m:t>
                      </m:r>
                      <m:sSup>
                        <m:sSupPr>
                          <m:ctrlPr>
                            <a:rPr lang="en-US" altLang="zh-CN" sz="2400" b="1" i="1" smtClean="0">
                              <a:solidFill>
                                <a:srgbClr val="000000"/>
                              </a:solidFill>
                              <a:latin typeface="Cambria Math" panose="02040503050406030204" pitchFamily="18" charset="0"/>
                            </a:rPr>
                          </m:ctrlPr>
                        </m:sSupPr>
                        <m:e>
                          <m:d>
                            <m:dPr>
                              <m:ctrlPr>
                                <a:rPr lang="en-US" altLang="zh-CN" sz="2400" b="1" i="1" smtClean="0">
                                  <a:solidFill>
                                    <a:srgbClr val="000000"/>
                                  </a:solidFill>
                                  <a:latin typeface="Cambria Math" panose="02040503050406030204" pitchFamily="18" charset="0"/>
                                </a:rPr>
                              </m:ctrlPr>
                            </m:dPr>
                            <m:e>
                              <m:sSup>
                                <m:sSupPr>
                                  <m:ctrlPr>
                                    <a:rPr lang="en-US" altLang="zh-CN" sz="2400" b="1" i="1" smtClean="0">
                                      <a:solidFill>
                                        <a:srgbClr val="000000"/>
                                      </a:solidFill>
                                      <a:latin typeface="Cambria Math" panose="02040503050406030204" pitchFamily="18" charset="0"/>
                                    </a:rPr>
                                  </m:ctrlPr>
                                </m:sSupPr>
                                <m:e>
                                  <m:r>
                                    <a:rPr lang="en-US" altLang="zh-CN" sz="2400" b="1" i="1" smtClean="0">
                                      <a:solidFill>
                                        <a:srgbClr val="000000"/>
                                      </a:solidFill>
                                      <a:latin typeface="Cambria Math" panose="02040503050406030204" pitchFamily="18" charset="0"/>
                                    </a:rPr>
                                    <m:t>𝑨</m:t>
                                  </m:r>
                                </m:e>
                                <m:sup>
                                  <m:r>
                                    <a:rPr lang="en-US" altLang="zh-CN" sz="2400" b="0" i="1" smtClean="0">
                                      <a:solidFill>
                                        <a:srgbClr val="000000"/>
                                      </a:solidFill>
                                      <a:latin typeface="Cambria Math" panose="02040503050406030204" pitchFamily="18" charset="0"/>
                                    </a:rPr>
                                    <m:t>𝑇</m:t>
                                  </m:r>
                                </m:sup>
                              </m:sSup>
                              <m:r>
                                <a:rPr lang="en-US" altLang="zh-CN" sz="2400" b="1" i="1" smtClean="0">
                                  <a:solidFill>
                                    <a:srgbClr val="000000"/>
                                  </a:solidFill>
                                  <a:latin typeface="Cambria Math" panose="02040503050406030204" pitchFamily="18" charset="0"/>
                                </a:rPr>
                                <m:t>𝑨</m:t>
                              </m:r>
                            </m:e>
                          </m:d>
                        </m:e>
                        <m:sup>
                          <m:r>
                            <a:rPr lang="en-US" altLang="zh-CN" sz="2400" b="1" i="1" smtClean="0">
                              <a:solidFill>
                                <a:srgbClr val="000000"/>
                              </a:solidFill>
                              <a:latin typeface="Cambria Math" panose="02040503050406030204" pitchFamily="18" charset="0"/>
                            </a:rPr>
                            <m:t>−</m:t>
                          </m:r>
                          <m:r>
                            <a:rPr lang="en-US" altLang="zh-CN" sz="2400" b="0" i="1" smtClean="0">
                              <a:solidFill>
                                <a:srgbClr val="000000"/>
                              </a:solidFill>
                              <a:latin typeface="Cambria Math" panose="02040503050406030204" pitchFamily="18" charset="0"/>
                            </a:rPr>
                            <m:t>1</m:t>
                          </m:r>
                        </m:sup>
                      </m:sSup>
                      <m:sSup>
                        <m:sSupPr>
                          <m:ctrlPr>
                            <a:rPr lang="en-US" altLang="zh-CN" sz="2400" b="1" i="1" smtClean="0">
                              <a:solidFill>
                                <a:srgbClr val="000000"/>
                              </a:solidFill>
                              <a:latin typeface="Cambria Math" panose="02040503050406030204" pitchFamily="18" charset="0"/>
                            </a:rPr>
                          </m:ctrlPr>
                        </m:sSupPr>
                        <m:e>
                          <m:r>
                            <a:rPr lang="en-US" altLang="zh-CN" sz="2400" b="1" i="1" smtClean="0">
                              <a:solidFill>
                                <a:srgbClr val="000000"/>
                              </a:solidFill>
                              <a:latin typeface="Cambria Math" panose="02040503050406030204" pitchFamily="18" charset="0"/>
                            </a:rPr>
                            <m:t>𝑨</m:t>
                          </m:r>
                        </m:e>
                        <m:sup>
                          <m:r>
                            <a:rPr lang="en-US" altLang="zh-CN" sz="2400" b="0" i="1" smtClean="0">
                              <a:solidFill>
                                <a:srgbClr val="000000"/>
                              </a:solidFill>
                              <a:latin typeface="Cambria Math" panose="02040503050406030204" pitchFamily="18" charset="0"/>
                            </a:rPr>
                            <m:t>𝑇</m:t>
                          </m:r>
                        </m:sup>
                      </m:sSup>
                      <m:r>
                        <a:rPr lang="en-US" altLang="zh-CN" sz="2400" b="1" i="1" smtClean="0">
                          <a:solidFill>
                            <a:srgbClr val="000000"/>
                          </a:solidFill>
                          <a:latin typeface="Cambria Math" panose="02040503050406030204" pitchFamily="18" charset="0"/>
                        </a:rPr>
                        <m:t>𝒃</m:t>
                      </m:r>
                    </m:oMath>
                  </m:oMathPara>
                </a14:m>
                <a:endParaRPr lang="zh-CN" altLang="en-US" b="1" i="1" dirty="0"/>
              </a:p>
            </p:txBody>
          </p:sp>
        </mc:Choice>
        <mc:Fallback xmlns="">
          <p:sp>
            <p:nvSpPr>
              <p:cNvPr id="15" name="文本框 14">
                <a:extLst>
                  <a:ext uri="{FF2B5EF4-FFF2-40B4-BE49-F238E27FC236}">
                    <a16:creationId xmlns:a16="http://schemas.microsoft.com/office/drawing/2014/main" id="{7E8896C9-88EF-AB8C-F3A2-85369B79E875}"/>
                  </a:ext>
                </a:extLst>
              </p:cNvPr>
              <p:cNvSpPr txBox="1">
                <a:spLocks noRot="1" noChangeAspect="1" noMove="1" noResize="1" noEditPoints="1" noAdjustHandles="1" noChangeArrowheads="1" noChangeShapeType="1" noTextEdit="1"/>
              </p:cNvSpPr>
              <p:nvPr/>
            </p:nvSpPr>
            <p:spPr>
              <a:xfrm>
                <a:off x="3260973" y="5543586"/>
                <a:ext cx="5670054" cy="660502"/>
              </a:xfrm>
              <a:prstGeom prst="rect">
                <a:avLst/>
              </a:prstGeom>
              <a:blipFill>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708557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ltLang="zh-CN" dirty="0"/>
              <a:t>Lucas-Kanade</a:t>
            </a:r>
            <a:r>
              <a:rPr lang="zh-CN" altLang="en-US" dirty="0"/>
              <a:t>光流法的改进</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523220"/>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迭代法：通过逐步估计光流然后更新光流的形式来计算光流 </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5" name="Picture 4">
            <a:extLst>
              <a:ext uri="{FF2B5EF4-FFF2-40B4-BE49-F238E27FC236}">
                <a16:creationId xmlns:a16="http://schemas.microsoft.com/office/drawing/2014/main" id="{DBC4EA20-5544-D0A0-3693-885C18A58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69" y="2646910"/>
            <a:ext cx="11327861" cy="2772402"/>
          </a:xfrm>
          <a:prstGeom prst="rect">
            <a:avLst/>
          </a:prstGeom>
        </p:spPr>
      </p:pic>
    </p:spTree>
    <p:extLst>
      <p:ext uri="{BB962C8B-B14F-4D97-AF65-F5344CB8AC3E}">
        <p14:creationId xmlns:p14="http://schemas.microsoft.com/office/powerpoint/2010/main" val="4747323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ltLang="zh-CN" dirty="0"/>
              <a:t>Lucas-Kanade</a:t>
            </a:r>
            <a:r>
              <a:rPr lang="zh-CN" altLang="en-US" dirty="0"/>
              <a:t>光流法的改进</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523220"/>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图像金字塔法：通过构建图像金字塔来适用微小移动假设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D69C10F8-CC4C-E097-48E9-2A3084E65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519" y="1821821"/>
            <a:ext cx="5458963" cy="4798605"/>
          </a:xfrm>
          <a:prstGeom prst="rect">
            <a:avLst/>
          </a:prstGeom>
        </p:spPr>
      </p:pic>
    </p:spTree>
    <p:extLst>
      <p:ext uri="{BB962C8B-B14F-4D97-AF65-F5344CB8AC3E}">
        <p14:creationId xmlns:p14="http://schemas.microsoft.com/office/powerpoint/2010/main" val="27400363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运动场</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光流</a:t>
              </a: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简介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954107"/>
          </a:xfrm>
          <a:prstGeom prst="rect">
            <a:avLst/>
          </a:prstGeom>
          <a:noFill/>
        </p:spPr>
        <p:txBody>
          <a:bodyPr wrap="square" rtlCol="0">
            <a:spAutoFit/>
          </a:bodyPr>
          <a:lstStyle/>
          <a:p>
            <a:r>
              <a:rPr lang="zh-TW" altLang="en-US" sz="2800" b="1" spc="300" dirty="0">
                <a:solidFill>
                  <a:srgbClr val="004098"/>
                </a:solidFill>
                <a:latin typeface="微软雅黑" panose="020B0503020204020204" pitchFamily="34" charset="-122"/>
                <a:ea typeface="微软雅黑" panose="020B0503020204020204" pitchFamily="34" charset="-122"/>
              </a:rPr>
              <a:t>运动场是图像上所有像素对应的三维空间点的三维速度向量在该图像平面上的二维投影速度向量所形成的场</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1238D981-4E81-D2FC-9C71-3B275FE12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660" y="2827845"/>
            <a:ext cx="9118681" cy="2879583"/>
          </a:xfrm>
          <a:prstGeom prst="rect">
            <a:avLst/>
          </a:prstGeom>
        </p:spPr>
      </p:pic>
    </p:spTree>
    <p:extLst>
      <p:ext uri="{BB962C8B-B14F-4D97-AF65-F5344CB8AC3E}">
        <p14:creationId xmlns:p14="http://schemas.microsoft.com/office/powerpoint/2010/main" val="23431811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A6A6A6"/>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运动场</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光流</a:t>
              </a:r>
            </a:p>
          </p:txBody>
        </p:sp>
      </p:grpSp>
      <p:sp>
        <p:nvSpPr>
          <p:cNvPr id="2" name="Rectangle 2">
            <a:extLst>
              <a:ext uri="{FF2B5EF4-FFF2-40B4-BE49-F238E27FC236}">
                <a16:creationId xmlns:a16="http://schemas.microsoft.com/office/drawing/2014/main" id="{FAB7FCD4-6EEF-F8E8-6373-F8DF93E264F2}"/>
              </a:ext>
            </a:extLst>
          </p:cNvPr>
          <p:cNvSpPr/>
          <p:nvPr/>
        </p:nvSpPr>
        <p:spPr>
          <a:xfrm>
            <a:off x="3174588" y="2580919"/>
            <a:ext cx="779371" cy="659219"/>
          </a:xfrm>
          <a:prstGeom prst="rect">
            <a:avLst/>
          </a:prstGeom>
          <a:solidFill>
            <a:srgbClr val="C1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73882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运动场</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2050" name="Picture 2">
            <a:extLst>
              <a:ext uri="{FF2B5EF4-FFF2-40B4-BE49-F238E27FC236}">
                <a16:creationId xmlns:a16="http://schemas.microsoft.com/office/drawing/2014/main" id="{04979A71-96C5-B0A9-C482-BBF8D6E2B3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906" y="2014538"/>
            <a:ext cx="4902397" cy="39219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1128B61-51A1-CEFB-0478-7803050D9EA5}"/>
                  </a:ext>
                </a:extLst>
              </p:cNvPr>
              <p:cNvSpPr txBox="1"/>
              <p:nvPr/>
            </p:nvSpPr>
            <p:spPr>
              <a:xfrm>
                <a:off x="1035844" y="3586162"/>
                <a:ext cx="1306127" cy="792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1" i="1" dirty="0" smtClean="0">
                              <a:latin typeface="Cambria Math" panose="02040503050406030204" pitchFamily="18" charset="0"/>
                            </a:rPr>
                          </m:ctrlPr>
                        </m:sSupPr>
                        <m:e>
                          <m:r>
                            <a:rPr kumimoji="1" lang="en-US" altLang="zh-CN" sz="2400" b="1" i="1" dirty="0" smtClean="0">
                              <a:latin typeface="Cambria Math" panose="02040503050406030204" pitchFamily="18" charset="0"/>
                            </a:rPr>
                            <m:t>𝒑</m:t>
                          </m:r>
                        </m:e>
                        <m:sup>
                          <m:r>
                            <a:rPr kumimoji="1" lang="en-US" altLang="zh-CN" sz="2400" b="1" i="1" dirty="0" smtClean="0">
                              <a:latin typeface="Cambria Math" panose="02040503050406030204" pitchFamily="18" charset="0"/>
                            </a:rPr>
                            <m:t>′</m:t>
                          </m:r>
                        </m:sup>
                      </m:sSup>
                      <m:r>
                        <a:rPr kumimoji="1" lang="en-US" altLang="zh-CN" sz="2400" i="1" dirty="0" smtClean="0">
                          <a:latin typeface="Cambria Math" panose="02040503050406030204" pitchFamily="18" charset="0"/>
                        </a:rPr>
                        <m:t>=</m:t>
                      </m:r>
                      <m:f>
                        <m:fPr>
                          <m:ctrlPr>
                            <a:rPr kumimoji="1" lang="en-US" altLang="zh-CN" sz="2400" i="1" dirty="0" smtClean="0">
                              <a:latin typeface="Cambria Math" panose="02040503050406030204" pitchFamily="18" charset="0"/>
                            </a:rPr>
                          </m:ctrlPr>
                        </m:fPr>
                        <m:num>
                          <m:r>
                            <a:rPr kumimoji="1" lang="en-US" altLang="zh-CN" sz="2400" i="1" dirty="0" err="1" smtClean="0">
                              <a:latin typeface="Cambria Math" panose="02040503050406030204" pitchFamily="18" charset="0"/>
                            </a:rPr>
                            <m:t>𝑓</m:t>
                          </m:r>
                          <m:r>
                            <a:rPr kumimoji="1" lang="en-US" altLang="zh-CN" sz="2400" b="1" i="1" dirty="0" err="1" smtClean="0">
                              <a:latin typeface="Cambria Math" panose="02040503050406030204" pitchFamily="18" charset="0"/>
                            </a:rPr>
                            <m:t>𝒑</m:t>
                          </m:r>
                        </m:num>
                        <m:den>
                          <m:r>
                            <a:rPr kumimoji="1" lang="en-US" altLang="zh-CN" sz="2400" i="1" dirty="0" smtClean="0">
                              <a:latin typeface="Cambria Math" panose="02040503050406030204" pitchFamily="18" charset="0"/>
                            </a:rPr>
                            <m:t>𝑧</m:t>
                          </m:r>
                        </m:den>
                      </m:f>
                    </m:oMath>
                  </m:oMathPara>
                </a14:m>
                <a:endParaRPr kumimoji="1" lang="zh-CN" altLang="en-US" sz="2400" dirty="0"/>
              </a:p>
            </p:txBody>
          </p:sp>
        </mc:Choice>
        <mc:Fallback xmlns="">
          <p:sp>
            <p:nvSpPr>
              <p:cNvPr id="10" name="文本框 9">
                <a:extLst>
                  <a:ext uri="{FF2B5EF4-FFF2-40B4-BE49-F238E27FC236}">
                    <a16:creationId xmlns:a16="http://schemas.microsoft.com/office/drawing/2014/main" id="{31128B61-51A1-CEFB-0478-7803050D9EA5}"/>
                  </a:ext>
                </a:extLst>
              </p:cNvPr>
              <p:cNvSpPr txBox="1">
                <a:spLocks noRot="1" noChangeAspect="1" noMove="1" noResize="1" noEditPoints="1" noAdjustHandles="1" noChangeArrowheads="1" noChangeShapeType="1" noTextEdit="1"/>
              </p:cNvSpPr>
              <p:nvPr/>
            </p:nvSpPr>
            <p:spPr>
              <a:xfrm>
                <a:off x="1035844" y="3586162"/>
                <a:ext cx="1306127" cy="792076"/>
              </a:xfrm>
              <a:prstGeom prst="rect">
                <a:avLst/>
              </a:prstGeom>
              <a:blipFill>
                <a:blip r:embed="rId6"/>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F84D5C3-39B4-BF03-D675-A2754280FB0D}"/>
                  </a:ext>
                </a:extLst>
              </p:cNvPr>
              <p:cNvSpPr txBox="1"/>
              <p:nvPr/>
            </p:nvSpPr>
            <p:spPr>
              <a:xfrm>
                <a:off x="2564607" y="3557587"/>
                <a:ext cx="4331186" cy="8156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1" i="1" dirty="0" smtClean="0">
                              <a:latin typeface="Cambria Math" panose="02040503050406030204" pitchFamily="18" charset="0"/>
                            </a:rPr>
                          </m:ctrlPr>
                        </m:sSupPr>
                        <m:e>
                          <m:r>
                            <a:rPr kumimoji="1" lang="en-US" altLang="zh-CN" sz="2400" b="1" i="1" dirty="0" smtClean="0">
                              <a:latin typeface="Cambria Math" panose="02040503050406030204" pitchFamily="18" charset="0"/>
                            </a:rPr>
                            <m:t>𝒗</m:t>
                          </m:r>
                        </m:e>
                        <m:sup>
                          <m:r>
                            <a:rPr kumimoji="1" lang="en-US" altLang="zh-CN" sz="2400" b="1" i="1" dirty="0" smtClean="0">
                              <a:latin typeface="Cambria Math" panose="02040503050406030204" pitchFamily="18" charset="0"/>
                            </a:rPr>
                            <m:t>′</m:t>
                          </m:r>
                        </m:sup>
                      </m:sSup>
                      <m:r>
                        <a:rPr kumimoji="1" lang="en-US" altLang="zh-CN" sz="2400" i="1" dirty="0" smtClean="0">
                          <a:latin typeface="Cambria Math" panose="02040503050406030204" pitchFamily="18" charset="0"/>
                        </a:rPr>
                        <m:t>=</m:t>
                      </m:r>
                      <m:f>
                        <m:fPr>
                          <m:ctrlPr>
                            <a:rPr kumimoji="1" lang="en-US" altLang="zh-CN" sz="2400" i="1" dirty="0" smtClean="0">
                              <a:latin typeface="Cambria Math" panose="02040503050406030204" pitchFamily="18" charset="0"/>
                            </a:rPr>
                          </m:ctrlPr>
                        </m:fPr>
                        <m:num>
                          <m:r>
                            <a:rPr kumimoji="1" lang="en-US" altLang="zh-CN" sz="2400" i="1" dirty="0" smtClean="0">
                              <a:latin typeface="Cambria Math" panose="02040503050406030204" pitchFamily="18" charset="0"/>
                            </a:rPr>
                            <m:t>𝑓</m:t>
                          </m:r>
                          <m:d>
                            <m:dPr>
                              <m:ctrlPr>
                                <a:rPr kumimoji="1" lang="en-US" altLang="zh-CN" sz="2400" i="1" dirty="0" smtClean="0">
                                  <a:latin typeface="Cambria Math" panose="02040503050406030204" pitchFamily="18" charset="0"/>
                                </a:rPr>
                              </m:ctrlPr>
                            </m:dPr>
                            <m:e>
                              <m:r>
                                <a:rPr kumimoji="1" lang="en-US" altLang="zh-CN" sz="2400" i="1" dirty="0" err="1" smtClean="0">
                                  <a:latin typeface="Cambria Math" panose="02040503050406030204" pitchFamily="18" charset="0"/>
                                </a:rPr>
                                <m:t>𝑧</m:t>
                              </m:r>
                              <m:r>
                                <a:rPr kumimoji="1" lang="en-US" altLang="zh-CN" sz="2400" b="1" i="1" dirty="0" err="1" smtClean="0">
                                  <a:latin typeface="Cambria Math" panose="02040503050406030204" pitchFamily="18" charset="0"/>
                                </a:rPr>
                                <m:t>𝒗</m:t>
                              </m:r>
                              <m:r>
                                <a:rPr kumimoji="1" lang="en-US" altLang="zh-CN" sz="2400" i="1" dirty="0" err="1" smtClean="0">
                                  <a:latin typeface="Cambria Math" panose="02040503050406030204" pitchFamily="18" charset="0"/>
                                </a:rPr>
                                <m:t>−</m:t>
                              </m:r>
                              <m:sSub>
                                <m:sSubPr>
                                  <m:ctrlPr>
                                    <a:rPr kumimoji="1" lang="en-US" altLang="zh-CN" sz="2400" i="1" dirty="0" err="1" smtClean="0">
                                      <a:latin typeface="Cambria Math" panose="02040503050406030204" pitchFamily="18" charset="0"/>
                                    </a:rPr>
                                  </m:ctrlPr>
                                </m:sSubPr>
                                <m:e>
                                  <m:r>
                                    <a:rPr kumimoji="1" lang="en-US" altLang="zh-CN" sz="2400" i="1" dirty="0" err="1" smtClean="0">
                                      <a:latin typeface="Cambria Math" panose="02040503050406030204" pitchFamily="18" charset="0"/>
                                    </a:rPr>
                                    <m:t>𝑣</m:t>
                                  </m:r>
                                </m:e>
                                <m:sub>
                                  <m:r>
                                    <a:rPr kumimoji="1" lang="en-US" altLang="zh-CN" sz="2400" i="1" dirty="0" err="1" smtClean="0">
                                      <a:latin typeface="Cambria Math" panose="02040503050406030204" pitchFamily="18" charset="0"/>
                                    </a:rPr>
                                    <m:t>𝑧</m:t>
                                  </m:r>
                                </m:sub>
                              </m:sSub>
                              <m:r>
                                <a:rPr kumimoji="1" lang="en-US" altLang="zh-CN" sz="2400" b="1" i="1" dirty="0" smtClean="0">
                                  <a:latin typeface="Cambria Math" panose="02040503050406030204" pitchFamily="18" charset="0"/>
                                </a:rPr>
                                <m:t>𝒑</m:t>
                              </m:r>
                            </m:e>
                          </m:d>
                        </m:num>
                        <m:den>
                          <m:sSup>
                            <m:sSupPr>
                              <m:ctrlPr>
                                <a:rPr kumimoji="1" lang="en-US" altLang="zh-CN" sz="2400" i="1" dirty="0" smtClean="0">
                                  <a:latin typeface="Cambria Math" panose="02040503050406030204" pitchFamily="18" charset="0"/>
                                </a:rPr>
                              </m:ctrlPr>
                            </m:sSupPr>
                            <m:e>
                              <m:r>
                                <a:rPr kumimoji="1" lang="en-US" altLang="zh-CN" sz="2400" i="1" dirty="0" smtClean="0">
                                  <a:latin typeface="Cambria Math" panose="02040503050406030204" pitchFamily="18" charset="0"/>
                                </a:rPr>
                                <m:t>𝑧</m:t>
                              </m:r>
                            </m:e>
                            <m:sup>
                              <m:r>
                                <a:rPr kumimoji="1" lang="en-US" altLang="zh-CN" sz="2400" i="1" dirty="0" smtClean="0">
                                  <a:latin typeface="Cambria Math" panose="02040503050406030204" pitchFamily="18" charset="0"/>
                                </a:rPr>
                                <m:t>2</m:t>
                              </m:r>
                            </m:sup>
                          </m:sSup>
                        </m:den>
                      </m:f>
                      <m:r>
                        <a:rPr kumimoji="1" lang="en-US" altLang="zh-CN" sz="2400" i="1" dirty="0" smtClean="0">
                          <a:latin typeface="Cambria Math" panose="02040503050406030204" pitchFamily="18" charset="0"/>
                        </a:rPr>
                        <m:t>=</m:t>
                      </m:r>
                      <m:f>
                        <m:fPr>
                          <m:ctrlPr>
                            <a:rPr kumimoji="1" lang="en-US" altLang="zh-CN" sz="2400" i="1" dirty="0" smtClean="0">
                              <a:latin typeface="Cambria Math" panose="02040503050406030204" pitchFamily="18" charset="0"/>
                            </a:rPr>
                          </m:ctrlPr>
                        </m:fPr>
                        <m:num>
                          <m:r>
                            <a:rPr kumimoji="1" lang="en-US" altLang="zh-CN" sz="2400" i="1" dirty="0" err="1" smtClean="0">
                              <a:latin typeface="Cambria Math" panose="02040503050406030204" pitchFamily="18" charset="0"/>
                            </a:rPr>
                            <m:t>𝑓</m:t>
                          </m:r>
                          <m:r>
                            <a:rPr kumimoji="1" lang="en-US" altLang="zh-CN" sz="2400" b="1" i="1" dirty="0" err="1" smtClean="0">
                              <a:latin typeface="Cambria Math" panose="02040503050406030204" pitchFamily="18" charset="0"/>
                            </a:rPr>
                            <m:t>𝒗</m:t>
                          </m:r>
                          <m:r>
                            <a:rPr kumimoji="1" lang="en-US" altLang="zh-CN" sz="2400" i="1" dirty="0" err="1" smtClean="0">
                              <a:latin typeface="Cambria Math" panose="02040503050406030204" pitchFamily="18" charset="0"/>
                            </a:rPr>
                            <m:t>−</m:t>
                          </m:r>
                          <m:sSub>
                            <m:sSubPr>
                              <m:ctrlPr>
                                <a:rPr kumimoji="1" lang="en-US" altLang="zh-CN" sz="2400" i="1" dirty="0" err="1">
                                  <a:latin typeface="Cambria Math" panose="02040503050406030204" pitchFamily="18" charset="0"/>
                                </a:rPr>
                              </m:ctrlPr>
                            </m:sSubPr>
                            <m:e>
                              <m:r>
                                <a:rPr kumimoji="1" lang="en-US" altLang="zh-CN" sz="2400" b="0" i="1" dirty="0" smtClean="0">
                                  <a:latin typeface="Cambria Math" panose="02040503050406030204" pitchFamily="18" charset="0"/>
                                </a:rPr>
                                <m:t>𝑣</m:t>
                              </m:r>
                            </m:e>
                            <m:sub>
                              <m:r>
                                <m:rPr>
                                  <m:sty m:val="p"/>
                                </m:rPr>
                                <a:rPr kumimoji="1" lang="en-US" altLang="zh-CN" sz="2400" i="1" dirty="0" err="1">
                                  <a:latin typeface="Cambria Math" panose="02040503050406030204" pitchFamily="18" charset="0"/>
                                </a:rPr>
                                <m:t>z</m:t>
                              </m:r>
                            </m:sub>
                          </m:sSub>
                          <m:r>
                            <a:rPr kumimoji="1" lang="en-US" altLang="zh-CN" sz="2400" b="1" i="1" dirty="0" smtClean="0">
                              <a:latin typeface="Cambria Math" panose="02040503050406030204" pitchFamily="18" charset="0"/>
                            </a:rPr>
                            <m:t>𝒑</m:t>
                          </m:r>
                          <m:r>
                            <a:rPr kumimoji="1" lang="en-US" altLang="zh-CN" sz="2400" b="0" i="1" dirty="0" smtClean="0">
                              <a:latin typeface="Cambria Math" panose="02040503050406030204" pitchFamily="18" charset="0"/>
                            </a:rPr>
                            <m:t>′</m:t>
                          </m:r>
                        </m:num>
                        <m:den>
                          <m:r>
                            <a:rPr kumimoji="1" lang="en-US" altLang="zh-CN" sz="2400" i="1" dirty="0" smtClean="0">
                              <a:latin typeface="Cambria Math" panose="02040503050406030204" pitchFamily="18" charset="0"/>
                            </a:rPr>
                            <m:t>𝑧</m:t>
                          </m:r>
                        </m:den>
                      </m:f>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1F84D5C3-39B4-BF03-D675-A2754280FB0D}"/>
                  </a:ext>
                </a:extLst>
              </p:cNvPr>
              <p:cNvSpPr txBox="1">
                <a:spLocks noRot="1" noChangeAspect="1" noMove="1" noResize="1" noEditPoints="1" noAdjustHandles="1" noChangeArrowheads="1" noChangeShapeType="1" noTextEdit="1"/>
              </p:cNvSpPr>
              <p:nvPr/>
            </p:nvSpPr>
            <p:spPr>
              <a:xfrm>
                <a:off x="2564607" y="3557587"/>
                <a:ext cx="4331186" cy="815673"/>
              </a:xfrm>
              <a:prstGeom prst="rect">
                <a:avLst/>
              </a:prstGeom>
              <a:blipFill>
                <a:blip r:embed="rId7"/>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9BBC9477-3067-4C40-8470-044FD3E09993}"/>
                  </a:ext>
                </a:extLst>
              </p:cNvPr>
              <p:cNvSpPr txBox="1"/>
              <p:nvPr/>
            </p:nvSpPr>
            <p:spPr>
              <a:xfrm>
                <a:off x="357187" y="5003008"/>
                <a:ext cx="2336537" cy="8118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2400" i="1" dirty="0" smtClean="0">
                              <a:latin typeface="Cambria Math" panose="02040503050406030204" pitchFamily="18" charset="0"/>
                            </a:rPr>
                          </m:ctrlPr>
                        </m:sSubSupPr>
                        <m:e>
                          <m:r>
                            <a:rPr kumimoji="1" lang="en-US" altLang="zh-CN" sz="2400" i="1" dirty="0" smtClean="0">
                              <a:latin typeface="Cambria Math" panose="02040503050406030204" pitchFamily="18" charset="0"/>
                            </a:rPr>
                            <m:t>𝑣</m:t>
                          </m:r>
                        </m:e>
                        <m:sub>
                          <m:r>
                            <a:rPr kumimoji="1" lang="en-US" altLang="zh-CN" sz="2400" i="1" dirty="0" smtClean="0">
                              <a:latin typeface="Cambria Math" panose="02040503050406030204" pitchFamily="18" charset="0"/>
                            </a:rPr>
                            <m:t>𝑥</m:t>
                          </m:r>
                        </m:sub>
                        <m:sup>
                          <m:r>
                            <a:rPr kumimoji="1" lang="en-US" altLang="zh-CN" sz="2400" i="1" dirty="0" smtClean="0">
                              <a:latin typeface="Cambria Math" panose="02040503050406030204" pitchFamily="18" charset="0"/>
                            </a:rPr>
                            <m:t>′</m:t>
                          </m:r>
                        </m:sup>
                      </m:sSubSup>
                      <m:r>
                        <a:rPr kumimoji="1" lang="en-US" altLang="zh-CN" sz="2400" i="1" dirty="0" smtClean="0">
                          <a:latin typeface="Cambria Math" panose="02040503050406030204" pitchFamily="18" charset="0"/>
                        </a:rPr>
                        <m:t>=</m:t>
                      </m:r>
                      <m:f>
                        <m:fPr>
                          <m:ctrlPr>
                            <a:rPr kumimoji="1" lang="en-US" altLang="zh-CN" sz="2400" i="1" dirty="0" smtClean="0">
                              <a:latin typeface="Cambria Math" panose="02040503050406030204" pitchFamily="18" charset="0"/>
                            </a:rPr>
                          </m:ctrlPr>
                        </m:fPr>
                        <m:num>
                          <m:r>
                            <a:rPr kumimoji="1" lang="en-US" altLang="zh-CN" sz="2400" i="1" dirty="0" err="1" smtClean="0">
                              <a:latin typeface="Cambria Math" panose="02040503050406030204" pitchFamily="18" charset="0"/>
                            </a:rPr>
                            <m:t>𝑓</m:t>
                          </m:r>
                          <m:sSub>
                            <m:sSubPr>
                              <m:ctrlPr>
                                <a:rPr kumimoji="1" lang="en-US" altLang="zh-CN" sz="2400" i="1" dirty="0" err="1" smtClean="0">
                                  <a:latin typeface="Cambria Math" panose="02040503050406030204" pitchFamily="18" charset="0"/>
                                </a:rPr>
                              </m:ctrlPr>
                            </m:sSubPr>
                            <m:e>
                              <m:r>
                                <a:rPr kumimoji="1" lang="en-US" altLang="zh-CN" sz="2400" i="1" dirty="0" err="1" smtClean="0">
                                  <a:latin typeface="Cambria Math" panose="02040503050406030204" pitchFamily="18" charset="0"/>
                                </a:rPr>
                                <m:t>𝑣</m:t>
                              </m:r>
                            </m:e>
                            <m:sub>
                              <m:r>
                                <a:rPr kumimoji="1" lang="en-US" altLang="zh-CN" sz="2400" i="1" dirty="0" err="1" smtClean="0">
                                  <a:latin typeface="Cambria Math" panose="02040503050406030204" pitchFamily="18" charset="0"/>
                                </a:rPr>
                                <m:t>𝑥</m:t>
                              </m:r>
                            </m:sub>
                          </m:sSub>
                          <m:r>
                            <a:rPr kumimoji="1" lang="en-US" altLang="zh-CN" sz="2400" i="1" dirty="0" err="1" smtClean="0">
                              <a:latin typeface="Cambria Math" panose="02040503050406030204" pitchFamily="18" charset="0"/>
                            </a:rPr>
                            <m:t>−</m:t>
                          </m:r>
                          <m:sSub>
                            <m:sSubPr>
                              <m:ctrlPr>
                                <a:rPr kumimoji="1" lang="en-US" altLang="zh-CN" sz="2400" b="0" i="1" dirty="0" smtClean="0">
                                  <a:latin typeface="Cambria Math" panose="02040503050406030204" pitchFamily="18" charset="0"/>
                                </a:rPr>
                              </m:ctrlPr>
                            </m:sSubPr>
                            <m:e>
                              <m:r>
                                <a:rPr kumimoji="1" lang="en-US" altLang="zh-CN" sz="2400" b="0" i="1" dirty="0" smtClean="0">
                                  <a:latin typeface="Cambria Math" panose="02040503050406030204" pitchFamily="18" charset="0"/>
                                </a:rPr>
                                <m:t>𝑣</m:t>
                              </m:r>
                            </m:e>
                            <m:sub>
                              <m:r>
                                <a:rPr kumimoji="1" lang="en-US" altLang="zh-CN" sz="2400" b="0" i="1" dirty="0" smtClean="0">
                                  <a:latin typeface="Cambria Math" panose="02040503050406030204" pitchFamily="18" charset="0"/>
                                </a:rPr>
                                <m:t>𝑧</m:t>
                              </m:r>
                            </m:sub>
                          </m:sSub>
                          <m:r>
                            <a:rPr kumimoji="1" lang="en-US" altLang="zh-CN" sz="2400" b="0" i="1" dirty="0" smtClean="0">
                              <a:latin typeface="Cambria Math" panose="02040503050406030204" pitchFamily="18" charset="0"/>
                            </a:rPr>
                            <m:t>𝑥</m:t>
                          </m:r>
                          <m:r>
                            <a:rPr kumimoji="1" lang="en-US" altLang="zh-CN" sz="2400" b="0" i="1" dirty="0" smtClean="0">
                              <a:latin typeface="Cambria Math" panose="02040503050406030204" pitchFamily="18" charset="0"/>
                            </a:rPr>
                            <m:t>′</m:t>
                          </m:r>
                        </m:num>
                        <m:den>
                          <m:r>
                            <a:rPr kumimoji="1" lang="en-US" altLang="zh-CN" sz="2400" i="1" dirty="0" smtClean="0">
                              <a:latin typeface="Cambria Math" panose="02040503050406030204" pitchFamily="18" charset="0"/>
                            </a:rPr>
                            <m:t>𝑧</m:t>
                          </m:r>
                        </m:den>
                      </m:f>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9BBC9477-3067-4C40-8470-044FD3E09993}"/>
                  </a:ext>
                </a:extLst>
              </p:cNvPr>
              <p:cNvSpPr txBox="1">
                <a:spLocks noRot="1" noChangeAspect="1" noMove="1" noResize="1" noEditPoints="1" noAdjustHandles="1" noChangeArrowheads="1" noChangeShapeType="1" noTextEdit="1"/>
              </p:cNvSpPr>
              <p:nvPr/>
            </p:nvSpPr>
            <p:spPr>
              <a:xfrm>
                <a:off x="357187" y="5003008"/>
                <a:ext cx="2336537" cy="811889"/>
              </a:xfrm>
              <a:prstGeom prst="rect">
                <a:avLst/>
              </a:prstGeom>
              <a:blipFill>
                <a:blip r:embed="rId8"/>
                <a:stretch>
                  <a:fillRect b="-31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2F93AB1-C4BC-9EB3-8680-239E46A2B793}"/>
                  </a:ext>
                </a:extLst>
              </p:cNvPr>
              <p:cNvSpPr txBox="1"/>
              <p:nvPr/>
            </p:nvSpPr>
            <p:spPr>
              <a:xfrm>
                <a:off x="2867073" y="5003008"/>
                <a:ext cx="2362634" cy="8219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2400" i="1" dirty="0" smtClean="0">
                              <a:latin typeface="Cambria Math" panose="02040503050406030204" pitchFamily="18" charset="0"/>
                            </a:rPr>
                          </m:ctrlPr>
                        </m:sSubSupPr>
                        <m:e>
                          <m:r>
                            <a:rPr kumimoji="1" lang="en-US" altLang="zh-CN" sz="2400" i="1" dirty="0" smtClean="0">
                              <a:latin typeface="Cambria Math" panose="02040503050406030204" pitchFamily="18" charset="0"/>
                            </a:rPr>
                            <m:t>𝑣</m:t>
                          </m:r>
                        </m:e>
                        <m:sub>
                          <m:r>
                            <a:rPr kumimoji="1" lang="en-US" altLang="zh-CN" sz="2400" i="1" dirty="0" smtClean="0">
                              <a:latin typeface="Cambria Math" panose="02040503050406030204" pitchFamily="18" charset="0"/>
                            </a:rPr>
                            <m:t>𝑦</m:t>
                          </m:r>
                        </m:sub>
                        <m:sup>
                          <m:r>
                            <a:rPr kumimoji="1" lang="en-US" altLang="zh-CN" sz="2400" i="1" dirty="0" smtClean="0">
                              <a:latin typeface="Cambria Math" panose="02040503050406030204" pitchFamily="18" charset="0"/>
                            </a:rPr>
                            <m:t>′</m:t>
                          </m:r>
                        </m:sup>
                      </m:sSubSup>
                      <m:r>
                        <a:rPr kumimoji="1" lang="en-US" altLang="zh-CN" sz="2400" i="1" dirty="0" smtClean="0">
                          <a:latin typeface="Cambria Math" panose="02040503050406030204" pitchFamily="18" charset="0"/>
                        </a:rPr>
                        <m:t>=</m:t>
                      </m:r>
                      <m:f>
                        <m:fPr>
                          <m:ctrlPr>
                            <a:rPr kumimoji="1" lang="en-US" altLang="zh-CN" sz="2400" i="1" dirty="0" smtClean="0">
                              <a:latin typeface="Cambria Math" panose="02040503050406030204" pitchFamily="18" charset="0"/>
                            </a:rPr>
                          </m:ctrlPr>
                        </m:fPr>
                        <m:num>
                          <m:r>
                            <a:rPr kumimoji="1" lang="en-US" altLang="zh-CN" sz="2400" i="1" dirty="0" err="1" smtClean="0">
                              <a:latin typeface="Cambria Math" panose="02040503050406030204" pitchFamily="18" charset="0"/>
                            </a:rPr>
                            <m:t>𝑓</m:t>
                          </m:r>
                          <m:sSub>
                            <m:sSubPr>
                              <m:ctrlPr>
                                <a:rPr kumimoji="1" lang="en-US" altLang="zh-CN" sz="2400" i="1" dirty="0" err="1" smtClean="0">
                                  <a:latin typeface="Cambria Math" panose="02040503050406030204" pitchFamily="18" charset="0"/>
                                </a:rPr>
                              </m:ctrlPr>
                            </m:sSubPr>
                            <m:e>
                              <m:r>
                                <a:rPr kumimoji="1" lang="en-US" altLang="zh-CN" sz="2400" i="1" dirty="0" err="1" smtClean="0">
                                  <a:latin typeface="Cambria Math" panose="02040503050406030204" pitchFamily="18" charset="0"/>
                                </a:rPr>
                                <m:t>𝑣</m:t>
                              </m:r>
                            </m:e>
                            <m:sub>
                              <m:r>
                                <a:rPr kumimoji="1" lang="en-US" altLang="zh-CN" sz="2400" i="1" dirty="0" err="1" smtClean="0">
                                  <a:latin typeface="Cambria Math" panose="02040503050406030204" pitchFamily="18" charset="0"/>
                                </a:rPr>
                                <m:t>𝑦</m:t>
                              </m:r>
                            </m:sub>
                          </m:sSub>
                          <m:r>
                            <a:rPr kumimoji="1" lang="en-US" altLang="zh-CN" sz="2400" i="1" dirty="0" err="1" smtClean="0">
                              <a:latin typeface="Cambria Math" panose="02040503050406030204" pitchFamily="18" charset="0"/>
                            </a:rPr>
                            <m:t>−</m:t>
                          </m:r>
                          <m:sSub>
                            <m:sSubPr>
                              <m:ctrlPr>
                                <a:rPr kumimoji="1" lang="en-US" altLang="zh-CN" sz="2400" b="0" i="1" dirty="0" smtClean="0">
                                  <a:latin typeface="Cambria Math" panose="02040503050406030204" pitchFamily="18" charset="0"/>
                                </a:rPr>
                              </m:ctrlPr>
                            </m:sSubPr>
                            <m:e>
                              <m:r>
                                <a:rPr kumimoji="1" lang="en-US" altLang="zh-CN" sz="2400" b="0" i="1" dirty="0" smtClean="0">
                                  <a:latin typeface="Cambria Math" panose="02040503050406030204" pitchFamily="18" charset="0"/>
                                </a:rPr>
                                <m:t>𝑣</m:t>
                              </m:r>
                            </m:e>
                            <m:sub>
                              <m:r>
                                <a:rPr kumimoji="1" lang="en-US" altLang="zh-CN" sz="2400" b="0" i="1" dirty="0" smtClean="0">
                                  <a:latin typeface="Cambria Math" panose="02040503050406030204" pitchFamily="18" charset="0"/>
                                </a:rPr>
                                <m:t>𝑧</m:t>
                              </m:r>
                            </m:sub>
                          </m:sSub>
                          <m:r>
                            <a:rPr kumimoji="1" lang="en-US" altLang="zh-CN" sz="2400" b="0" i="1" dirty="0" smtClean="0">
                              <a:latin typeface="Cambria Math" panose="02040503050406030204" pitchFamily="18" charset="0"/>
                            </a:rPr>
                            <m:t>𝑦</m:t>
                          </m:r>
                          <m:r>
                            <a:rPr kumimoji="1" lang="en-US" altLang="zh-CN" sz="2400" b="0" i="1" dirty="0" smtClean="0">
                              <a:latin typeface="Cambria Math" panose="02040503050406030204" pitchFamily="18" charset="0"/>
                            </a:rPr>
                            <m:t>′</m:t>
                          </m:r>
                        </m:num>
                        <m:den>
                          <m:r>
                            <a:rPr kumimoji="1" lang="en-US" altLang="zh-CN" sz="2400" i="1" dirty="0" smtClean="0">
                              <a:latin typeface="Cambria Math" panose="02040503050406030204" pitchFamily="18" charset="0"/>
                            </a:rPr>
                            <m:t>𝑧</m:t>
                          </m:r>
                        </m:den>
                      </m:f>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52F93AB1-C4BC-9EB3-8680-239E46A2B793}"/>
                  </a:ext>
                </a:extLst>
              </p:cNvPr>
              <p:cNvSpPr txBox="1">
                <a:spLocks noRot="1" noChangeAspect="1" noMove="1" noResize="1" noEditPoints="1" noAdjustHandles="1" noChangeArrowheads="1" noChangeShapeType="1" noTextEdit="1"/>
              </p:cNvSpPr>
              <p:nvPr/>
            </p:nvSpPr>
            <p:spPr>
              <a:xfrm>
                <a:off x="2867073" y="5003008"/>
                <a:ext cx="2362634" cy="821956"/>
              </a:xfrm>
              <a:prstGeom prst="rect">
                <a:avLst/>
              </a:prstGeom>
              <a:blipFill>
                <a:blip r:embed="rId9"/>
                <a:stretch>
                  <a:fillRect r="-535" b="-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8B94A45-6ABB-CA7D-5527-385ED033A16E}"/>
                  </a:ext>
                </a:extLst>
              </p:cNvPr>
              <p:cNvSpPr txBox="1"/>
              <p:nvPr/>
            </p:nvSpPr>
            <p:spPr>
              <a:xfrm>
                <a:off x="5403056" y="5003008"/>
                <a:ext cx="2945550" cy="792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2400" i="1" dirty="0" smtClean="0">
                              <a:latin typeface="Cambria Math" panose="02040503050406030204" pitchFamily="18" charset="0"/>
                            </a:rPr>
                          </m:ctrlPr>
                        </m:sSubSupPr>
                        <m:e>
                          <m:r>
                            <a:rPr kumimoji="1" lang="en-US" altLang="zh-CN" sz="2400" i="1" dirty="0" smtClean="0">
                              <a:latin typeface="Cambria Math" panose="02040503050406030204" pitchFamily="18" charset="0"/>
                            </a:rPr>
                            <m:t>𝑣</m:t>
                          </m:r>
                        </m:e>
                        <m:sub>
                          <m:r>
                            <a:rPr kumimoji="1" lang="en-US" altLang="zh-CN" sz="2400" i="1" dirty="0" smtClean="0">
                              <a:latin typeface="Cambria Math" panose="02040503050406030204" pitchFamily="18" charset="0"/>
                            </a:rPr>
                            <m:t>𝑧</m:t>
                          </m:r>
                        </m:sub>
                        <m:sup>
                          <m:r>
                            <a:rPr kumimoji="1" lang="en-US" altLang="zh-CN" sz="2400" i="1" dirty="0" smtClean="0">
                              <a:latin typeface="Cambria Math" panose="02040503050406030204" pitchFamily="18" charset="0"/>
                            </a:rPr>
                            <m:t>′</m:t>
                          </m:r>
                        </m:sup>
                      </m:sSubSup>
                      <m:r>
                        <a:rPr kumimoji="1" lang="en-US" altLang="zh-CN" sz="2400" i="1" dirty="0" smtClean="0">
                          <a:latin typeface="Cambria Math" panose="02040503050406030204" pitchFamily="18" charset="0"/>
                        </a:rPr>
                        <m:t>=</m:t>
                      </m:r>
                      <m:f>
                        <m:fPr>
                          <m:ctrlPr>
                            <a:rPr kumimoji="1" lang="en-US" altLang="zh-CN" sz="2400" i="1" dirty="0" smtClean="0">
                              <a:latin typeface="Cambria Math" panose="02040503050406030204" pitchFamily="18" charset="0"/>
                            </a:rPr>
                          </m:ctrlPr>
                        </m:fPr>
                        <m:num>
                          <m:r>
                            <a:rPr kumimoji="1" lang="en-US" altLang="zh-CN" sz="2400" i="1" dirty="0" err="1" smtClean="0">
                              <a:latin typeface="Cambria Math" panose="02040503050406030204" pitchFamily="18" charset="0"/>
                            </a:rPr>
                            <m:t>𝑓</m:t>
                          </m:r>
                          <m:sSub>
                            <m:sSubPr>
                              <m:ctrlPr>
                                <a:rPr kumimoji="1" lang="en-US" altLang="zh-CN" sz="2400" i="1" dirty="0" err="1" smtClean="0">
                                  <a:latin typeface="Cambria Math" panose="02040503050406030204" pitchFamily="18" charset="0"/>
                                </a:rPr>
                              </m:ctrlPr>
                            </m:sSubPr>
                            <m:e>
                              <m:r>
                                <a:rPr kumimoji="1" lang="en-US" altLang="zh-CN" sz="2400" i="1" dirty="0" err="1" smtClean="0">
                                  <a:latin typeface="Cambria Math" panose="02040503050406030204" pitchFamily="18" charset="0"/>
                                </a:rPr>
                                <m:t>𝑣</m:t>
                              </m:r>
                            </m:e>
                            <m:sub>
                              <m:r>
                                <a:rPr kumimoji="1" lang="en-US" altLang="zh-CN" sz="2400" i="1" dirty="0" err="1" smtClean="0">
                                  <a:latin typeface="Cambria Math" panose="02040503050406030204" pitchFamily="18" charset="0"/>
                                </a:rPr>
                                <m:t>𝑧</m:t>
                              </m:r>
                            </m:sub>
                          </m:sSub>
                          <m:r>
                            <a:rPr kumimoji="1" lang="en-US" altLang="zh-CN" sz="2400" i="1" dirty="0" err="1" smtClean="0">
                              <a:latin typeface="Cambria Math" panose="02040503050406030204" pitchFamily="18" charset="0"/>
                            </a:rPr>
                            <m:t>−</m:t>
                          </m:r>
                          <m:sSub>
                            <m:sSubPr>
                              <m:ctrlPr>
                                <a:rPr kumimoji="1" lang="en-US" altLang="zh-CN" sz="2400" i="1" dirty="0" err="1" smtClean="0">
                                  <a:latin typeface="Cambria Math" panose="02040503050406030204" pitchFamily="18" charset="0"/>
                                </a:rPr>
                              </m:ctrlPr>
                            </m:sSubPr>
                            <m:e>
                              <m:r>
                                <a:rPr kumimoji="1" lang="en-US" altLang="zh-CN" sz="2400" i="1" dirty="0" err="1" smtClean="0">
                                  <a:latin typeface="Cambria Math" panose="02040503050406030204" pitchFamily="18" charset="0"/>
                                </a:rPr>
                                <m:t>𝑣</m:t>
                              </m:r>
                            </m:e>
                            <m:sub>
                              <m:r>
                                <a:rPr kumimoji="1" lang="en-US" altLang="zh-CN" sz="2400" i="1" dirty="0" err="1" smtClean="0">
                                  <a:latin typeface="Cambria Math" panose="02040503050406030204" pitchFamily="18" charset="0"/>
                                </a:rPr>
                                <m:t>𝑧</m:t>
                              </m:r>
                            </m:sub>
                          </m:sSub>
                          <m:r>
                            <a:rPr kumimoji="1" lang="en-US" altLang="zh-CN" sz="2400" b="0" i="1" dirty="0" smtClean="0">
                              <a:latin typeface="Cambria Math" panose="02040503050406030204" pitchFamily="18" charset="0"/>
                            </a:rPr>
                            <m:t>𝑓</m:t>
                          </m:r>
                        </m:num>
                        <m:den>
                          <m:r>
                            <a:rPr kumimoji="1" lang="en-US" altLang="zh-CN" sz="2400" i="1" dirty="0" smtClean="0">
                              <a:latin typeface="Cambria Math" panose="02040503050406030204" pitchFamily="18" charset="0"/>
                            </a:rPr>
                            <m:t>𝑧</m:t>
                          </m:r>
                        </m:den>
                      </m:f>
                      <m:r>
                        <a:rPr kumimoji="1" lang="en-US" altLang="zh-CN" sz="2400" i="1" dirty="0" smtClean="0">
                          <a:latin typeface="Cambria Math" panose="02040503050406030204" pitchFamily="18" charset="0"/>
                        </a:rPr>
                        <m:t>= 0 </m:t>
                      </m:r>
                    </m:oMath>
                  </m:oMathPara>
                </a14:m>
                <a:endParaRPr kumimoji="1" lang="zh-CN" altLang="en-US" sz="2400" dirty="0"/>
              </a:p>
            </p:txBody>
          </p:sp>
        </mc:Choice>
        <mc:Fallback xmlns="">
          <p:sp>
            <p:nvSpPr>
              <p:cNvPr id="18" name="文本框 17">
                <a:extLst>
                  <a:ext uri="{FF2B5EF4-FFF2-40B4-BE49-F238E27FC236}">
                    <a16:creationId xmlns:a16="http://schemas.microsoft.com/office/drawing/2014/main" id="{68B94A45-6ABB-CA7D-5527-385ED033A16E}"/>
                  </a:ext>
                </a:extLst>
              </p:cNvPr>
              <p:cNvSpPr txBox="1">
                <a:spLocks noRot="1" noChangeAspect="1" noMove="1" noResize="1" noEditPoints="1" noAdjustHandles="1" noChangeArrowheads="1" noChangeShapeType="1" noTextEdit="1"/>
              </p:cNvSpPr>
              <p:nvPr/>
            </p:nvSpPr>
            <p:spPr>
              <a:xfrm>
                <a:off x="5403056" y="5003008"/>
                <a:ext cx="2945550" cy="792076"/>
              </a:xfrm>
              <a:prstGeom prst="rect">
                <a:avLst/>
              </a:prstGeom>
              <a:blipFill>
                <a:blip r:embed="rId10"/>
                <a:stretch>
                  <a:fillRect r="-429" b="-3175"/>
                </a:stretch>
              </a:blipFill>
            </p:spPr>
            <p:txBody>
              <a:bodyPr/>
              <a:lstStyle/>
              <a:p>
                <a:r>
                  <a:rPr lang="zh-CN" altLang="en-US">
                    <a:noFill/>
                  </a:rPr>
                  <a:t> </a:t>
                </a:r>
              </a:p>
            </p:txBody>
          </p:sp>
        </mc:Fallback>
      </mc:AlternateContent>
      <p:grpSp>
        <p:nvGrpSpPr>
          <p:cNvPr id="25" name="组合 24">
            <a:extLst>
              <a:ext uri="{FF2B5EF4-FFF2-40B4-BE49-F238E27FC236}">
                <a16:creationId xmlns:a16="http://schemas.microsoft.com/office/drawing/2014/main" id="{4A8226C7-EEEF-975A-ABC7-D7B4EB0837EA}"/>
              </a:ext>
            </a:extLst>
          </p:cNvPr>
          <p:cNvGrpSpPr/>
          <p:nvPr/>
        </p:nvGrpSpPr>
        <p:grpSpPr>
          <a:xfrm>
            <a:off x="914400" y="1750218"/>
            <a:ext cx="3507273" cy="718842"/>
            <a:chOff x="885825" y="1035843"/>
            <a:chExt cx="3507273" cy="718842"/>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18AD46C-D7D9-CD13-01E0-1BA75CED9D1B}"/>
                    </a:ext>
                  </a:extLst>
                </p:cNvPr>
                <p:cNvSpPr txBox="1"/>
                <p:nvPr/>
              </p:nvSpPr>
              <p:spPr>
                <a:xfrm>
                  <a:off x="885825" y="1293020"/>
                  <a:ext cx="10051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pc="300" dirty="0">
                                <a:latin typeface="Cambria Math" panose="02040503050406030204" pitchFamily="18" charset="0"/>
                                <a:ea typeface="微软雅黑" panose="020B0503020204020204" pitchFamily="34" charset="-122"/>
                              </a:rPr>
                            </m:ctrlPr>
                          </m:sSupPr>
                          <m:e>
                            <m:r>
                              <a:rPr lang="en-US" altLang="zh-CN" sz="2400" i="1" spc="300" dirty="0">
                                <a:latin typeface="Cambria Math" panose="02040503050406030204" pitchFamily="18" charset="0"/>
                                <a:ea typeface="微软雅黑" panose="020B0503020204020204" pitchFamily="34" charset="-122"/>
                              </a:rPr>
                              <m:t>𝑃</m:t>
                            </m:r>
                          </m:e>
                          <m:sup>
                            <m:r>
                              <a:rPr lang="en-US" altLang="zh-CN" sz="2400" i="1" spc="300" dirty="0">
                                <a:latin typeface="Cambria Math" panose="02040503050406030204" pitchFamily="18" charset="0"/>
                                <a:ea typeface="微软雅黑" panose="020B0503020204020204" pitchFamily="34" charset="-122"/>
                              </a:rPr>
                              <m:t>′</m:t>
                            </m:r>
                          </m:sup>
                        </m:sSup>
                        <m:r>
                          <a:rPr kumimoji="1" lang="en-US" altLang="zh-CN" sz="2400" i="1" dirty="0" smtClean="0">
                            <a:latin typeface="Cambria Math" panose="02040503050406030204" pitchFamily="18" charset="0"/>
                          </a:rPr>
                          <m:t>(</m:t>
                        </m:r>
                        <m:r>
                          <a:rPr kumimoji="1" lang="en-US" altLang="zh-CN" sz="2400" i="1" dirty="0" smtClean="0">
                            <a:latin typeface="Cambria Math" panose="02040503050406030204" pitchFamily="18" charset="0"/>
                          </a:rPr>
                          <m:t>𝑡</m:t>
                        </m:r>
                        <m:r>
                          <a:rPr kumimoji="1" lang="en-US" altLang="zh-CN" sz="2400" i="1" dirty="0" smtClean="0">
                            <a:latin typeface="Cambria Math" panose="02040503050406030204" pitchFamily="18" charset="0"/>
                          </a:rPr>
                          <m:t>)</m:t>
                        </m:r>
                      </m:oMath>
                    </m:oMathPara>
                  </a14:m>
                  <a:endParaRPr kumimoji="1" lang="zh-CN" altLang="en-US" sz="2400" dirty="0"/>
                </a:p>
              </p:txBody>
            </p:sp>
          </mc:Choice>
          <mc:Fallback xmlns="">
            <p:sp>
              <p:nvSpPr>
                <p:cNvPr id="2" name="文本框 1">
                  <a:extLst>
                    <a:ext uri="{FF2B5EF4-FFF2-40B4-BE49-F238E27FC236}">
                      <a16:creationId xmlns:a16="http://schemas.microsoft.com/office/drawing/2014/main" id="{718AD46C-D7D9-CD13-01E0-1BA75CED9D1B}"/>
                    </a:ext>
                  </a:extLst>
                </p:cNvPr>
                <p:cNvSpPr txBox="1">
                  <a:spLocks noRot="1" noChangeAspect="1" noMove="1" noResize="1" noEditPoints="1" noAdjustHandles="1" noChangeArrowheads="1" noChangeShapeType="1" noTextEdit="1"/>
                </p:cNvSpPr>
                <p:nvPr/>
              </p:nvSpPr>
              <p:spPr>
                <a:xfrm>
                  <a:off x="885825" y="1293020"/>
                  <a:ext cx="1005147" cy="461665"/>
                </a:xfrm>
                <a:prstGeom prst="rect">
                  <a:avLst/>
                </a:prstGeom>
                <a:blipFill>
                  <a:blip r:embed="rId11"/>
                  <a:stretch>
                    <a:fillRect r="-606"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4552351-F839-CF66-CBC7-A9DEF888235B}"/>
                    </a:ext>
                  </a:extLst>
                </p:cNvPr>
                <p:cNvSpPr txBox="1"/>
                <p:nvPr/>
              </p:nvSpPr>
              <p:spPr>
                <a:xfrm>
                  <a:off x="1950243" y="1035843"/>
                  <a:ext cx="51435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2400" i="1" dirty="0" smtClean="0">
                            <a:latin typeface="Cambria Math" panose="02040503050406030204" pitchFamily="18" charset="0"/>
                          </a:rPr>
                          <m:t>𝑑𝑡</m:t>
                        </m:r>
                      </m:oMath>
                    </m:oMathPara>
                  </a14:m>
                  <a:endParaRPr kumimoji="1" lang="zh-CN" altLang="en-US" sz="2400" dirty="0"/>
                </a:p>
              </p:txBody>
            </p:sp>
          </mc:Choice>
          <mc:Fallback xmlns="">
            <p:sp>
              <p:nvSpPr>
                <p:cNvPr id="5" name="文本框 4">
                  <a:extLst>
                    <a:ext uri="{FF2B5EF4-FFF2-40B4-BE49-F238E27FC236}">
                      <a16:creationId xmlns:a16="http://schemas.microsoft.com/office/drawing/2014/main" id="{E4552351-F839-CF66-CBC7-A9DEF888235B}"/>
                    </a:ext>
                  </a:extLst>
                </p:cNvPr>
                <p:cNvSpPr txBox="1">
                  <a:spLocks noRot="1" noChangeAspect="1" noMove="1" noResize="1" noEditPoints="1" noAdjustHandles="1" noChangeArrowheads="1" noChangeShapeType="1" noTextEdit="1"/>
                </p:cNvSpPr>
                <p:nvPr/>
              </p:nvSpPr>
              <p:spPr>
                <a:xfrm>
                  <a:off x="1950243" y="1035843"/>
                  <a:ext cx="514350" cy="461665"/>
                </a:xfrm>
                <a:prstGeom prst="rect">
                  <a:avLst/>
                </a:prstGeom>
                <a:blipFill>
                  <a:blip r:embed="rId12"/>
                  <a:stretch>
                    <a:fillRect l="-24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BFE3D4-952C-6813-EE22-FFDF0739D17A}"/>
                    </a:ext>
                  </a:extLst>
                </p:cNvPr>
                <p:cNvSpPr txBox="1"/>
                <p:nvPr/>
              </p:nvSpPr>
              <p:spPr>
                <a:xfrm>
                  <a:off x="2714625" y="1293020"/>
                  <a:ext cx="167847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pc="300" dirty="0">
                                <a:latin typeface="Cambria Math" panose="02040503050406030204" pitchFamily="18" charset="0"/>
                                <a:ea typeface="微软雅黑" panose="020B0503020204020204" pitchFamily="34" charset="-122"/>
                              </a:rPr>
                            </m:ctrlPr>
                          </m:sSupPr>
                          <m:e>
                            <m:r>
                              <a:rPr lang="en-US" altLang="zh-CN" sz="2400" i="1" spc="300" dirty="0">
                                <a:latin typeface="Cambria Math" panose="02040503050406030204" pitchFamily="18" charset="0"/>
                                <a:ea typeface="微软雅黑" panose="020B0503020204020204" pitchFamily="34" charset="-122"/>
                              </a:rPr>
                              <m:t>𝑃</m:t>
                            </m:r>
                          </m:e>
                          <m:sup>
                            <m:r>
                              <a:rPr lang="en-US" altLang="zh-CN" sz="2400" i="1" spc="300" dirty="0">
                                <a:latin typeface="Cambria Math" panose="02040503050406030204" pitchFamily="18" charset="0"/>
                                <a:ea typeface="微软雅黑" panose="020B0503020204020204" pitchFamily="34" charset="-122"/>
                              </a:rPr>
                              <m:t>′</m:t>
                            </m:r>
                          </m:sup>
                        </m:sSup>
                        <m:r>
                          <a:rPr kumimoji="1" lang="en-US" altLang="zh-CN" sz="2400" i="1" dirty="0" smtClean="0">
                            <a:latin typeface="Cambria Math" panose="02040503050406030204" pitchFamily="18" charset="0"/>
                          </a:rPr>
                          <m:t>(</m:t>
                        </m:r>
                        <m:r>
                          <a:rPr kumimoji="1" lang="en-US" altLang="zh-CN" sz="2400" i="1" dirty="0" err="1" smtClean="0">
                            <a:latin typeface="Cambria Math" panose="02040503050406030204" pitchFamily="18" charset="0"/>
                          </a:rPr>
                          <m:t>𝑡</m:t>
                        </m:r>
                        <m:r>
                          <a:rPr kumimoji="1" lang="en-US" altLang="zh-CN" sz="2400" i="1" dirty="0" err="1" smtClean="0">
                            <a:latin typeface="Cambria Math" panose="02040503050406030204" pitchFamily="18" charset="0"/>
                          </a:rPr>
                          <m:t>+</m:t>
                        </m:r>
                        <m:r>
                          <a:rPr kumimoji="1" lang="en-US" altLang="zh-CN" sz="2400" i="1" dirty="0" err="1" smtClean="0">
                            <a:latin typeface="Cambria Math" panose="02040503050406030204" pitchFamily="18" charset="0"/>
                          </a:rPr>
                          <m:t>𝑑𝑡</m:t>
                        </m:r>
                        <m:r>
                          <a:rPr kumimoji="1" lang="en-US" altLang="zh-CN" sz="2400" i="1" dirty="0" smtClean="0">
                            <a:latin typeface="Cambria Math" panose="02040503050406030204" pitchFamily="18" charset="0"/>
                          </a:rPr>
                          <m:t>)</m:t>
                        </m:r>
                      </m:oMath>
                    </m:oMathPara>
                  </a14:m>
                  <a:endParaRPr kumimoji="1" lang="zh-CN" altLang="en-US" sz="2400" dirty="0"/>
                </a:p>
              </p:txBody>
            </p:sp>
          </mc:Choice>
          <mc:Fallback xmlns="">
            <p:sp>
              <p:nvSpPr>
                <p:cNvPr id="6" name="文本框 5">
                  <a:extLst>
                    <a:ext uri="{FF2B5EF4-FFF2-40B4-BE49-F238E27FC236}">
                      <a16:creationId xmlns:a16="http://schemas.microsoft.com/office/drawing/2014/main" id="{30BFE3D4-952C-6813-EE22-FFDF0739D17A}"/>
                    </a:ext>
                  </a:extLst>
                </p:cNvPr>
                <p:cNvSpPr txBox="1">
                  <a:spLocks noRot="1" noChangeAspect="1" noMove="1" noResize="1" noEditPoints="1" noAdjustHandles="1" noChangeArrowheads="1" noChangeShapeType="1" noTextEdit="1"/>
                </p:cNvSpPr>
                <p:nvPr/>
              </p:nvSpPr>
              <p:spPr>
                <a:xfrm>
                  <a:off x="2714625" y="1293020"/>
                  <a:ext cx="1678473" cy="461665"/>
                </a:xfrm>
                <a:prstGeom prst="rect">
                  <a:avLst/>
                </a:prstGeom>
                <a:blipFill>
                  <a:blip r:embed="rId13"/>
                  <a:stretch>
                    <a:fillRect r="-364" b="-18421"/>
                  </a:stretch>
                </a:blipFill>
              </p:spPr>
              <p:txBody>
                <a:bodyPr/>
                <a:lstStyle/>
                <a:p>
                  <a:r>
                    <a:rPr lang="en-US">
                      <a:noFill/>
                    </a:rPr>
                    <a:t> </a:t>
                  </a:r>
                </a:p>
              </p:txBody>
            </p:sp>
          </mc:Fallback>
        </mc:AlternateContent>
        <p:cxnSp>
          <p:nvCxnSpPr>
            <p:cNvPr id="20" name="直线箭头连接符 19">
              <a:extLst>
                <a:ext uri="{FF2B5EF4-FFF2-40B4-BE49-F238E27FC236}">
                  <a16:creationId xmlns:a16="http://schemas.microsoft.com/office/drawing/2014/main" id="{41A5C799-9EA4-A449-5F74-C62185FD7D6E}"/>
                </a:ext>
              </a:extLst>
            </p:cNvPr>
            <p:cNvCxnSpPr>
              <a:stCxn id="2" idx="3"/>
              <a:endCxn id="6" idx="1"/>
            </p:cNvCxnSpPr>
            <p:nvPr/>
          </p:nvCxnSpPr>
          <p:spPr>
            <a:xfrm>
              <a:off x="1890972" y="1523853"/>
              <a:ext cx="82365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5">
                <a:extLst>
                  <a:ext uri="{FF2B5EF4-FFF2-40B4-BE49-F238E27FC236}">
                    <a16:creationId xmlns:a16="http://schemas.microsoft.com/office/drawing/2014/main" id="{8E434115-81EB-9101-D6B5-87CF64F931B4}"/>
                  </a:ext>
                </a:extLst>
              </p:cNvPr>
              <p:cNvSpPr txBox="1"/>
              <p:nvPr/>
            </p:nvSpPr>
            <p:spPr>
              <a:xfrm>
                <a:off x="-611090" y="1142455"/>
                <a:ext cx="10963155"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假定空间中一点</a:t>
                </a:r>
                <a14:m>
                  <m:oMath xmlns:m="http://schemas.openxmlformats.org/officeDocument/2006/math">
                    <m:r>
                      <a:rPr lang="en-US" altLang="zh-CN" sz="2800" i="1" spc="300" dirty="0" smtClean="0">
                        <a:solidFill>
                          <a:schemeClr val="tx1"/>
                        </a:solidFill>
                        <a:latin typeface="Cambria Math" panose="02040503050406030204" pitchFamily="18" charset="0"/>
                        <a:ea typeface="微软雅黑" panose="020B0503020204020204" pitchFamily="34" charset="-122"/>
                      </a:rPr>
                      <m:t>𝑃</m:t>
                    </m:r>
                    <m:r>
                      <a:rPr lang="en-US" altLang="zh-CN" sz="2800" i="1" spc="300" dirty="0" smtClean="0">
                        <a:solidFill>
                          <a:schemeClr val="tx1"/>
                        </a:solidFill>
                        <a:latin typeface="Cambria Math" panose="02040503050406030204" pitchFamily="18" charset="0"/>
                        <a:ea typeface="微软雅黑" panose="020B0503020204020204" pitchFamily="34" charset="-122"/>
                      </a:rPr>
                      <m:t>(</m:t>
                    </m:r>
                    <m:r>
                      <a:rPr lang="en-US" altLang="zh-CN" sz="2800" i="1" spc="300" dirty="0" smtClean="0">
                        <a:solidFill>
                          <a:schemeClr val="tx1"/>
                        </a:solidFill>
                        <a:latin typeface="Cambria Math" panose="02040503050406030204" pitchFamily="18" charset="0"/>
                        <a:ea typeface="微软雅黑" panose="020B0503020204020204" pitchFamily="34" charset="-122"/>
                      </a:rPr>
                      <m:t>𝑡</m:t>
                    </m:r>
                    <m:r>
                      <a:rPr lang="en-US" altLang="zh-CN" sz="2800" i="1" spc="300" dirty="0" smtClean="0">
                        <a:solidFill>
                          <a:schemeClr val="tx1"/>
                        </a:solidFill>
                        <a:latin typeface="Cambria Math" panose="02040503050406030204" pitchFamily="18" charset="0"/>
                        <a:ea typeface="微软雅黑" panose="020B0503020204020204" pitchFamily="34" charset="-122"/>
                      </a:rPr>
                      <m:t>)</m:t>
                    </m:r>
                  </m:oMath>
                </a14:m>
                <a:r>
                  <a:rPr lang="zh-CN" altLang="en-US" sz="2800" b="1" spc="300" dirty="0">
                    <a:solidFill>
                      <a:srgbClr val="004098"/>
                    </a:solidFill>
                    <a:latin typeface="微软雅黑" panose="020B0503020204020204" pitchFamily="34" charset="-122"/>
                    <a:ea typeface="微软雅黑" panose="020B0503020204020204" pitchFamily="34" charset="-122"/>
                  </a:rPr>
                  <a:t>在时间</a:t>
                </a:r>
                <a14:m>
                  <m:oMath xmlns:m="http://schemas.openxmlformats.org/officeDocument/2006/math">
                    <m:r>
                      <a:rPr lang="en-US" altLang="zh-CN" sz="2800" i="1" spc="300" dirty="0" smtClean="0">
                        <a:solidFill>
                          <a:schemeClr val="tx1"/>
                        </a:solidFill>
                        <a:latin typeface="Cambria Math" panose="02040503050406030204" pitchFamily="18" charset="0"/>
                        <a:ea typeface="微软雅黑" panose="020B0503020204020204" pitchFamily="34" charset="-122"/>
                      </a:rPr>
                      <m:t>𝑑𝑡</m:t>
                    </m:r>
                  </m:oMath>
                </a14:m>
                <a:r>
                  <a:rPr lang="zh-CN" altLang="en-US" sz="2800" b="1" spc="300" dirty="0">
                    <a:solidFill>
                      <a:srgbClr val="004098"/>
                    </a:solidFill>
                    <a:latin typeface="微软雅黑" panose="020B0503020204020204" pitchFamily="34" charset="-122"/>
                    <a:ea typeface="微软雅黑" panose="020B0503020204020204" pitchFamily="34" charset="-122"/>
                  </a:rPr>
                  <a:t>后移动到点</a:t>
                </a:r>
                <a14:m>
                  <m:oMath xmlns:m="http://schemas.openxmlformats.org/officeDocument/2006/math">
                    <m:r>
                      <a:rPr lang="en-US" altLang="zh-CN" sz="2800" i="1" spc="300" dirty="0" smtClean="0">
                        <a:solidFill>
                          <a:schemeClr val="tx1"/>
                        </a:solidFill>
                        <a:latin typeface="Cambria Math" panose="02040503050406030204" pitchFamily="18" charset="0"/>
                        <a:ea typeface="微软雅黑" panose="020B0503020204020204" pitchFamily="34" charset="-122"/>
                      </a:rPr>
                      <m:t>𝑃</m:t>
                    </m:r>
                    <m:r>
                      <a:rPr lang="en-US" altLang="zh-CN" sz="2800" i="1" spc="300" dirty="0" smtClean="0">
                        <a:solidFill>
                          <a:schemeClr val="tx1"/>
                        </a:solidFill>
                        <a:latin typeface="Cambria Math" panose="02040503050406030204" pitchFamily="18" charset="0"/>
                        <a:ea typeface="微软雅黑" panose="020B0503020204020204" pitchFamily="34" charset="-122"/>
                      </a:rPr>
                      <m:t>(</m:t>
                    </m:r>
                    <m:r>
                      <a:rPr lang="en-US" altLang="zh-CN" sz="2800" i="1" spc="300" dirty="0" err="1" smtClean="0">
                        <a:solidFill>
                          <a:schemeClr val="tx1"/>
                        </a:solidFill>
                        <a:latin typeface="Cambria Math" panose="02040503050406030204" pitchFamily="18" charset="0"/>
                        <a:ea typeface="微软雅黑" panose="020B0503020204020204" pitchFamily="34" charset="-122"/>
                      </a:rPr>
                      <m:t>𝑡</m:t>
                    </m:r>
                    <m:r>
                      <a:rPr lang="en-US" altLang="zh-CN" sz="2800" i="1" spc="300" dirty="0" err="1" smtClean="0">
                        <a:solidFill>
                          <a:schemeClr val="tx1"/>
                        </a:solidFill>
                        <a:latin typeface="Cambria Math" panose="02040503050406030204" pitchFamily="18" charset="0"/>
                        <a:ea typeface="微软雅黑" panose="020B0503020204020204" pitchFamily="34" charset="-122"/>
                      </a:rPr>
                      <m:t>+</m:t>
                    </m:r>
                    <m:r>
                      <a:rPr lang="en-US" altLang="zh-CN" sz="2800" i="1" spc="300" dirty="0" err="1" smtClean="0">
                        <a:solidFill>
                          <a:schemeClr val="tx1"/>
                        </a:solidFill>
                        <a:latin typeface="Cambria Math" panose="02040503050406030204" pitchFamily="18" charset="0"/>
                        <a:ea typeface="微软雅黑" panose="020B0503020204020204" pitchFamily="34" charset="-122"/>
                      </a:rPr>
                      <m:t>𝑑𝑡</m:t>
                    </m:r>
                    <m:r>
                      <a:rPr lang="en-US" altLang="zh-CN" sz="2800" i="1" spc="300" dirty="0" smtClean="0">
                        <a:solidFill>
                          <a:schemeClr val="tx1"/>
                        </a:solidFill>
                        <a:latin typeface="Cambria Math" panose="02040503050406030204" pitchFamily="18" charset="0"/>
                        <a:ea typeface="微软雅黑" panose="020B0503020204020204" pitchFamily="34" charset="-122"/>
                      </a:rPr>
                      <m:t>)</m:t>
                    </m:r>
                  </m:oMath>
                </a14:m>
                <a:endParaRPr lang="en-US" altLang="zh-CN" sz="2800"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4" name="TextBox 5">
                <a:extLst>
                  <a:ext uri="{FF2B5EF4-FFF2-40B4-BE49-F238E27FC236}">
                    <a16:creationId xmlns:a16="http://schemas.microsoft.com/office/drawing/2014/main" id="{8E434115-81EB-9101-D6B5-87CF64F931B4}"/>
                  </a:ext>
                </a:extLst>
              </p:cNvPr>
              <p:cNvSpPr txBox="1">
                <a:spLocks noRot="1" noChangeAspect="1" noMove="1" noResize="1" noEditPoints="1" noAdjustHandles="1" noChangeArrowheads="1" noChangeShapeType="1" noTextEdit="1"/>
              </p:cNvSpPr>
              <p:nvPr/>
            </p:nvSpPr>
            <p:spPr>
              <a:xfrm>
                <a:off x="-611090" y="1142455"/>
                <a:ext cx="10963155" cy="523220"/>
              </a:xfrm>
              <a:prstGeom prst="rect">
                <a:avLst/>
              </a:prstGeom>
              <a:blipFill>
                <a:blip r:embed="rId14"/>
                <a:stretch>
                  <a:fillRect t="-11628" b="-302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5">
                <a:extLst>
                  <a:ext uri="{FF2B5EF4-FFF2-40B4-BE49-F238E27FC236}">
                    <a16:creationId xmlns:a16="http://schemas.microsoft.com/office/drawing/2014/main" id="{893B4200-79FE-02EC-905A-679EADBDF519}"/>
                  </a:ext>
                </a:extLst>
              </p:cNvPr>
              <p:cNvSpPr txBox="1"/>
              <p:nvPr/>
            </p:nvSpPr>
            <p:spPr>
              <a:xfrm>
                <a:off x="355696" y="2637881"/>
                <a:ext cx="6530879" cy="954107"/>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设</a:t>
                </a:r>
                <a14:m>
                  <m:oMath xmlns:m="http://schemas.openxmlformats.org/officeDocument/2006/math">
                    <m:r>
                      <a:rPr lang="en-US" altLang="zh-CN" sz="2800" b="1" i="1" spc="300" dirty="0" smtClean="0">
                        <a:solidFill>
                          <a:schemeClr val="tx1"/>
                        </a:solidFill>
                        <a:latin typeface="Cambria Math" panose="02040503050406030204" pitchFamily="18" charset="0"/>
                        <a:ea typeface="微软雅黑" panose="020B0503020204020204" pitchFamily="34" charset="-122"/>
                      </a:rPr>
                      <m:t>𝒑</m:t>
                    </m:r>
                  </m:oMath>
                </a14:m>
                <a:r>
                  <a:rPr lang="zh-CN" altLang="en-US" sz="2800" b="1" spc="300" dirty="0">
                    <a:solidFill>
                      <a:srgbClr val="004098"/>
                    </a:solidFill>
                    <a:latin typeface="微软雅黑" panose="020B0503020204020204" pitchFamily="34" charset="-122"/>
                    <a:ea typeface="微软雅黑" panose="020B0503020204020204" pitchFamily="34" charset="-122"/>
                  </a:rPr>
                  <a:t>和</a:t>
                </a:r>
                <a14:m>
                  <m:oMath xmlns:m="http://schemas.openxmlformats.org/officeDocument/2006/math">
                    <m:sSup>
                      <m:sSupPr>
                        <m:ctrlPr>
                          <a:rPr lang="en-US" altLang="zh-CN" sz="2800" i="1" spc="300" dirty="0" smtClean="0">
                            <a:solidFill>
                              <a:schemeClr val="tx1"/>
                            </a:solidFill>
                            <a:latin typeface="Cambria Math" panose="02040503050406030204" pitchFamily="18" charset="0"/>
                            <a:ea typeface="微软雅黑" panose="020B0503020204020204" pitchFamily="34" charset="-122"/>
                          </a:rPr>
                        </m:ctrlPr>
                      </m:sSupPr>
                      <m:e>
                        <m:r>
                          <a:rPr lang="en-US" altLang="zh-CN" sz="2800" b="1" i="1" spc="300" dirty="0" smtClean="0">
                            <a:solidFill>
                              <a:schemeClr val="tx1"/>
                            </a:solidFill>
                            <a:latin typeface="Cambria Math" panose="02040503050406030204" pitchFamily="18" charset="0"/>
                            <a:ea typeface="微软雅黑" panose="020B0503020204020204" pitchFamily="34" charset="-122"/>
                          </a:rPr>
                          <m:t>𝒑</m:t>
                        </m:r>
                      </m:e>
                      <m:sup>
                        <m:r>
                          <a:rPr lang="en-US" altLang="zh-CN" sz="2800" i="1" spc="300" dirty="0" smtClean="0">
                            <a:solidFill>
                              <a:schemeClr val="tx1"/>
                            </a:solidFill>
                            <a:latin typeface="Cambria Math" panose="02040503050406030204" pitchFamily="18" charset="0"/>
                            <a:ea typeface="微软雅黑" panose="020B0503020204020204" pitchFamily="34" charset="-122"/>
                          </a:rPr>
                          <m:t>′</m:t>
                        </m:r>
                      </m:sup>
                    </m:sSup>
                  </m:oMath>
                </a14:m>
                <a:r>
                  <a:rPr lang="zh-CN" altLang="en-US" sz="2800" b="1" spc="300" dirty="0">
                    <a:solidFill>
                      <a:srgbClr val="004098"/>
                    </a:solidFill>
                    <a:latin typeface="微软雅黑" panose="020B0503020204020204" pitchFamily="34" charset="-122"/>
                    <a:ea typeface="微软雅黑" panose="020B0503020204020204" pitchFamily="34" charset="-122"/>
                  </a:rPr>
                  <a:t>分别是空间点</a:t>
                </a:r>
                <a14:m>
                  <m:oMath xmlns:m="http://schemas.openxmlformats.org/officeDocument/2006/math">
                    <m:r>
                      <a:rPr lang="en-US" altLang="zh-CN" sz="2800" i="1" spc="300" dirty="0" smtClean="0">
                        <a:solidFill>
                          <a:schemeClr val="tx1"/>
                        </a:solidFill>
                        <a:latin typeface="Cambria Math" panose="02040503050406030204" pitchFamily="18" charset="0"/>
                        <a:ea typeface="微软雅黑" panose="020B0503020204020204" pitchFamily="34" charset="-122"/>
                      </a:rPr>
                      <m:t>𝑃</m:t>
                    </m:r>
                  </m:oMath>
                </a14:m>
                <a:r>
                  <a:rPr lang="zh-CN" altLang="en-US" sz="2800" b="1" spc="300" dirty="0">
                    <a:solidFill>
                      <a:srgbClr val="004098"/>
                    </a:solidFill>
                    <a:latin typeface="微软雅黑" panose="020B0503020204020204" pitchFamily="34" charset="-122"/>
                    <a:ea typeface="微软雅黑" panose="020B0503020204020204" pitchFamily="34" charset="-122"/>
                  </a:rPr>
                  <a:t>以及其投影点</a:t>
                </a:r>
                <a14:m>
                  <m:oMath xmlns:m="http://schemas.openxmlformats.org/officeDocument/2006/math">
                    <m:sSup>
                      <m:sSupPr>
                        <m:ctrlPr>
                          <a:rPr lang="en-US" altLang="zh-CN" sz="2800" i="1" spc="300" dirty="0" smtClean="0">
                            <a:solidFill>
                              <a:schemeClr val="tx1"/>
                            </a:solidFill>
                            <a:latin typeface="Cambria Math" panose="02040503050406030204" pitchFamily="18" charset="0"/>
                            <a:ea typeface="微软雅黑" panose="020B0503020204020204" pitchFamily="34" charset="-122"/>
                          </a:rPr>
                        </m:ctrlPr>
                      </m:sSupPr>
                      <m:e>
                        <m:r>
                          <a:rPr lang="en-US" altLang="zh-CN" sz="2800" i="1" spc="300" dirty="0" smtClean="0">
                            <a:solidFill>
                              <a:schemeClr val="tx1"/>
                            </a:solidFill>
                            <a:latin typeface="Cambria Math" panose="02040503050406030204" pitchFamily="18" charset="0"/>
                            <a:ea typeface="微软雅黑" panose="020B0503020204020204" pitchFamily="34" charset="-122"/>
                          </a:rPr>
                          <m:t>𝑃</m:t>
                        </m:r>
                      </m:e>
                      <m:sup>
                        <m:r>
                          <a:rPr lang="en-US" altLang="zh-CN" sz="2800" i="1" spc="300" dirty="0" smtClean="0">
                            <a:solidFill>
                              <a:schemeClr val="tx1"/>
                            </a:solidFill>
                            <a:latin typeface="Cambria Math" panose="02040503050406030204" pitchFamily="18" charset="0"/>
                            <a:ea typeface="微软雅黑" panose="020B0503020204020204" pitchFamily="34" charset="-122"/>
                          </a:rPr>
                          <m:t>′</m:t>
                        </m:r>
                      </m:sup>
                    </m:sSup>
                  </m:oMath>
                </a14:m>
                <a:r>
                  <a:rPr lang="zh-CN" altLang="en-US" sz="2800" b="1" spc="300" dirty="0">
                    <a:solidFill>
                      <a:srgbClr val="004098"/>
                    </a:solidFill>
                    <a:latin typeface="微软雅黑" panose="020B0503020204020204" pitchFamily="34" charset="-122"/>
                    <a:ea typeface="微软雅黑" panose="020B0503020204020204" pitchFamily="34" charset="-122"/>
                  </a:rPr>
                  <a:t>的坐标，那么有：</a:t>
                </a:r>
                <a:endParaRPr lang="en-US" altLang="zh-CN" sz="2800"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27" name="TextBox 5">
                <a:extLst>
                  <a:ext uri="{FF2B5EF4-FFF2-40B4-BE49-F238E27FC236}">
                    <a16:creationId xmlns:a16="http://schemas.microsoft.com/office/drawing/2014/main" id="{893B4200-79FE-02EC-905A-679EADBDF519}"/>
                  </a:ext>
                </a:extLst>
              </p:cNvPr>
              <p:cNvSpPr txBox="1">
                <a:spLocks noRot="1" noChangeAspect="1" noMove="1" noResize="1" noEditPoints="1" noAdjustHandles="1" noChangeArrowheads="1" noChangeShapeType="1" noTextEdit="1"/>
              </p:cNvSpPr>
              <p:nvPr/>
            </p:nvSpPr>
            <p:spPr>
              <a:xfrm>
                <a:off x="355696" y="2637881"/>
                <a:ext cx="6530879" cy="954107"/>
              </a:xfrm>
              <a:prstGeom prst="rect">
                <a:avLst/>
              </a:prstGeom>
              <a:blipFill>
                <a:blip r:embed="rId15"/>
                <a:stretch>
                  <a:fillRect l="-1938" t="-6579" b="-18421"/>
                </a:stretch>
              </a:blipFill>
            </p:spPr>
            <p:txBody>
              <a:bodyPr/>
              <a:lstStyle/>
              <a:p>
                <a:r>
                  <a:rPr lang="zh-CN" altLang="en-US">
                    <a:noFill/>
                  </a:rPr>
                  <a:t> </a:t>
                </a:r>
              </a:p>
            </p:txBody>
          </p:sp>
        </mc:Fallback>
      </mc:AlternateContent>
      <p:sp>
        <p:nvSpPr>
          <p:cNvPr id="28" name="TextBox 5">
            <a:extLst>
              <a:ext uri="{FF2B5EF4-FFF2-40B4-BE49-F238E27FC236}">
                <a16:creationId xmlns:a16="http://schemas.microsoft.com/office/drawing/2014/main" id="{A31432A4-CBF4-ED42-7F9B-632236104680}"/>
              </a:ext>
            </a:extLst>
          </p:cNvPr>
          <p:cNvSpPr txBox="1"/>
          <p:nvPr/>
        </p:nvSpPr>
        <p:spPr>
          <a:xfrm>
            <a:off x="358078" y="4354763"/>
            <a:ext cx="6530879" cy="523220"/>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对应的各个方向的分量为：</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97944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运动场</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当场景保持静止而照相机发生几种典型运动时对应的运动场</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3074" name="Picture 2">
            <a:extLst>
              <a:ext uri="{FF2B5EF4-FFF2-40B4-BE49-F238E27FC236}">
                <a16:creationId xmlns:a16="http://schemas.microsoft.com/office/drawing/2014/main" id="{5900B449-EC30-78BC-9E8A-C76636E84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7726"/>
            <a:ext cx="12192000" cy="410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934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A6A6A6"/>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运动场</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rgbClr val="003679"/>
                  </a:solidFill>
                  <a:latin typeface="微软雅黑" panose="020B0503020204020204" pitchFamily="34" charset="-122"/>
                  <a:ea typeface="微软雅黑" panose="020B0503020204020204" pitchFamily="34" charset="-122"/>
                  <a:sym typeface="+mn-ea"/>
                </a:rPr>
                <a:t>光流</a:t>
              </a:r>
            </a:p>
          </p:txBody>
        </p:sp>
      </p:grpSp>
      <p:sp>
        <p:nvSpPr>
          <p:cNvPr id="6" name="Rectangle 2">
            <a:extLst>
              <a:ext uri="{FF2B5EF4-FFF2-40B4-BE49-F238E27FC236}">
                <a16:creationId xmlns:a16="http://schemas.microsoft.com/office/drawing/2014/main" id="{BB37EBD4-F6AB-42F8-029C-0574016B6F57}"/>
              </a:ext>
            </a:extLst>
          </p:cNvPr>
          <p:cNvSpPr/>
          <p:nvPr/>
        </p:nvSpPr>
        <p:spPr>
          <a:xfrm>
            <a:off x="3174588" y="3572220"/>
            <a:ext cx="779371" cy="659219"/>
          </a:xfrm>
          <a:prstGeom prst="rect">
            <a:avLst/>
          </a:prstGeom>
          <a:solidFill>
            <a:srgbClr val="C13228"/>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30061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光流的定义</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1384995"/>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光流定义为图像序列中由物体、摄影机或光照变化引起的像素亮度随时间变化的表现。它由图像强度的变化计算而来，可以被视为像素二维投影速度向量的一个近似。</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4098" name="Picture 2">
            <a:extLst>
              <a:ext uri="{FF2B5EF4-FFF2-40B4-BE49-F238E27FC236}">
                <a16:creationId xmlns:a16="http://schemas.microsoft.com/office/drawing/2014/main" id="{999B2412-EB55-3F9E-D5F8-ED2A54B55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817762"/>
            <a:ext cx="8905875" cy="359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400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光流的计算</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474760" y="1178175"/>
            <a:ext cx="10963155" cy="1384995"/>
          </a:xfrm>
          <a:prstGeom prst="rect">
            <a:avLst/>
          </a:prstGeom>
          <a:noFill/>
        </p:spPr>
        <p:txBody>
          <a:bodyPr wrap="square" rtlCol="0">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为了计算光流，需要引入两个假设：</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marL="514350" indent="-514350">
              <a:buAutoNum type="arabicPeriod"/>
            </a:pPr>
            <a:r>
              <a:rPr lang="zh-CN" altLang="en-US" sz="2800" b="1" spc="300" dirty="0">
                <a:solidFill>
                  <a:srgbClr val="004098"/>
                </a:solidFill>
                <a:latin typeface="微软雅黑" panose="020B0503020204020204" pitchFamily="34" charset="-122"/>
                <a:ea typeface="微软雅黑" panose="020B0503020204020204" pitchFamily="34" charset="-122"/>
              </a:rPr>
              <a:t>亮度恒定</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marL="514350" indent="-514350">
              <a:buAutoNum type="arabicPeriod"/>
            </a:pPr>
            <a:r>
              <a:rPr lang="zh-CN" altLang="en-US" sz="2800" b="1" spc="300" dirty="0">
                <a:solidFill>
                  <a:srgbClr val="004098"/>
                </a:solidFill>
                <a:latin typeface="微软雅黑" panose="020B0503020204020204" pitchFamily="34" charset="-122"/>
                <a:ea typeface="微软雅黑" panose="020B0503020204020204" pitchFamily="34" charset="-122"/>
              </a:rPr>
              <a:t>微小移动</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4098" name="Picture 2">
            <a:extLst>
              <a:ext uri="{FF2B5EF4-FFF2-40B4-BE49-F238E27FC236}">
                <a16:creationId xmlns:a16="http://schemas.microsoft.com/office/drawing/2014/main" id="{999B2412-EB55-3F9E-D5F8-ED2A54B55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817762"/>
            <a:ext cx="8905875" cy="359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0441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工银国际">
  <a:themeElements>
    <a:clrScheme name="ICBCI">
      <a:dk1>
        <a:srgbClr val="000000"/>
      </a:dk1>
      <a:lt1>
        <a:srgbClr val="FFFFFF"/>
      </a:lt1>
      <a:dk2>
        <a:srgbClr val="274E18"/>
      </a:dk2>
      <a:lt2>
        <a:srgbClr val="1B587C"/>
      </a:lt2>
      <a:accent1>
        <a:srgbClr val="800000"/>
      </a:accent1>
      <a:accent2>
        <a:srgbClr val="F0BE6B"/>
      </a:accent2>
      <a:accent3>
        <a:srgbClr val="4B7E82"/>
      </a:accent3>
      <a:accent4>
        <a:srgbClr val="CF8B78"/>
      </a:accent4>
      <a:accent5>
        <a:srgbClr val="B2B2B2"/>
      </a:accent5>
      <a:accent6>
        <a:srgbClr val="F07F09"/>
      </a:accent6>
      <a:hlink>
        <a:srgbClr val="4B7E82"/>
      </a:hlink>
      <a:folHlink>
        <a:srgbClr val="CF8B78"/>
      </a:folHlink>
    </a:clrScheme>
    <a:fontScheme name="1_Default Design">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anchor="ctr"/>
      <a:lstStyle>
        <a:defPPr eaLnBrk="1" hangingPunct="1">
          <a:defRPr sz="1200" b="1">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8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defRPr>
        </a:defPPr>
      </a:lstStyle>
    </a:lnDef>
  </a:objectDefaults>
  <a:extraClrSchemeLst>
    <a:extraClrScheme>
      <a:clrScheme name="1_Default Design 1">
        <a:dk1>
          <a:srgbClr val="000000"/>
        </a:dk1>
        <a:lt1>
          <a:srgbClr val="FFFFFF"/>
        </a:lt1>
        <a:dk2>
          <a:srgbClr val="420000"/>
        </a:dk2>
        <a:lt2>
          <a:srgbClr val="969696"/>
        </a:lt2>
        <a:accent1>
          <a:srgbClr val="800000"/>
        </a:accent1>
        <a:accent2>
          <a:srgbClr val="FAC8AA"/>
        </a:accent2>
        <a:accent3>
          <a:srgbClr val="FFFFFF"/>
        </a:accent3>
        <a:accent4>
          <a:srgbClr val="000000"/>
        </a:accent4>
        <a:accent5>
          <a:srgbClr val="C0AAAA"/>
        </a:accent5>
        <a:accent6>
          <a:srgbClr val="E3B59A"/>
        </a:accent6>
        <a:hlink>
          <a:srgbClr val="C0C0C0"/>
        </a:hlink>
        <a:folHlink>
          <a:srgbClr val="C00D0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969696"/>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420000"/>
        </a:dk2>
        <a:lt2>
          <a:srgbClr val="676767"/>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42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1B587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33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F07F09"/>
        </a:dk2>
        <a:lt2>
          <a:srgbClr val="1B587C"/>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F07F09"/>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页面">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标准">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75000"/>
          </a:schemeClr>
        </a:solidFill>
        <a:ln w="0">
          <a:solidFill>
            <a:srgbClr val="000000"/>
          </a:solidFill>
          <a:prstDash val="solid"/>
          <a:round/>
        </a:ln>
      </a:spPr>
      <a:bodyPr vert="horz" wrap="square" lIns="91440" tIns="45720" rIns="91440" bIns="45720" numCol="1" anchor="t" anchorCtr="0" compatLnSpc="1"/>
      <a:lstStyle>
        <a:defPPr algn="l">
          <a:defRPr>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796</Words>
  <Application>Microsoft Office PowerPoint</Application>
  <PresentationFormat>Widescreen</PresentationFormat>
  <Paragraphs>118</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Microsoft YaHei</vt:lpstr>
      <vt:lpstr>Microsoft YaHei</vt:lpstr>
      <vt:lpstr>Arial</vt:lpstr>
      <vt:lpstr>Calibri</vt:lpstr>
      <vt:lpstr>Cambria Math</vt:lpstr>
      <vt:lpstr>Times New Roman</vt:lpstr>
      <vt:lpstr>Wingdings</vt:lpstr>
      <vt:lpstr>工银国际</vt:lpstr>
      <vt:lpstr>页面</vt:lpstr>
      <vt:lpstr>PowerPoint Presentation</vt:lpstr>
      <vt:lpstr>PowerPoint Presentation</vt:lpstr>
      <vt:lpstr>简介</vt:lpstr>
      <vt:lpstr>PowerPoint Presentation</vt:lpstr>
      <vt:lpstr>运动场</vt:lpstr>
      <vt:lpstr>运动场</vt:lpstr>
      <vt:lpstr>PowerPoint Presentation</vt:lpstr>
      <vt:lpstr>光流的定义</vt:lpstr>
      <vt:lpstr>光流的计算</vt:lpstr>
      <vt:lpstr>光流的计算</vt:lpstr>
      <vt:lpstr>光流的计算</vt:lpstr>
      <vt:lpstr>光流的计算</vt:lpstr>
      <vt:lpstr>Lucas-Kanade光流法</vt:lpstr>
      <vt:lpstr>Lucas-Kanade光流法</vt:lpstr>
      <vt:lpstr>Lucas-Kanade光流法的改进</vt:lpstr>
      <vt:lpstr>Lucas-Kanade光流法的改进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2024-12-03T14:57:49Z</dcterms:created>
  <dcterms:modified xsi:type="dcterms:W3CDTF">2024-12-03T14:57:53Z</dcterms:modified>
</cp:coreProperties>
</file>