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0" r:id="rId1"/>
    <p:sldMasterId id="2147483655" r:id="rId2"/>
  </p:sldMasterIdLst>
  <p:notesMasterIdLst>
    <p:notesMasterId r:id="rId22"/>
  </p:notesMasterIdLst>
  <p:sldIdLst>
    <p:sldId id="512" r:id="rId3"/>
    <p:sldId id="4944" r:id="rId4"/>
    <p:sldId id="1195" r:id="rId5"/>
    <p:sldId id="4966" r:id="rId6"/>
    <p:sldId id="1196" r:id="rId7"/>
    <p:sldId id="4968" r:id="rId8"/>
    <p:sldId id="4969" r:id="rId9"/>
    <p:sldId id="4970" r:id="rId10"/>
    <p:sldId id="4971" r:id="rId11"/>
    <p:sldId id="4972" r:id="rId12"/>
    <p:sldId id="4965" r:id="rId13"/>
    <p:sldId id="4967" r:id="rId14"/>
    <p:sldId id="4973" r:id="rId15"/>
    <p:sldId id="4974" r:id="rId16"/>
    <p:sldId id="4978" r:id="rId17"/>
    <p:sldId id="4983" r:id="rId18"/>
    <p:sldId id="4979" r:id="rId19"/>
    <p:sldId id="4975" r:id="rId20"/>
    <p:sldId id="49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98"/>
    <a:srgbClr val="C13228"/>
    <a:srgbClr val="003679"/>
    <a:srgbClr val="A6A6A6"/>
    <a:srgbClr val="C03228"/>
    <a:srgbClr val="FFF3F3"/>
    <a:srgbClr val="FDA9AF"/>
    <a:srgbClr val="FC7660"/>
    <a:srgbClr val="FFFFFF"/>
    <a:srgbClr val="0E5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13" autoAdjust="0"/>
    <p:restoredTop sz="67746" autoAdjust="0"/>
  </p:normalViewPr>
  <p:slideViewPr>
    <p:cSldViewPr snapToGrid="0">
      <p:cViewPr varScale="1">
        <p:scale>
          <a:sx n="53" d="100"/>
          <a:sy n="53" d="100"/>
        </p:scale>
        <p:origin x="1992" y="53"/>
      </p:cViewPr>
      <p:guideLst/>
    </p:cSldViewPr>
  </p:slideViewPr>
  <p:notesTextViewPr>
    <p:cViewPr>
      <p:scale>
        <a:sx n="340" d="100"/>
        <a:sy n="34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234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679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324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495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10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732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89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777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691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026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199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1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330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91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991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543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22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0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9" y="1149350"/>
            <a:ext cx="11310816" cy="466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98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7" name="组 13"/>
          <p:cNvGrpSpPr/>
          <p:nvPr userDrawn="1"/>
        </p:nvGrpSpPr>
        <p:grpSpPr>
          <a:xfrm>
            <a:off x="-633321" y="4571304"/>
            <a:ext cx="481519" cy="2273997"/>
            <a:chOff x="-557175" y="2580484"/>
            <a:chExt cx="361139" cy="2273997"/>
          </a:xfrm>
        </p:grpSpPr>
        <p:sp>
          <p:nvSpPr>
            <p:cNvPr id="8" name="矩形 7"/>
            <p:cNvSpPr/>
            <p:nvPr/>
          </p:nvSpPr>
          <p:spPr>
            <a:xfrm>
              <a:off x="-554851" y="3344693"/>
              <a:ext cx="358815" cy="358815"/>
            </a:xfrm>
            <a:prstGeom prst="rect">
              <a:avLst/>
            </a:prstGeom>
            <a:solidFill>
              <a:srgbClr val="0036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554852" y="2580484"/>
              <a:ext cx="358815" cy="358815"/>
            </a:xfrm>
            <a:prstGeom prst="rect">
              <a:avLst/>
            </a:prstGeom>
            <a:solidFill>
              <a:srgbClr val="C03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554853" y="4108901"/>
              <a:ext cx="358815" cy="358815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3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554852" y="2962589"/>
              <a:ext cx="358815" cy="358815"/>
            </a:xfrm>
            <a:prstGeom prst="rect">
              <a:avLst/>
            </a:prstGeom>
            <a:solidFill>
              <a:srgbClr val="EA3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554853" y="3726797"/>
              <a:ext cx="358815" cy="35881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557175" y="4495666"/>
              <a:ext cx="358815" cy="358815"/>
            </a:xfrm>
            <a:prstGeom prst="rect">
              <a:avLst/>
            </a:prstGeom>
            <a:solidFill>
              <a:srgbClr val="F2D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572CEFB-1F61-4640-A152-A08993A0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877" y="6330131"/>
            <a:ext cx="2743200" cy="365125"/>
          </a:xfrm>
        </p:spPr>
        <p:txBody>
          <a:bodyPr/>
          <a:lstStyle>
            <a:lvl1pPr>
              <a:defRPr sz="1333" b="1"/>
            </a:lvl1pPr>
          </a:lstStyle>
          <a:p>
            <a:pPr>
              <a:defRPr/>
            </a:pPr>
            <a:fld id="{0664BE23-B3F9-45BA-B5CE-3D649D28F458}" type="slidenum">
              <a:rPr lang="zh-CN" altLang="en-US" smtClean="0"/>
              <a:pPr>
                <a:defRPr/>
              </a:pPr>
              <a:t>‹#›</a:t>
            </a:fld>
            <a:r>
              <a:rPr lang="en-US" altLang="zh-CN"/>
              <a:t>/35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270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96AF-2CB0-4BDA-9342-0D6958BBB263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38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普通列表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idx="1" hasCustomPrompt="1"/>
          </p:nvPr>
        </p:nvSpPr>
        <p:spPr>
          <a:xfrm>
            <a:off x="479322" y="1117605"/>
            <a:ext cx="11120561" cy="497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819D-90B8-4DE6-BE5D-09B5D54BA6A3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7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02DF-EF9E-4340-8F20-0DE5DD6ACCD1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70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2046-0E25-4D1F-82FB-DCC5959392A7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81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25939" y="103189"/>
            <a:ext cx="9612923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TW" dirty="0"/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-3908" y="0"/>
            <a:ext cx="281354" cy="952500"/>
          </a:xfrm>
          <a:prstGeom prst="rect">
            <a:avLst/>
          </a:prstGeom>
          <a:solidFill>
            <a:srgbClr val="004098"/>
          </a:solidFill>
          <a:ln>
            <a:noFill/>
          </a:ln>
          <a:effectLst/>
        </p:spPr>
        <p:txBody>
          <a:bodyPr wrap="none" lIns="45720" rIns="45720" anchor="ctr"/>
          <a:lstStyle/>
          <a:p>
            <a:pPr eaLnBrk="1" hangingPunct="1"/>
            <a:endParaRPr lang="en-US" altLang="zh-TW" sz="1800">
              <a:solidFill>
                <a:schemeClr val="bg1"/>
              </a:solidFill>
              <a:ea typeface="PMingLiU" pitchFamily="18" charset="-120"/>
            </a:endParaRPr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flipV="1">
            <a:off x="-3907" y="952500"/>
            <a:ext cx="12195908" cy="0"/>
          </a:xfrm>
          <a:prstGeom prst="line">
            <a:avLst/>
          </a:prstGeom>
          <a:noFill/>
          <a:ln w="28575">
            <a:solidFill>
              <a:srgbClr val="00409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5883732" y="6527643"/>
            <a:ext cx="420629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/>
          <a:lstStyle>
            <a:defPPr>
              <a:defRPr lang="en-US"/>
            </a:defPPr>
            <a:lvl1pPr eaLnBrk="1" hangingPunct="1">
              <a:defRPr sz="1000"/>
            </a:lvl1pPr>
          </a:lstStyle>
          <a:p>
            <a:pPr lvl="0"/>
            <a:fld id="{B369F803-B564-468C-A770-A27D997CCC5C}" type="slidenum">
              <a:rPr lang="en-US" sz="1000" smtClean="0"/>
              <a:t>‹#›</a:t>
            </a:fld>
            <a:endParaRPr lang="en-US" sz="1000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23897" y="-2162"/>
            <a:ext cx="1100406" cy="933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0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defRPr sz="1400" b="1">
          <a:solidFill>
            <a:schemeClr val="accent1"/>
          </a:solidFill>
          <a:latin typeface="+mn-lt"/>
          <a:ea typeface="+mn-ea"/>
          <a:cs typeface="+mn-cs"/>
        </a:defRPr>
      </a:lvl1pPr>
      <a:lvl2pPr marL="19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defRPr sz="1400">
          <a:solidFill>
            <a:schemeClr val="tx1"/>
          </a:solidFill>
          <a:latin typeface="+mn-lt"/>
          <a:ea typeface="+mn-ea"/>
        </a:defRPr>
      </a:lvl2pPr>
      <a:lvl3pPr marL="182880" indent="-1797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51155" indent="-1670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5416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9988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14560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19132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23704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79322" y="1117605"/>
            <a:ext cx="11120561" cy="497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0" y="-3812"/>
            <a:ext cx="340383" cy="772274"/>
          </a:xfrm>
          <a:prstGeom prst="rect">
            <a:avLst/>
          </a:prstGeom>
          <a:solidFill>
            <a:srgbClr val="004098"/>
          </a:solidFill>
          <a:ln w="0">
            <a:noFill/>
            <a:prstDash val="solid"/>
            <a:rou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线连接符 98"/>
          <p:cNvCxnSpPr/>
          <p:nvPr userDrawn="1"/>
        </p:nvCxnSpPr>
        <p:spPr>
          <a:xfrm>
            <a:off x="0" y="768462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79322" y="6356350"/>
            <a:ext cx="3102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C315260-2423-46BE-918F-5D9729F8FD08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989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103155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altLang="zh-CN" sz="2800" b="1" kern="1200" spc="300" dirty="0" smtClean="0">
          <a:solidFill>
            <a:srgbClr val="004098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charset="0"/>
        <a:buChar char="▪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5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50000"/>
        <a:buFont typeface="Wingdings" panose="05000000000000000000" pitchFamily="2" charset="2"/>
        <a:buChar char="u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charset="0"/>
        <a:buChar char="▪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charset="0"/>
        <a:buChar char="▪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10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9" Type="http://schemas.openxmlformats.org/officeDocument/2006/relationships/image" Target="../media/image3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30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5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56E6A505-6A4C-4829-AB35-D2DB4CBA1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8" y="298873"/>
            <a:ext cx="4480239" cy="11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F89067-FCB1-1408-4B84-018480D3DB51}"/>
              </a:ext>
            </a:extLst>
          </p:cNvPr>
          <p:cNvSpPr txBox="1"/>
          <p:nvPr/>
        </p:nvSpPr>
        <p:spPr>
          <a:xfrm>
            <a:off x="2805048" y="4572152"/>
            <a:ext cx="65844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沈为</a:t>
            </a:r>
            <a:endParaRPr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CN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上海交通大学人工智能研究院</a:t>
            </a:r>
            <a:endParaRPr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295B9-4EE9-E381-DA1C-7A91EC3E029E}"/>
              </a:ext>
            </a:extLst>
          </p:cNvPr>
          <p:cNvSpPr txBox="1"/>
          <p:nvPr/>
        </p:nvSpPr>
        <p:spPr>
          <a:xfrm>
            <a:off x="3773650" y="2608045"/>
            <a:ext cx="4644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照相机标定</a:t>
            </a:r>
            <a:endParaRPr 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404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CEC783B3-9625-C16C-8404-2592A7D3364D}"/>
              </a:ext>
            </a:extLst>
          </p:cNvPr>
          <p:cNvGrpSpPr/>
          <p:nvPr/>
        </p:nvGrpSpPr>
        <p:grpSpPr>
          <a:xfrm>
            <a:off x="2067184" y="1878611"/>
            <a:ext cx="2842605" cy="1540837"/>
            <a:chOff x="2223735" y="3703854"/>
            <a:chExt cx="2842605" cy="15408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D965ABBA-DA4D-CE59-3C54-457DF2D73516}"/>
                    </a:ext>
                  </a:extLst>
                </p:cNvPr>
                <p:cNvSpPr txBox="1"/>
                <p:nvPr/>
              </p:nvSpPr>
              <p:spPr>
                <a:xfrm>
                  <a:off x="2227293" y="3703854"/>
                  <a:ext cx="2839047" cy="7872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" altLang="zh-CN" sz="24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" altLang="zh-CN" sz="2400" i="1" dirty="0" smtClean="0"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a:rPr kumimoji="1" lang="en" altLang="zh-CN" sz="240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kumimoji="1" lang="en" altLang="zh-CN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1" lang="en" altLang="zh-CN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" altLang="zh-CN" sz="2400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" altLang="zh-CN" sz="2400" i="1" dirty="0" err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" altLang="zh-CN" sz="2400" i="1" dirty="0" err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1" lang="en" altLang="zh-CN" sz="2400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" altLang="zh-CN" sz="2400" i="1" dirty="0" err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1" lang="en" altLang="zh-CN" sz="2400" i="1" dirty="0" err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kumimoji="1" lang="en" altLang="zh-CN" sz="2400" i="1" dirty="0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kumimoji="1" lang="en" altLang="zh-CN" sz="24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" altLang="zh-CN" sz="2400" i="1" dirty="0" err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" altLang="zh-CN" sz="2400" i="1" dirty="0" err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D965ABBA-DA4D-CE59-3C54-457DF2D735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7293" y="3703854"/>
                  <a:ext cx="2839047" cy="787267"/>
                </a:xfrm>
                <a:prstGeom prst="rect">
                  <a:avLst/>
                </a:prstGeom>
                <a:blipFill>
                  <a:blip r:embed="rId6"/>
                  <a:stretch>
                    <a:fillRect b="-15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162E2F3A-5DBD-806B-2286-6E3413B1FBAA}"/>
                    </a:ext>
                  </a:extLst>
                </p:cNvPr>
                <p:cNvSpPr txBox="1"/>
                <p:nvPr/>
              </p:nvSpPr>
              <p:spPr>
                <a:xfrm>
                  <a:off x="2223735" y="4457552"/>
                  <a:ext cx="2825261" cy="7871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" altLang="zh-CN" sz="2400" i="1" dirty="0" smtClean="0"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kumimoji="1" lang="en" altLang="zh-CN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1" lang="en" altLang="zh-CN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" altLang="zh-CN" sz="2400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" altLang="zh-CN" sz="2400" i="1" dirty="0" err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1" lang="en" altLang="zh-CN" sz="2400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" altLang="zh-CN" sz="2400" i="1" dirty="0" err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1" lang="en" altLang="zh-CN" sz="2400" i="1" dirty="0" err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kumimoji="1" lang="en" altLang="zh-CN" sz="2400" i="1" dirty="0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kumimoji="1" lang="en" altLang="zh-CN" sz="24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" altLang="zh-CN" sz="2400" i="1" dirty="0" err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162E2F3A-5DBD-806B-2286-6E3413B1FB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3735" y="4457552"/>
                  <a:ext cx="2825261" cy="78713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内参矩阵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Right Arrow 79">
            <a:extLst>
              <a:ext uri="{FF2B5EF4-FFF2-40B4-BE49-F238E27FC236}">
                <a16:creationId xmlns:a16="http://schemas.microsoft.com/office/drawing/2014/main" id="{0E3C47A9-AB18-4E4C-69F3-FA5F51C7B465}"/>
              </a:ext>
            </a:extLst>
          </p:cNvPr>
          <p:cNvSpPr/>
          <p:nvPr/>
        </p:nvSpPr>
        <p:spPr>
          <a:xfrm>
            <a:off x="5046202" y="2374066"/>
            <a:ext cx="1004788" cy="463911"/>
          </a:xfrm>
          <a:prstGeom prst="rightArrow">
            <a:avLst>
              <a:gd name="adj1" fmla="val 42270"/>
              <a:gd name="adj2" fmla="val 6352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id="{2369FE89-0B5D-3E5A-7C04-A5572C8E8DFC}"/>
              </a:ext>
            </a:extLst>
          </p:cNvPr>
          <p:cNvSpPr txBox="1"/>
          <p:nvPr/>
        </p:nvSpPr>
        <p:spPr>
          <a:xfrm>
            <a:off x="678612" y="975311"/>
            <a:ext cx="10834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36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考虑到成像平面和图像坐标系的原点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位置差异</a:t>
            </a:r>
            <a:r>
              <a:rPr lang="zh-CN" altLang="en-US" sz="2400" dirty="0">
                <a:solidFill>
                  <a:srgbClr val="0036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以及两者在水平以及垂直轴上</a:t>
            </a:r>
            <a:r>
              <a:rPr lang="zh-CN" altLang="en-US" sz="24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尺度因子差异</a:t>
            </a:r>
            <a:r>
              <a:rPr lang="zh-CN" altLang="en-US" sz="2400" dirty="0">
                <a:solidFill>
                  <a:srgbClr val="0036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，我们有：</a:t>
            </a:r>
            <a:endParaRPr lang="en-US" sz="2400" dirty="0">
              <a:solidFill>
                <a:srgbClr val="00367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3D234A3-46EA-0478-DA82-4D17ECADD87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156"/>
          <a:stretch/>
        </p:blipFill>
        <p:spPr>
          <a:xfrm>
            <a:off x="2549106" y="3453074"/>
            <a:ext cx="7093789" cy="328909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1794839-EF8F-0380-1E73-8FDBE66D9213}"/>
              </a:ext>
            </a:extLst>
          </p:cNvPr>
          <p:cNvSpPr/>
          <p:nvPr/>
        </p:nvSpPr>
        <p:spPr bwMode="auto">
          <a:xfrm>
            <a:off x="4368800" y="2092591"/>
            <a:ext cx="450000" cy="448573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1868F1E-EE6A-FF01-283E-56E468ECC0FE}"/>
              </a:ext>
            </a:extLst>
          </p:cNvPr>
          <p:cNvSpPr/>
          <p:nvPr/>
        </p:nvSpPr>
        <p:spPr bwMode="auto">
          <a:xfrm>
            <a:off x="4370876" y="2799245"/>
            <a:ext cx="450000" cy="448573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9AFC199-17C0-BF6F-42CA-42ABC3470D4A}"/>
              </a:ext>
            </a:extLst>
          </p:cNvPr>
          <p:cNvSpPr/>
          <p:nvPr/>
        </p:nvSpPr>
        <p:spPr bwMode="auto">
          <a:xfrm>
            <a:off x="2774094" y="2053913"/>
            <a:ext cx="450000" cy="450000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solid"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79EA379-1132-E4FB-AF0C-1F614CBCDF0B}"/>
              </a:ext>
            </a:extLst>
          </p:cNvPr>
          <p:cNvSpPr/>
          <p:nvPr/>
        </p:nvSpPr>
        <p:spPr bwMode="auto">
          <a:xfrm>
            <a:off x="2755244" y="2777651"/>
            <a:ext cx="450000" cy="450000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solid"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391F45D9-1A5D-B763-D7E9-1AD6CA080E05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1827036" y="1745484"/>
            <a:ext cx="1012959" cy="37433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7F4BF8FF-5DC7-B1D0-85A0-42B38D4781F3}"/>
              </a:ext>
            </a:extLst>
          </p:cNvPr>
          <p:cNvCxnSpPr>
            <a:cxnSpLocks/>
          </p:cNvCxnSpPr>
          <p:nvPr/>
        </p:nvCxnSpPr>
        <p:spPr>
          <a:xfrm flipV="1">
            <a:off x="4822371" y="1349829"/>
            <a:ext cx="1480458" cy="74385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9963E62-B258-D8DD-3F05-2E2CE8FE60BD}"/>
              </a:ext>
            </a:extLst>
          </p:cNvPr>
          <p:cNvGrpSpPr/>
          <p:nvPr/>
        </p:nvGrpSpPr>
        <p:grpSpPr>
          <a:xfrm>
            <a:off x="5503302" y="1514651"/>
            <a:ext cx="4813266" cy="1860027"/>
            <a:chOff x="6414832" y="1533939"/>
            <a:chExt cx="4813266" cy="1860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19264A6-8D12-F4E3-86DD-800DC04273BC}"/>
                    </a:ext>
                  </a:extLst>
                </p:cNvPr>
                <p:cNvSpPr txBox="1"/>
                <p:nvPr/>
              </p:nvSpPr>
              <p:spPr>
                <a:xfrm>
                  <a:off x="8235753" y="1533939"/>
                  <a:ext cx="186170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0" lang="zh-CN" altLang="en-US" sz="2400" b="1" i="0" u="none" strike="noStrike" kern="1200" cap="none" spc="300" normalizeH="0" baseline="0" noProof="0" dirty="0">
                      <a:ln>
                        <a:noFill/>
                      </a:ln>
                      <a:solidFill>
                        <a:srgbClr val="004098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内参矩阵</a:t>
                  </a:r>
                  <a14:m>
                    <m:oMath xmlns:m="http://schemas.openxmlformats.org/officeDocument/2006/math">
                      <m:r>
                        <a:rPr kumimoji="0" lang="en-US" altLang="zh-CN" sz="2400" b="1" i="1" u="none" strike="noStrike" kern="1200" cap="none" spc="300" normalizeH="0" baseline="0" noProof="0" dirty="0" smtClean="0">
                          <a:ln>
                            <a:noFill/>
                          </a:ln>
                          <a:solidFill>
                            <a:srgbClr val="00409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𝑲</m:t>
                      </m:r>
                    </m:oMath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19264A6-8D12-F4E3-86DD-800DC04273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5753" y="1533939"/>
                  <a:ext cx="1861701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902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D9A3BFE-6256-EDD0-B979-BFCA02BCB2DC}"/>
                </a:ext>
              </a:extLst>
            </p:cNvPr>
            <p:cNvGrpSpPr/>
            <p:nvPr/>
          </p:nvGrpSpPr>
          <p:grpSpPr>
            <a:xfrm>
              <a:off x="6414832" y="1941004"/>
              <a:ext cx="4813266" cy="1452962"/>
              <a:chOff x="3248233" y="1912540"/>
              <a:chExt cx="4813266" cy="1452962"/>
            </a:xfrm>
          </p:grpSpPr>
          <p:sp>
            <p:nvSpPr>
              <p:cNvPr id="20" name="TextBox 105">
                <a:extLst>
                  <a:ext uri="{FF2B5EF4-FFF2-40B4-BE49-F238E27FC236}">
                    <a16:creationId xmlns:a16="http://schemas.microsoft.com/office/drawing/2014/main" id="{D598CE9B-1CC4-A3E9-9FFA-0A88A9DF5BA5}"/>
                  </a:ext>
                </a:extLst>
              </p:cNvPr>
              <p:cNvSpPr txBox="1"/>
              <p:nvPr/>
            </p:nvSpPr>
            <p:spPr>
              <a:xfrm>
                <a:off x="3248233" y="2088221"/>
                <a:ext cx="184731" cy="3385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sz="2400" i="1" baseline="300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107">
                    <a:extLst>
                      <a:ext uri="{FF2B5EF4-FFF2-40B4-BE49-F238E27FC236}">
                        <a16:creationId xmlns:a16="http://schemas.microsoft.com/office/drawing/2014/main" id="{D307EFCB-0EA0-4135-2B6A-1AED2081B389}"/>
                      </a:ext>
                    </a:extLst>
                  </p:cNvPr>
                  <p:cNvSpPr txBox="1"/>
                  <p:nvPr/>
                </p:nvSpPr>
                <p:spPr>
                  <a:xfrm>
                    <a:off x="3938511" y="1912540"/>
                    <a:ext cx="4122988" cy="1452962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altLang="ja-JP" sz="2400" i="1"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𝑢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altLang="ja-JP" sz="2400" i="1"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𝑣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2400" i="1" baseline="30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107">
                    <a:extLst>
                      <a:ext uri="{FF2B5EF4-FFF2-40B4-BE49-F238E27FC236}">
                        <a16:creationId xmlns:a16="http://schemas.microsoft.com/office/drawing/2014/main" id="{D307EFCB-0EA0-4135-2B6A-1AED2081B3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8511" y="1912540"/>
                    <a:ext cx="4122988" cy="145296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945DB7B-3D69-D8CD-68F4-543EDAE0FD57}"/>
                </a:ext>
              </a:extLst>
            </p:cNvPr>
            <p:cNvSpPr/>
            <p:nvPr/>
          </p:nvSpPr>
          <p:spPr bwMode="auto">
            <a:xfrm>
              <a:off x="8456506" y="2036550"/>
              <a:ext cx="1480458" cy="1251793"/>
            </a:xfrm>
            <a:prstGeom prst="rect">
              <a:avLst/>
            </a:prstGeom>
            <a:noFill/>
            <a:ln w="28575">
              <a:solidFill>
                <a:srgbClr val="00367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l"/>
              <a:endParaRPr kumimoji="1"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230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投影矩阵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C01C0E2-C320-BEED-C533-8677CFCB8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771" y="3758198"/>
            <a:ext cx="7772400" cy="2846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4">
                <a:extLst>
                  <a:ext uri="{FF2B5EF4-FFF2-40B4-BE49-F238E27FC236}">
                    <a16:creationId xmlns:a16="http://schemas.microsoft.com/office/drawing/2014/main" id="{8C2BF933-D75B-35D8-269C-4B5FBE5BEE2B}"/>
                  </a:ext>
                </a:extLst>
              </p:cNvPr>
              <p:cNvSpPr txBox="1"/>
              <p:nvPr/>
            </p:nvSpPr>
            <p:spPr>
              <a:xfrm>
                <a:off x="765105" y="1100059"/>
                <a:ext cx="10834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联立内参矩阵和外参矩阵就得到了最终的</a:t>
                </a:r>
                <a:r>
                  <a:rPr lang="zh-CN" altLang="en-US" sz="2400" b="1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投影矩阵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3679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𝑷</m:t>
                    </m:r>
                  </m:oMath>
                </a14:m>
                <a:endParaRPr lang="en-US" sz="2400" dirty="0">
                  <a:solidFill>
                    <a:srgbClr val="00367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TextBox 34">
                <a:extLst>
                  <a:ext uri="{FF2B5EF4-FFF2-40B4-BE49-F238E27FC236}">
                    <a16:creationId xmlns:a16="http://schemas.microsoft.com/office/drawing/2014/main" id="{8C2BF933-D75B-35D8-269C-4B5FBE5BE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05" y="1100059"/>
                <a:ext cx="10834777" cy="461665"/>
              </a:xfrm>
              <a:prstGeom prst="rect">
                <a:avLst/>
              </a:prstGeom>
              <a:blipFill>
                <a:blip r:embed="rId6"/>
                <a:stretch>
                  <a:fillRect l="-9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FEA1CA3-5863-7E82-20D8-067F4F91B4BB}"/>
                  </a:ext>
                </a:extLst>
              </p:cNvPr>
              <p:cNvSpPr txBox="1"/>
              <p:nvPr/>
            </p:nvSpPr>
            <p:spPr>
              <a:xfrm>
                <a:off x="2888343" y="1640219"/>
                <a:ext cx="6103256" cy="1069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" altLang="zh-CN" sz="2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kumimoji="1" lang="en" altLang="zh-CN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" altLang="zh-CN" sz="2400" i="1" dirty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" altLang="zh-CN" sz="2400" b="1" i="1" dirty="0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a:rPr kumimoji="1" lang="en-US" altLang="zh-CN" sz="2400" b="1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zh-CN" sz="2400" b="1" i="1" dirty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" altLang="zh-CN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" altLang="zh-CN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1" lang="en" altLang="zh-CN" sz="2400" b="1" i="1" dirty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kumimoji="1" lang="en-US" altLang="zh-CN" sz="2400" b="1" i="1" dirty="0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kumimoji="1" lang="en" altLang="zh-CN" sz="24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400" b="1" i="1" dirty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kumimoji="1" lang="en" altLang="zh-CN" sz="24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⊺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zh-CN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1" lang="en-US" altLang="zh-CN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FEA1CA3-5863-7E82-20D8-067F4F91B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343" y="1640219"/>
                <a:ext cx="6103256" cy="10699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EA3496-5767-DE04-032E-028D03A21B2D}"/>
                  </a:ext>
                </a:extLst>
              </p:cNvPr>
              <p:cNvSpPr txBox="1"/>
              <p:nvPr/>
            </p:nvSpPr>
            <p:spPr>
              <a:xfrm>
                <a:off x="2888343" y="2768017"/>
                <a:ext cx="6103256" cy="1321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/>
                                    <a:ea typeface="Cambria Math"/>
                                    <a:cs typeface="Verdana" pitchFamily="34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/>
                                    <a:ea typeface="Cambria Math"/>
                                    <a:cs typeface="Verdana" pitchFamily="34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EA3496-5767-DE04-032E-028D03A21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343" y="2768017"/>
                <a:ext cx="6103256" cy="13219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7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C1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照相机成像原理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照相机标定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940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标定板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32C27E0-A92E-C192-8240-22E23B779C99}"/>
              </a:ext>
            </a:extLst>
          </p:cNvPr>
          <p:cNvSpPr txBox="1"/>
          <p:nvPr/>
        </p:nvSpPr>
        <p:spPr>
          <a:xfrm>
            <a:off x="1417866" y="1305800"/>
            <a:ext cx="91303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00367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标定板是照相机标定工具，一般由一系列黑白相间的棋盘格组成，因此被称为棋盘格标定板。</a:t>
            </a:r>
          </a:p>
        </p:txBody>
      </p:sp>
      <p:pic>
        <p:nvPicPr>
          <p:cNvPr id="9218" name="Picture 2" descr="棋盘格标定板">
            <a:extLst>
              <a:ext uri="{FF2B5EF4-FFF2-40B4-BE49-F238E27FC236}">
                <a16:creationId xmlns:a16="http://schemas.microsoft.com/office/drawing/2014/main" id="{E033830E-E9EA-BF5D-3626-481E231B7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332" y="2752431"/>
            <a:ext cx="4881336" cy="34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30D069E-5C0D-5B2D-067C-32AC78D83C6E}"/>
              </a:ext>
            </a:extLst>
          </p:cNvPr>
          <p:cNvGrpSpPr/>
          <p:nvPr/>
        </p:nvGrpSpPr>
        <p:grpSpPr>
          <a:xfrm>
            <a:off x="7375282" y="5190318"/>
            <a:ext cx="1791690" cy="1354942"/>
            <a:chOff x="2164653" y="4411969"/>
            <a:chExt cx="1791690" cy="13549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BE8E89F-6416-5343-9D25-9C3BAF779EDB}"/>
                </a:ext>
              </a:extLst>
            </p:cNvPr>
            <p:cNvGrpSpPr/>
            <p:nvPr/>
          </p:nvGrpSpPr>
          <p:grpSpPr>
            <a:xfrm>
              <a:off x="2440291" y="4624255"/>
              <a:ext cx="1043064" cy="766961"/>
              <a:chOff x="2056371" y="4603935"/>
              <a:chExt cx="1043064" cy="766961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EFF4364D-AEA3-FB00-786E-07D8B52D30D3}"/>
                  </a:ext>
                </a:extLst>
              </p:cNvPr>
              <p:cNvCxnSpPr/>
              <p:nvPr/>
            </p:nvCxnSpPr>
            <p:spPr>
              <a:xfrm flipV="1">
                <a:off x="2840142" y="5110554"/>
                <a:ext cx="259293" cy="260342"/>
              </a:xfrm>
              <a:prstGeom prst="straightConnector1">
                <a:avLst/>
              </a:prstGeom>
              <a:ln w="38100" cap="rnd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38913B55-0A44-0F32-D17F-2E9EFE10381F}"/>
                  </a:ext>
                </a:extLst>
              </p:cNvPr>
              <p:cNvCxnSpPr/>
              <p:nvPr/>
            </p:nvCxnSpPr>
            <p:spPr>
              <a:xfrm flipH="1">
                <a:off x="2056371" y="5370896"/>
                <a:ext cx="783772" cy="0"/>
              </a:xfrm>
              <a:prstGeom prst="straightConnector1">
                <a:avLst/>
              </a:prstGeom>
              <a:ln w="38100" cap="rnd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E333D2E-0B8E-5B08-4513-B0546CB6DD34}"/>
                  </a:ext>
                </a:extLst>
              </p:cNvPr>
              <p:cNvCxnSpPr/>
              <p:nvPr/>
            </p:nvCxnSpPr>
            <p:spPr>
              <a:xfrm flipV="1">
                <a:off x="2840141" y="4603935"/>
                <a:ext cx="0" cy="764141"/>
              </a:xfrm>
              <a:prstGeom prst="straightConnector1">
                <a:avLst/>
              </a:prstGeom>
              <a:ln w="38100" cap="rnd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9C84AD-669A-CF36-5B49-F911E2692C5C}"/>
                    </a:ext>
                  </a:extLst>
                </p:cNvPr>
                <p:cNvSpPr txBox="1"/>
                <p:nvPr/>
              </p:nvSpPr>
              <p:spPr>
                <a:xfrm>
                  <a:off x="2164653" y="5347567"/>
                  <a:ext cx="5036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9C84AD-669A-CF36-5B49-F911E2692C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4653" y="5347567"/>
                  <a:ext cx="503663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5000" r="-13415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5CF6644-B47A-EEB4-307E-6FB08FDD109B}"/>
                    </a:ext>
                  </a:extLst>
                </p:cNvPr>
                <p:cNvSpPr txBox="1"/>
                <p:nvPr/>
              </p:nvSpPr>
              <p:spPr>
                <a:xfrm>
                  <a:off x="3239868" y="4411969"/>
                  <a:ext cx="5152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5CF6644-B47A-EEB4-307E-6FB08FDD1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9868" y="4411969"/>
                  <a:ext cx="515269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4918" r="-1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E9C31DA-1565-9894-DFD1-957D16D857AE}"/>
                    </a:ext>
                  </a:extLst>
                </p:cNvPr>
                <p:cNvSpPr txBox="1"/>
                <p:nvPr/>
              </p:nvSpPr>
              <p:spPr>
                <a:xfrm>
                  <a:off x="3455693" y="5064434"/>
                  <a:ext cx="5006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E9C31DA-1565-9894-DFD1-957D16D857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693" y="5064434"/>
                  <a:ext cx="500650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4918" r="-158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29">
                  <a:extLst>
                    <a:ext uri="{FF2B5EF4-FFF2-40B4-BE49-F238E27FC236}">
                      <a16:creationId xmlns:a16="http://schemas.microsoft.com/office/drawing/2014/main" id="{2AA6BC0D-E5BA-500E-D44A-81CEC80AE6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3637" y="5397579"/>
                  <a:ext cx="517385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宋体" pitchFamily="2" charset="-122"/>
                          </a:rPr>
                          <m:t>𝒲</m:t>
                        </m:r>
                      </m:oMath>
                    </m:oMathPara>
                  </a14:m>
                  <a:endParaRPr lang="en-US" altLang="zh-CN" sz="1600" dirty="0">
                    <a:solidFill>
                      <a:schemeClr val="accent2">
                        <a:lumMod val="75000"/>
                      </a:schemeClr>
                    </a:solidFill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10" name="Text Box 29">
                  <a:extLst>
                    <a:ext uri="{FF2B5EF4-FFF2-40B4-BE49-F238E27FC236}">
                      <a16:creationId xmlns:a16="http://schemas.microsoft.com/office/drawing/2014/main" id="{2AA6BC0D-E5BA-500E-D44A-81CEC80AE6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53637" y="5397579"/>
                  <a:ext cx="51738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3588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32C27E0-A92E-C192-8240-22E23B779C99}"/>
              </a:ext>
            </a:extLst>
          </p:cNvPr>
          <p:cNvSpPr txBox="1"/>
          <p:nvPr/>
        </p:nvSpPr>
        <p:spPr>
          <a:xfrm>
            <a:off x="472195" y="1324929"/>
            <a:ext cx="11120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00367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用照相机对标定板拍一张图像，并使用角点检测算法获取棋盘格各个角点的</a:t>
            </a:r>
            <a:r>
              <a:rPr lang="zh-CN" altLang="en-US" sz="2400" dirty="0">
                <a:solidFill>
                  <a:srgbClr val="0036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图像坐标。这些角点在世界坐标系下的坐标可以由标定板的刻度直接得到。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标定流程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>
                <a:extLst>
                  <a:ext uri="{FF2B5EF4-FFF2-40B4-BE49-F238E27FC236}">
                    <a16:creationId xmlns:a16="http://schemas.microsoft.com/office/drawing/2014/main" id="{5B3B2923-3EC5-8C55-FE28-1D9A54D3541F}"/>
                  </a:ext>
                </a:extLst>
              </p:cNvPr>
              <p:cNvSpPr txBox="1"/>
              <p:nvPr/>
            </p:nvSpPr>
            <p:spPr>
              <a:xfrm>
                <a:off x="738778" y="2930317"/>
                <a:ext cx="5011500" cy="184557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solidFill>
                      <a:schemeClr val="bg1"/>
                    </a:solidFill>
                    <a:latin typeface="Cambria Math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16">
                <a:extLst>
                  <a:ext uri="{FF2B5EF4-FFF2-40B4-BE49-F238E27FC236}">
                    <a16:creationId xmlns:a16="http://schemas.microsoft.com/office/drawing/2014/main" id="{5B3B2923-3EC5-8C55-FE28-1D9A54D35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78" y="2930317"/>
                <a:ext cx="5011500" cy="1845570"/>
              </a:xfrm>
              <a:prstGeom prst="rect">
                <a:avLst/>
              </a:prstGeom>
              <a:blipFill>
                <a:blip r:embed="rId6"/>
                <a:stretch>
                  <a:fillRect b="-274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6ED06E7B-B30F-6434-BD78-923FFDE8EE98}"/>
              </a:ext>
            </a:extLst>
          </p:cNvPr>
          <p:cNvGrpSpPr/>
          <p:nvPr/>
        </p:nvGrpSpPr>
        <p:grpSpPr>
          <a:xfrm>
            <a:off x="832566" y="4437801"/>
            <a:ext cx="800219" cy="502962"/>
            <a:chOff x="832566" y="4437801"/>
            <a:chExt cx="800219" cy="502962"/>
          </a:xfrm>
        </p:grpSpPr>
        <p:cxnSp>
          <p:nvCxnSpPr>
            <p:cNvPr id="13" name="Straight Connector 204">
              <a:extLst>
                <a:ext uri="{FF2B5EF4-FFF2-40B4-BE49-F238E27FC236}">
                  <a16:creationId xmlns:a16="http://schemas.microsoft.com/office/drawing/2014/main" id="{13B3CE25-4054-4FA2-01CC-B91128C2FB8C}"/>
                </a:ext>
              </a:extLst>
            </p:cNvPr>
            <p:cNvCxnSpPr/>
            <p:nvPr/>
          </p:nvCxnSpPr>
          <p:spPr>
            <a:xfrm>
              <a:off x="883090" y="4437801"/>
              <a:ext cx="714156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E5C0B47-E7F1-A9EC-C2E7-76C03C3796AC}"/>
                </a:ext>
              </a:extLst>
            </p:cNvPr>
            <p:cNvSpPr txBox="1"/>
            <p:nvPr/>
          </p:nvSpPr>
          <p:spPr>
            <a:xfrm>
              <a:off x="832566" y="447909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0367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已知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EEFCBBB-6062-E330-8332-DE19E80E9C73}"/>
              </a:ext>
            </a:extLst>
          </p:cNvPr>
          <p:cNvGrpSpPr/>
          <p:nvPr/>
        </p:nvGrpSpPr>
        <p:grpSpPr>
          <a:xfrm>
            <a:off x="2035143" y="4437800"/>
            <a:ext cx="2817937" cy="513637"/>
            <a:chOff x="2035143" y="4437800"/>
            <a:chExt cx="2817937" cy="513637"/>
          </a:xfrm>
        </p:grpSpPr>
        <p:cxnSp>
          <p:nvCxnSpPr>
            <p:cNvPr id="9" name="Straight Connector 5">
              <a:extLst>
                <a:ext uri="{FF2B5EF4-FFF2-40B4-BE49-F238E27FC236}">
                  <a16:creationId xmlns:a16="http://schemas.microsoft.com/office/drawing/2014/main" id="{8E550035-9187-4B6E-C2EC-E34FED69DF1F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43" y="4437800"/>
              <a:ext cx="2817937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5F7051B-44B4-3637-AE19-3A917373115E}"/>
                </a:ext>
              </a:extLst>
            </p:cNvPr>
            <p:cNvSpPr txBox="1"/>
            <p:nvPr/>
          </p:nvSpPr>
          <p:spPr>
            <a:xfrm>
              <a:off x="3084767" y="4489772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0367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未知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9531200-6493-D91B-0C07-103E0E1F3C41}"/>
              </a:ext>
            </a:extLst>
          </p:cNvPr>
          <p:cNvGrpSpPr/>
          <p:nvPr/>
        </p:nvGrpSpPr>
        <p:grpSpPr>
          <a:xfrm>
            <a:off x="4880951" y="4789833"/>
            <a:ext cx="800219" cy="527483"/>
            <a:chOff x="4880951" y="4789833"/>
            <a:chExt cx="800219" cy="527483"/>
          </a:xfrm>
        </p:grpSpPr>
        <p:cxnSp>
          <p:nvCxnSpPr>
            <p:cNvPr id="11" name="Straight Connector 202">
              <a:extLst>
                <a:ext uri="{FF2B5EF4-FFF2-40B4-BE49-F238E27FC236}">
                  <a16:creationId xmlns:a16="http://schemas.microsoft.com/office/drawing/2014/main" id="{FECE5FCD-E50B-DBA4-828A-661113A625CB}"/>
                </a:ext>
              </a:extLst>
            </p:cNvPr>
            <p:cNvCxnSpPr/>
            <p:nvPr/>
          </p:nvCxnSpPr>
          <p:spPr>
            <a:xfrm>
              <a:off x="4907188" y="4789833"/>
              <a:ext cx="714156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A05EC57-F733-7535-FC14-C42A11F5A5B2}"/>
                </a:ext>
              </a:extLst>
            </p:cNvPr>
            <p:cNvSpPr txBox="1"/>
            <p:nvPr/>
          </p:nvSpPr>
          <p:spPr>
            <a:xfrm>
              <a:off x="4880951" y="485565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0367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已知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36C2E8F-ED8B-316D-88B7-E12585488D84}"/>
              </a:ext>
            </a:extLst>
          </p:cNvPr>
          <p:cNvGrpSpPr/>
          <p:nvPr/>
        </p:nvGrpSpPr>
        <p:grpSpPr>
          <a:xfrm>
            <a:off x="6076965" y="3021409"/>
            <a:ext cx="5352363" cy="2204815"/>
            <a:chOff x="6076965" y="2890785"/>
            <a:chExt cx="5352363" cy="22048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1">
                  <a:extLst>
                    <a:ext uri="{FF2B5EF4-FFF2-40B4-BE49-F238E27FC236}">
                      <a16:creationId xmlns:a16="http://schemas.microsoft.com/office/drawing/2014/main" id="{CE058F70-9830-FB14-CC90-0683C6A08378}"/>
                    </a:ext>
                  </a:extLst>
                </p:cNvPr>
                <p:cNvSpPr txBox="1"/>
                <p:nvPr/>
              </p:nvSpPr>
              <p:spPr>
                <a:xfrm>
                  <a:off x="6076965" y="2890785"/>
                  <a:ext cx="5351721" cy="10668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34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1">
                  <a:extLst>
                    <a:ext uri="{FF2B5EF4-FFF2-40B4-BE49-F238E27FC236}">
                      <a16:creationId xmlns:a16="http://schemas.microsoft.com/office/drawing/2014/main" id="{CE058F70-9830-FB14-CC90-0683C6A08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6965" y="2890785"/>
                  <a:ext cx="5351721" cy="1066895"/>
                </a:xfrm>
                <a:prstGeom prst="rect">
                  <a:avLst/>
                </a:prstGeom>
                <a:blipFill>
                  <a:blip r:embed="rId7"/>
                  <a:stretch>
                    <a:fillRect b="-235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01">
                  <a:extLst>
                    <a:ext uri="{FF2B5EF4-FFF2-40B4-BE49-F238E27FC236}">
                      <a16:creationId xmlns:a16="http://schemas.microsoft.com/office/drawing/2014/main" id="{A5B77B58-2B85-B487-BB30-80380D8C92F9}"/>
                    </a:ext>
                  </a:extLst>
                </p:cNvPr>
                <p:cNvSpPr txBox="1"/>
                <p:nvPr/>
              </p:nvSpPr>
              <p:spPr>
                <a:xfrm>
                  <a:off x="6076965" y="4028705"/>
                  <a:ext cx="5352363" cy="10668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22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23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24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34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01">
                  <a:extLst>
                    <a:ext uri="{FF2B5EF4-FFF2-40B4-BE49-F238E27FC236}">
                      <a16:creationId xmlns:a16="http://schemas.microsoft.com/office/drawing/2014/main" id="{A5B77B58-2B85-B487-BB30-80380D8C9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6965" y="4028705"/>
                  <a:ext cx="5352363" cy="1066895"/>
                </a:xfrm>
                <a:prstGeom prst="rect">
                  <a:avLst/>
                </a:prstGeom>
                <a:blipFill>
                  <a:blip r:embed="rId8"/>
                  <a:stretch>
                    <a:fillRect b="-35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85067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标定流程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32C27E0-A92E-C192-8240-22E23B779C99}"/>
              </a:ext>
            </a:extLst>
          </p:cNvPr>
          <p:cNvSpPr txBox="1"/>
          <p:nvPr/>
        </p:nvSpPr>
        <p:spPr>
          <a:xfrm>
            <a:off x="1458458" y="1030620"/>
            <a:ext cx="9130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0" dirty="0">
                <a:solidFill>
                  <a:srgbClr val="00367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将所有角点坐标对应的方程联</a:t>
            </a:r>
            <a:r>
              <a:rPr lang="zh-CN" altLang="en-US" sz="2400" dirty="0">
                <a:solidFill>
                  <a:srgbClr val="0036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立，得到：</a:t>
            </a:r>
            <a:endParaRPr lang="zh-CN" altLang="en-US" sz="2400" b="0" dirty="0">
              <a:solidFill>
                <a:srgbClr val="003679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5">
                <a:extLst>
                  <a:ext uri="{FF2B5EF4-FFF2-40B4-BE49-F238E27FC236}">
                    <a16:creationId xmlns:a16="http://schemas.microsoft.com/office/drawing/2014/main" id="{B976A017-3DC7-1507-BAA5-7ACD728C4B3D}"/>
                  </a:ext>
                </a:extLst>
              </p:cNvPr>
              <p:cNvSpPr txBox="1"/>
              <p:nvPr/>
            </p:nvSpPr>
            <p:spPr>
              <a:xfrm>
                <a:off x="3199330" y="5827380"/>
                <a:ext cx="1328441" cy="461665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15">
                <a:extLst>
                  <a:ext uri="{FF2B5EF4-FFF2-40B4-BE49-F238E27FC236}">
                    <a16:creationId xmlns:a16="http://schemas.microsoft.com/office/drawing/2014/main" id="{B976A017-3DC7-1507-BAA5-7ACD728C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330" y="5827380"/>
                <a:ext cx="1328441" cy="461665"/>
              </a:xfrm>
              <a:prstGeom prst="rect">
                <a:avLst/>
              </a:prstGeom>
              <a:blipFill>
                <a:blip r:embed="rId6"/>
                <a:stretch>
                  <a:fillRect b="-8861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3">
                <a:extLst>
                  <a:ext uri="{FF2B5EF4-FFF2-40B4-BE49-F238E27FC236}">
                    <a16:creationId xmlns:a16="http://schemas.microsoft.com/office/drawing/2014/main" id="{BC2966AD-648C-A7AA-3881-43EA5F610FCB}"/>
                  </a:ext>
                </a:extLst>
              </p:cNvPr>
              <p:cNvSpPr txBox="1"/>
              <p:nvPr/>
            </p:nvSpPr>
            <p:spPr>
              <a:xfrm>
                <a:off x="9694086" y="5171331"/>
                <a:ext cx="1386918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</a:rPr>
                  <a:t>（未知）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13">
                <a:extLst>
                  <a:ext uri="{FF2B5EF4-FFF2-40B4-BE49-F238E27FC236}">
                    <a16:creationId xmlns:a16="http://schemas.microsoft.com/office/drawing/2014/main" id="{BC2966AD-648C-A7AA-3881-43EA5F610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086" y="5171331"/>
                <a:ext cx="1386918" cy="400110"/>
              </a:xfrm>
              <a:prstGeom prst="rect">
                <a:avLst/>
              </a:prstGeom>
              <a:blipFill>
                <a:blip r:embed="rId7"/>
                <a:stretch>
                  <a:fillRect t="-10606" r="-4386" b="-2272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组合 30">
            <a:extLst>
              <a:ext uri="{FF2B5EF4-FFF2-40B4-BE49-F238E27FC236}">
                <a16:creationId xmlns:a16="http://schemas.microsoft.com/office/drawing/2014/main" id="{2830D8AE-149F-4BEA-0543-18B0105B92C7}"/>
              </a:ext>
            </a:extLst>
          </p:cNvPr>
          <p:cNvGrpSpPr/>
          <p:nvPr/>
        </p:nvGrpSpPr>
        <p:grpSpPr>
          <a:xfrm>
            <a:off x="777294" y="1575506"/>
            <a:ext cx="10637412" cy="3920689"/>
            <a:chOff x="218335" y="1823799"/>
            <a:chExt cx="10637412" cy="39206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9">
                  <a:extLst>
                    <a:ext uri="{FF2B5EF4-FFF2-40B4-BE49-F238E27FC236}">
                      <a16:creationId xmlns:a16="http://schemas.microsoft.com/office/drawing/2014/main" id="{ABA5C400-28FE-FA44-4DFA-ADDF892BBCE9}"/>
                    </a:ext>
                  </a:extLst>
                </p:cNvPr>
                <p:cNvSpPr txBox="1"/>
                <p:nvPr/>
              </p:nvSpPr>
              <p:spPr>
                <a:xfrm>
                  <a:off x="9312119" y="1823799"/>
                  <a:ext cx="1543628" cy="3920689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solidFill>
                        <a:schemeClr val="bg1"/>
                      </a:solidFill>
                      <a:latin typeface="Cambria Math"/>
                    </a:defRPr>
                  </a:lvl1pPr>
                </a:lstStyle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  <a:p>
                  <a:pPr algn="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9">
                  <a:extLst>
                    <a:ext uri="{FF2B5EF4-FFF2-40B4-BE49-F238E27FC236}">
                      <a16:creationId xmlns:a16="http://schemas.microsoft.com/office/drawing/2014/main" id="{ABA5C400-28FE-FA44-4DFA-ADDF892BBC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2119" y="1823799"/>
                  <a:ext cx="1543628" cy="392068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8">
                  <a:extLst>
                    <a:ext uri="{FF2B5EF4-FFF2-40B4-BE49-F238E27FC236}">
                      <a16:creationId xmlns:a16="http://schemas.microsoft.com/office/drawing/2014/main" id="{A7D4F66E-05EA-9028-4619-310AFA6C3DD6}"/>
                    </a:ext>
                  </a:extLst>
                </p:cNvPr>
                <p:cNvSpPr txBox="1"/>
                <p:nvPr/>
              </p:nvSpPr>
              <p:spPr>
                <a:xfrm>
                  <a:off x="218335" y="2083727"/>
                  <a:ext cx="9377952" cy="3019609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solidFill>
                        <a:schemeClr val="bg1"/>
                      </a:solidFill>
                      <a:latin typeface="Cambria Math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8">
                  <a:extLst>
                    <a:ext uri="{FF2B5EF4-FFF2-40B4-BE49-F238E27FC236}">
                      <a16:creationId xmlns:a16="http://schemas.microsoft.com/office/drawing/2014/main" id="{A7D4F66E-05EA-9028-4619-310AFA6C3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335" y="2083727"/>
                  <a:ext cx="9377952" cy="3019609"/>
                </a:xfrm>
                <a:prstGeom prst="rect">
                  <a:avLst/>
                </a:prstGeom>
                <a:blipFill>
                  <a:blip r:embed="rId9"/>
                  <a:stretch>
                    <a:fillRect b="-420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2">
                <a:extLst>
                  <a:ext uri="{FF2B5EF4-FFF2-40B4-BE49-F238E27FC236}">
                    <a16:creationId xmlns:a16="http://schemas.microsoft.com/office/drawing/2014/main" id="{806C9F6C-D576-2817-F3CF-9588664B9A1C}"/>
                  </a:ext>
                </a:extLst>
              </p:cNvPr>
              <p:cNvSpPr txBox="1"/>
              <p:nvPr/>
            </p:nvSpPr>
            <p:spPr>
              <a:xfrm>
                <a:off x="5359434" y="5171331"/>
                <a:ext cx="1394228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</a:rPr>
                  <a:t>（已知）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12">
                <a:extLst>
                  <a:ext uri="{FF2B5EF4-FFF2-40B4-BE49-F238E27FC236}">
                    <a16:creationId xmlns:a16="http://schemas.microsoft.com/office/drawing/2014/main" id="{806C9F6C-D576-2817-F3CF-9588664B9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34" y="5171331"/>
                <a:ext cx="1394228" cy="400110"/>
              </a:xfrm>
              <a:prstGeom prst="rect">
                <a:avLst/>
              </a:prstGeom>
              <a:blipFill>
                <a:blip r:embed="rId10"/>
                <a:stretch>
                  <a:fillRect t="-10606" r="-4803" b="-2272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E1499DBB-8B46-2858-296C-5586E460A2A3}"/>
              </a:ext>
            </a:extLst>
          </p:cNvPr>
          <p:cNvSpPr/>
          <p:nvPr/>
        </p:nvSpPr>
        <p:spPr bwMode="auto">
          <a:xfrm>
            <a:off x="4797287" y="5950226"/>
            <a:ext cx="384313" cy="238539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DACCE9-239C-2E78-9E1C-6F7C723E7B2F}"/>
                  </a:ext>
                </a:extLst>
              </p:cNvPr>
              <p:cNvSpPr txBox="1"/>
              <p:nvPr/>
            </p:nvSpPr>
            <p:spPr>
              <a:xfrm>
                <a:off x="5451116" y="5835767"/>
                <a:ext cx="6102626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zh-CN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的解是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𝑨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𝑻</m:t>
                        </m:r>
                      </m:sup>
                    </m:sSup>
                    <m:r>
                      <a:rPr lang="en-US" altLang="zh-CN" sz="2400" b="1" i="1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𝑨</m:t>
                    </m:r>
                  </m:oMath>
                </a14:m>
                <a:r>
                  <a:rPr lang="zh-CN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最小特征值对应的特征向量</a:t>
                </a:r>
                <a:endParaRPr lang="en-US" sz="2400" dirty="0">
                  <a:solidFill>
                    <a:srgbClr val="00367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DACCE9-239C-2E78-9E1C-6F7C723E7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116" y="5835767"/>
                <a:ext cx="6102626" cy="468205"/>
              </a:xfrm>
              <a:prstGeom prst="rect">
                <a:avLst/>
              </a:prstGeom>
              <a:blipFill>
                <a:blip r:embed="rId11"/>
                <a:stretch>
                  <a:fillRect l="-300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0395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标定流程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5">
                <a:extLst>
                  <a:ext uri="{FF2B5EF4-FFF2-40B4-BE49-F238E27FC236}">
                    <a16:creationId xmlns:a16="http://schemas.microsoft.com/office/drawing/2014/main" id="{B976A017-3DC7-1507-BAA5-7ACD728C4B3D}"/>
                  </a:ext>
                </a:extLst>
              </p:cNvPr>
              <p:cNvSpPr txBox="1"/>
              <p:nvPr/>
            </p:nvSpPr>
            <p:spPr>
              <a:xfrm>
                <a:off x="7334112" y="5841935"/>
                <a:ext cx="1328441" cy="461665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15">
                <a:extLst>
                  <a:ext uri="{FF2B5EF4-FFF2-40B4-BE49-F238E27FC236}">
                    <a16:creationId xmlns:a16="http://schemas.microsoft.com/office/drawing/2014/main" id="{B976A017-3DC7-1507-BAA5-7ACD728C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112" y="5841935"/>
                <a:ext cx="1328441" cy="461665"/>
              </a:xfrm>
              <a:prstGeom prst="rect">
                <a:avLst/>
              </a:prstGeom>
              <a:blipFill>
                <a:blip r:embed="rId6"/>
                <a:stretch>
                  <a:fillRect b="-8861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3">
                <a:extLst>
                  <a:ext uri="{FF2B5EF4-FFF2-40B4-BE49-F238E27FC236}">
                    <a16:creationId xmlns:a16="http://schemas.microsoft.com/office/drawing/2014/main" id="{BC2966AD-648C-A7AA-3881-43EA5F610FCB}"/>
                  </a:ext>
                </a:extLst>
              </p:cNvPr>
              <p:cNvSpPr txBox="1"/>
              <p:nvPr/>
            </p:nvSpPr>
            <p:spPr>
              <a:xfrm>
                <a:off x="9702862" y="5939932"/>
                <a:ext cx="1386918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</a:rPr>
                  <a:t>（未知）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13">
                <a:extLst>
                  <a:ext uri="{FF2B5EF4-FFF2-40B4-BE49-F238E27FC236}">
                    <a16:creationId xmlns:a16="http://schemas.microsoft.com/office/drawing/2014/main" id="{BC2966AD-648C-A7AA-3881-43EA5F610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862" y="5939932"/>
                <a:ext cx="1386918" cy="400110"/>
              </a:xfrm>
              <a:prstGeom prst="rect">
                <a:avLst/>
              </a:prstGeom>
              <a:blipFill>
                <a:blip r:embed="rId7"/>
                <a:stretch>
                  <a:fillRect l="-441" t="-10606" r="-4405" b="-2272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组合 30">
            <a:extLst>
              <a:ext uri="{FF2B5EF4-FFF2-40B4-BE49-F238E27FC236}">
                <a16:creationId xmlns:a16="http://schemas.microsoft.com/office/drawing/2014/main" id="{2830D8AE-149F-4BEA-0543-18B0105B92C7}"/>
              </a:ext>
            </a:extLst>
          </p:cNvPr>
          <p:cNvGrpSpPr/>
          <p:nvPr/>
        </p:nvGrpSpPr>
        <p:grpSpPr>
          <a:xfrm>
            <a:off x="727482" y="2382399"/>
            <a:ext cx="10666440" cy="3920689"/>
            <a:chOff x="218335" y="1823799"/>
            <a:chExt cx="10666440" cy="39206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9">
                  <a:extLst>
                    <a:ext uri="{FF2B5EF4-FFF2-40B4-BE49-F238E27FC236}">
                      <a16:creationId xmlns:a16="http://schemas.microsoft.com/office/drawing/2014/main" id="{ABA5C400-28FE-FA44-4DFA-ADDF892BBCE9}"/>
                    </a:ext>
                  </a:extLst>
                </p:cNvPr>
                <p:cNvSpPr txBox="1"/>
                <p:nvPr/>
              </p:nvSpPr>
              <p:spPr>
                <a:xfrm>
                  <a:off x="9341147" y="1823799"/>
                  <a:ext cx="1543628" cy="3920689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solidFill>
                        <a:schemeClr val="bg1"/>
                      </a:solidFill>
                      <a:latin typeface="Cambria Math"/>
                    </a:defRPr>
                  </a:lvl1pPr>
                </a:lstStyle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  <a:p>
                  <a:pPr algn="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9">
                  <a:extLst>
                    <a:ext uri="{FF2B5EF4-FFF2-40B4-BE49-F238E27FC236}">
                      <a16:creationId xmlns:a16="http://schemas.microsoft.com/office/drawing/2014/main" id="{ABA5C400-28FE-FA44-4DFA-ADDF892BBC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1147" y="1823799"/>
                  <a:ext cx="1543628" cy="392068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8">
                  <a:extLst>
                    <a:ext uri="{FF2B5EF4-FFF2-40B4-BE49-F238E27FC236}">
                      <a16:creationId xmlns:a16="http://schemas.microsoft.com/office/drawing/2014/main" id="{A7D4F66E-05EA-9028-4619-310AFA6C3DD6}"/>
                    </a:ext>
                  </a:extLst>
                </p:cNvPr>
                <p:cNvSpPr txBox="1"/>
                <p:nvPr/>
              </p:nvSpPr>
              <p:spPr>
                <a:xfrm>
                  <a:off x="218335" y="2083727"/>
                  <a:ext cx="9377952" cy="3019609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solidFill>
                        <a:schemeClr val="bg1"/>
                      </a:solidFill>
                      <a:latin typeface="Cambria Math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8">
                  <a:extLst>
                    <a:ext uri="{FF2B5EF4-FFF2-40B4-BE49-F238E27FC236}">
                      <a16:creationId xmlns:a16="http://schemas.microsoft.com/office/drawing/2014/main" id="{A7D4F66E-05EA-9028-4619-310AFA6C3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335" y="2083727"/>
                  <a:ext cx="9377952" cy="301960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2">
                <a:extLst>
                  <a:ext uri="{FF2B5EF4-FFF2-40B4-BE49-F238E27FC236}">
                    <a16:creationId xmlns:a16="http://schemas.microsoft.com/office/drawing/2014/main" id="{806C9F6C-D576-2817-F3CF-9588664B9A1C}"/>
                  </a:ext>
                </a:extLst>
              </p:cNvPr>
              <p:cNvSpPr txBox="1"/>
              <p:nvPr/>
            </p:nvSpPr>
            <p:spPr>
              <a:xfrm>
                <a:off x="5349074" y="5744205"/>
                <a:ext cx="1394228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</a:rPr>
                  <a:t>（已知）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12">
                <a:extLst>
                  <a:ext uri="{FF2B5EF4-FFF2-40B4-BE49-F238E27FC236}">
                    <a16:creationId xmlns:a16="http://schemas.microsoft.com/office/drawing/2014/main" id="{806C9F6C-D576-2817-F3CF-9588664B9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074" y="5744205"/>
                <a:ext cx="1394228" cy="400110"/>
              </a:xfrm>
              <a:prstGeom prst="rect">
                <a:avLst/>
              </a:prstGeom>
              <a:blipFill>
                <a:blip r:embed="rId10"/>
                <a:stretch>
                  <a:fillRect t="-12500" r="-4505" b="-25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BE481BE-AFE7-92DC-2556-6B05C81E3E33}"/>
                  </a:ext>
                </a:extLst>
              </p:cNvPr>
              <p:cNvSpPr txBox="1"/>
              <p:nvPr/>
            </p:nvSpPr>
            <p:spPr>
              <a:xfrm>
                <a:off x="1172191" y="1092251"/>
                <a:ext cx="9847619" cy="908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注意，所有的角点都在一个标定板平面上，假定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𝑧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𝑤</m:t>
                        </m:r>
                      </m:sub>
                      <m:sup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(</m:t>
                        </m:r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𝑖</m:t>
                        </m:r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)</m:t>
                        </m:r>
                      </m:sup>
                    </m:sSubSup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=0</m:t>
                    </m:r>
                  </m:oMath>
                </a14:m>
                <a:r>
                  <a:rPr lang="zh-CN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，则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中存在多列为全零，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𝒑</m:t>
                    </m:r>
                    <m:r>
                      <m:rPr>
                        <m:nor/>
                      </m:rPr>
                      <a:rPr lang="zh-CN" altLang="en-US" sz="2400" dirty="0">
                        <a:solidFill>
                          <a:srgbClr val="003679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m:t>中对应维度上</m:t>
                    </m:r>
                    <m:r>
                      <a:rPr lang="zh-CN" altLang="en-US" sz="2400" i="1" dirty="0" smtClean="0">
                        <a:solidFill>
                          <a:srgbClr val="003679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的</m:t>
                    </m:r>
                    <m:r>
                      <m:rPr>
                        <m:nor/>
                      </m:rPr>
                      <a:rPr lang="zh-CN" altLang="en-US" sz="2400" dirty="0">
                        <a:solidFill>
                          <a:srgbClr val="003679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m:t>值无法确定</m:t>
                    </m:r>
                  </m:oMath>
                </a14:m>
                <a:r>
                  <a:rPr lang="zh-CN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BE481BE-AFE7-92DC-2556-6B05C81E3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191" y="1092251"/>
                <a:ext cx="9847619" cy="908839"/>
              </a:xfrm>
              <a:prstGeom prst="rect">
                <a:avLst/>
              </a:prstGeom>
              <a:blipFill>
                <a:blip r:embed="rId11"/>
                <a:stretch>
                  <a:fillRect l="-743" r="-743" b="-14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1A38353-5456-AA3B-580D-A4BDD344A4EE}"/>
              </a:ext>
            </a:extLst>
          </p:cNvPr>
          <p:cNvSpPr/>
          <p:nvPr/>
        </p:nvSpPr>
        <p:spPr bwMode="auto">
          <a:xfrm>
            <a:off x="2279374" y="2642327"/>
            <a:ext cx="583096" cy="3019609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522DC2-6DEF-462C-4AAE-607EF060C5E2}"/>
              </a:ext>
            </a:extLst>
          </p:cNvPr>
          <p:cNvSpPr/>
          <p:nvPr/>
        </p:nvSpPr>
        <p:spPr bwMode="auto">
          <a:xfrm>
            <a:off x="4705792" y="2642326"/>
            <a:ext cx="583096" cy="3019609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29739D-455B-2568-BAF9-B50B74270CBE}"/>
              </a:ext>
            </a:extLst>
          </p:cNvPr>
          <p:cNvSpPr/>
          <p:nvPr/>
        </p:nvSpPr>
        <p:spPr bwMode="auto">
          <a:xfrm>
            <a:off x="8104332" y="2642325"/>
            <a:ext cx="1030180" cy="3019609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7227DD-C361-0D94-7319-C8C4261F77F2}"/>
              </a:ext>
            </a:extLst>
          </p:cNvPr>
          <p:cNvCxnSpPr/>
          <p:nvPr/>
        </p:nvCxnSpPr>
        <p:spPr>
          <a:xfrm>
            <a:off x="10105434" y="3273287"/>
            <a:ext cx="3770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6C225C-0A66-0DF9-6591-C0C51DC5FE2F}"/>
              </a:ext>
            </a:extLst>
          </p:cNvPr>
          <p:cNvCxnSpPr/>
          <p:nvPr/>
        </p:nvCxnSpPr>
        <p:spPr>
          <a:xfrm>
            <a:off x="10105434" y="4485861"/>
            <a:ext cx="3770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52291B-90EB-B18D-7464-86633B01DD7F}"/>
              </a:ext>
            </a:extLst>
          </p:cNvPr>
          <p:cNvCxnSpPr/>
          <p:nvPr/>
        </p:nvCxnSpPr>
        <p:spPr>
          <a:xfrm>
            <a:off x="10105434" y="5677945"/>
            <a:ext cx="3770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5467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标定流程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32C27E0-A92E-C192-8240-22E23B779C99}"/>
                  </a:ext>
                </a:extLst>
              </p:cNvPr>
              <p:cNvSpPr txBox="1"/>
              <p:nvPr/>
            </p:nvSpPr>
            <p:spPr>
              <a:xfrm>
                <a:off x="1530804" y="1577168"/>
                <a:ext cx="9130392" cy="539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0" dirty="0">
                    <a:solidFill>
                      <a:srgbClr val="003679"/>
                    </a:solidFill>
                    <a:effectLst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当</a:t>
                </a:r>
                <a:r>
                  <a:rPr lang="zh-CN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𝑧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𝑤</m:t>
                        </m:r>
                      </m:sub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(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𝑖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)</m:t>
                        </m:r>
                      </m:sup>
                    </m:sSubSup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=0</m:t>
                    </m:r>
                    <m:r>
                      <a:rPr lang="zh-CN" altLang="en-US" sz="2400" b="0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400" b="0" dirty="0">
                    <a:solidFill>
                      <a:srgbClr val="003679"/>
                    </a:solidFill>
                    <a:effectLst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时，再回头看看一个角点的三维坐标和二维坐标关系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32C27E0-A92E-C192-8240-22E23B779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804" y="1577168"/>
                <a:ext cx="9130392" cy="539507"/>
              </a:xfrm>
              <a:prstGeom prst="rect">
                <a:avLst/>
              </a:prstGeom>
              <a:blipFill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组合 30">
            <a:extLst>
              <a:ext uri="{FF2B5EF4-FFF2-40B4-BE49-F238E27FC236}">
                <a16:creationId xmlns:a16="http://schemas.microsoft.com/office/drawing/2014/main" id="{E1020C61-3BEA-67E5-6BC6-148F66DC8400}"/>
              </a:ext>
            </a:extLst>
          </p:cNvPr>
          <p:cNvGrpSpPr/>
          <p:nvPr/>
        </p:nvGrpSpPr>
        <p:grpSpPr>
          <a:xfrm>
            <a:off x="4526254" y="3415996"/>
            <a:ext cx="920669" cy="2140857"/>
            <a:chOff x="4504906" y="2391299"/>
            <a:chExt cx="920669" cy="214085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DB1F6A5-885F-C203-3A82-AF11EDA5D842}"/>
                </a:ext>
              </a:extLst>
            </p:cNvPr>
            <p:cNvSpPr/>
            <p:nvPr/>
          </p:nvSpPr>
          <p:spPr bwMode="auto">
            <a:xfrm>
              <a:off x="4747527" y="2910184"/>
              <a:ext cx="442686" cy="1103086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l"/>
              <a:endParaRPr kumimoji="1"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E1665180-DD80-A626-9BF5-0B8B6DB2DF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4906" y="2391299"/>
              <a:ext cx="874485" cy="214085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id="{4A067BDE-8426-1E6B-2307-64E5C35BFDAB}"/>
                </a:ext>
              </a:extLst>
            </p:cNvPr>
            <p:cNvCxnSpPr>
              <a:cxnSpLocks/>
            </p:cNvCxnSpPr>
            <p:nvPr/>
          </p:nvCxnSpPr>
          <p:spPr>
            <a:xfrm rot="8220000" flipH="1">
              <a:off x="4551090" y="2391299"/>
              <a:ext cx="874485" cy="214085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ight Arrow 79">
            <a:extLst>
              <a:ext uri="{FF2B5EF4-FFF2-40B4-BE49-F238E27FC236}">
                <a16:creationId xmlns:a16="http://schemas.microsoft.com/office/drawing/2014/main" id="{6BD3DBE4-E9A7-4652-6F00-8E74B7EABB97}"/>
              </a:ext>
            </a:extLst>
          </p:cNvPr>
          <p:cNvSpPr/>
          <p:nvPr/>
        </p:nvSpPr>
        <p:spPr>
          <a:xfrm>
            <a:off x="7027163" y="4254469"/>
            <a:ext cx="1004788" cy="463911"/>
          </a:xfrm>
          <a:prstGeom prst="rightArrow">
            <a:avLst>
              <a:gd name="adj1" fmla="val 42270"/>
              <a:gd name="adj2" fmla="val 6352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1C995AC-32ED-CE49-2374-13118FF7A68E}"/>
              </a:ext>
            </a:extLst>
          </p:cNvPr>
          <p:cNvGrpSpPr/>
          <p:nvPr/>
        </p:nvGrpSpPr>
        <p:grpSpPr>
          <a:xfrm>
            <a:off x="386537" y="3633338"/>
            <a:ext cx="7627804" cy="1706173"/>
            <a:chOff x="738778" y="2659236"/>
            <a:chExt cx="7627804" cy="17061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7C376A35-EF37-0E62-C3F7-3F6D13AD2C12}"/>
                    </a:ext>
                  </a:extLst>
                </p:cNvPr>
                <p:cNvSpPr txBox="1"/>
                <p:nvPr/>
              </p:nvSpPr>
              <p:spPr>
                <a:xfrm>
                  <a:off x="738778" y="2930317"/>
                  <a:ext cx="1282018" cy="114121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solidFill>
                        <a:schemeClr val="bg1"/>
                      </a:solidFill>
                      <a:latin typeface="Cambria Math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r>
                                    <a:rPr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≡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7C376A35-EF37-0E62-C3F7-3F6D13AD2C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778" y="2930317"/>
                  <a:ext cx="1282018" cy="1141210"/>
                </a:xfrm>
                <a:prstGeom prst="rect">
                  <a:avLst/>
                </a:prstGeom>
                <a:blipFill>
                  <a:blip r:embed="rId6"/>
                  <a:stretch>
                    <a:fillRect b="-4396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107">
                  <a:extLst>
                    <a:ext uri="{FF2B5EF4-FFF2-40B4-BE49-F238E27FC236}">
                      <a16:creationId xmlns:a16="http://schemas.microsoft.com/office/drawing/2014/main" id="{BA580785-D9F4-F86B-DBED-6BB84798BE6B}"/>
                    </a:ext>
                  </a:extLst>
                </p:cNvPr>
                <p:cNvSpPr txBox="1"/>
                <p:nvPr/>
              </p:nvSpPr>
              <p:spPr>
                <a:xfrm>
                  <a:off x="1839304" y="2933678"/>
                  <a:ext cx="1923924" cy="114839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i="1" baseline="30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107">
                  <a:extLst>
                    <a:ext uri="{FF2B5EF4-FFF2-40B4-BE49-F238E27FC236}">
                      <a16:creationId xmlns:a16="http://schemas.microsoft.com/office/drawing/2014/main" id="{BA580785-D9F4-F86B-DBED-6BB84798BE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9304" y="2933678"/>
                  <a:ext cx="1923924" cy="1148391"/>
                </a:xfrm>
                <a:prstGeom prst="rect">
                  <a:avLst/>
                </a:prstGeom>
                <a:blipFill>
                  <a:blip r:embed="rId7"/>
                  <a:stretch>
                    <a:fillRect b="-5495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5AA946EF-654E-59B9-A091-7A9FDD8C7289}"/>
                    </a:ext>
                  </a:extLst>
                </p:cNvPr>
                <p:cNvSpPr txBox="1"/>
                <p:nvPr/>
              </p:nvSpPr>
              <p:spPr>
                <a:xfrm>
                  <a:off x="2264652" y="2659236"/>
                  <a:ext cx="6101930" cy="17061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5AA946EF-654E-59B9-A091-7A9FDD8C72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4652" y="2659236"/>
                  <a:ext cx="6101930" cy="1706173"/>
                </a:xfrm>
                <a:prstGeom prst="rect">
                  <a:avLst/>
                </a:prstGeom>
                <a:blipFill>
                  <a:blip r:embed="rId8"/>
                  <a:stretch>
                    <a:fillRect b="-29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AD5EFF5-8EE8-59AB-3456-DF811DAADF70}"/>
              </a:ext>
            </a:extLst>
          </p:cNvPr>
          <p:cNvGrpSpPr/>
          <p:nvPr/>
        </p:nvGrpSpPr>
        <p:grpSpPr>
          <a:xfrm>
            <a:off x="8163777" y="3818549"/>
            <a:ext cx="3616683" cy="1335750"/>
            <a:chOff x="7448624" y="3579325"/>
            <a:chExt cx="3616683" cy="13357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3F1867CC-2646-9C72-5CD0-D34A59FF0FB5}"/>
                    </a:ext>
                  </a:extLst>
                </p:cNvPr>
                <p:cNvSpPr txBox="1"/>
                <p:nvPr/>
              </p:nvSpPr>
              <p:spPr>
                <a:xfrm>
                  <a:off x="7448624" y="3676595"/>
                  <a:ext cx="990896" cy="11412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3F1867CC-2646-9C72-5CD0-D34A59FF0F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8624" y="3676595"/>
                  <a:ext cx="990896" cy="1141210"/>
                </a:xfrm>
                <a:prstGeom prst="rect">
                  <a:avLst/>
                </a:prstGeom>
                <a:blipFill>
                  <a:blip r:embed="rId9"/>
                  <a:stretch>
                    <a:fillRect b="-43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7ABC42C0-D59D-6EB9-3E0F-3238876FB4A0}"/>
                    </a:ext>
                  </a:extLst>
                </p:cNvPr>
                <p:cNvSpPr txBox="1"/>
                <p:nvPr/>
              </p:nvSpPr>
              <p:spPr>
                <a:xfrm>
                  <a:off x="9992577" y="3579325"/>
                  <a:ext cx="1072730" cy="13357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r>
                                    <a:rPr lang="en-US" altLang="zh-CN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7ABC42C0-D59D-6EB9-3E0F-3238876FB4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577" y="3579325"/>
                  <a:ext cx="1072730" cy="1335750"/>
                </a:xfrm>
                <a:prstGeom prst="rect">
                  <a:avLst/>
                </a:prstGeom>
                <a:blipFill>
                  <a:blip r:embed="rId10"/>
                  <a:stretch>
                    <a:fillRect b="-28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6B14DCF3-E646-51FD-7D52-5F813CEAB322}"/>
                    </a:ext>
                  </a:extLst>
                </p:cNvPr>
                <p:cNvSpPr txBox="1"/>
                <p:nvPr/>
              </p:nvSpPr>
              <p:spPr>
                <a:xfrm>
                  <a:off x="8286527" y="4016368"/>
                  <a:ext cx="19162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kumimoji="1" lang="zh-CN" altLang="en-US" sz="2400" b="1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6B14DCF3-E646-51FD-7D52-5F813CEAB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6527" y="4016368"/>
                  <a:ext cx="1916294" cy="461665"/>
                </a:xfrm>
                <a:prstGeom prst="rect">
                  <a:avLst/>
                </a:prstGeom>
                <a:blipFill>
                  <a:blip r:embed="rId11"/>
                  <a:stretch>
                    <a:fillRect r="-318"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3272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标定流程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DA205AFF-B4CE-FDA9-FE67-57144C5B6369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3384661" y="2128157"/>
            <a:ext cx="592" cy="8540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30FE6496-89AB-6415-BA20-4EC498865AD7}"/>
              </a:ext>
            </a:extLst>
          </p:cNvPr>
          <p:cNvSpPr txBox="1"/>
          <p:nvPr/>
        </p:nvSpPr>
        <p:spPr>
          <a:xfrm>
            <a:off x="3386384" y="223466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0036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记为</a:t>
            </a:r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F53E070A-E7D6-82EE-D38D-B80B68765B8D}"/>
              </a:ext>
            </a:extLst>
          </p:cNvPr>
          <p:cNvCxnSpPr>
            <a:cxnSpLocks/>
          </p:cNvCxnSpPr>
          <p:nvPr/>
        </p:nvCxnSpPr>
        <p:spPr>
          <a:xfrm>
            <a:off x="5118216" y="2389828"/>
            <a:ext cx="183968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73DF333B-A615-A9BC-0B3B-6D5943ECFC07}"/>
              </a:ext>
            </a:extLst>
          </p:cNvPr>
          <p:cNvSpPr txBox="1"/>
          <p:nvPr/>
        </p:nvSpPr>
        <p:spPr>
          <a:xfrm>
            <a:off x="5259728" y="1924617"/>
            <a:ext cx="1778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0036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八个自由度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B52A6FF-BAC5-ADFC-A0E0-5488275133EC}"/>
              </a:ext>
            </a:extLst>
          </p:cNvPr>
          <p:cNvSpPr txBox="1"/>
          <p:nvPr/>
        </p:nvSpPr>
        <p:spPr>
          <a:xfrm>
            <a:off x="5266986" y="238544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0036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四对点求解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D2C924A-30A8-9F4C-5C31-9133343898B2}"/>
              </a:ext>
            </a:extLst>
          </p:cNvPr>
          <p:cNvSpPr txBox="1"/>
          <p:nvPr/>
        </p:nvSpPr>
        <p:spPr>
          <a:xfrm>
            <a:off x="2758787" y="3876946"/>
            <a:ext cx="2339102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从四对点中求得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757FBD9-2A80-98EF-049C-018F09D222B7}"/>
              </a:ext>
            </a:extLst>
          </p:cNvPr>
          <p:cNvSpPr txBox="1"/>
          <p:nvPr/>
        </p:nvSpPr>
        <p:spPr>
          <a:xfrm>
            <a:off x="2888226" y="5746474"/>
            <a:ext cx="2031325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旋转矩阵性质</a:t>
            </a:r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7926587B-1198-E48B-304E-F2776E48AF5E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3928338" y="4338611"/>
            <a:ext cx="0" cy="3402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0A6B1231-981A-88A9-4E45-D0EA08548BBD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3903889" y="5412645"/>
            <a:ext cx="0" cy="3338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79">
            <a:extLst>
              <a:ext uri="{FF2B5EF4-FFF2-40B4-BE49-F238E27FC236}">
                <a16:creationId xmlns:a16="http://schemas.microsoft.com/office/drawing/2014/main" id="{F99A6E72-BF94-BF05-21BF-B519CC7DABCA}"/>
              </a:ext>
            </a:extLst>
          </p:cNvPr>
          <p:cNvSpPr/>
          <p:nvPr/>
        </p:nvSpPr>
        <p:spPr>
          <a:xfrm>
            <a:off x="6247581" y="4762035"/>
            <a:ext cx="1004788" cy="463911"/>
          </a:xfrm>
          <a:prstGeom prst="rightArrow">
            <a:avLst>
              <a:gd name="adj1" fmla="val 42270"/>
              <a:gd name="adj2" fmla="val 6352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E6A8357-0ACE-AD38-C4C7-AC7B369B4203}"/>
              </a:ext>
            </a:extLst>
          </p:cNvPr>
          <p:cNvGrpSpPr/>
          <p:nvPr/>
        </p:nvGrpSpPr>
        <p:grpSpPr>
          <a:xfrm>
            <a:off x="1396344" y="1200365"/>
            <a:ext cx="3616683" cy="1335750"/>
            <a:chOff x="7448624" y="3579325"/>
            <a:chExt cx="3616683" cy="13357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5898B317-F770-5CE6-62AA-18AB656193BD}"/>
                    </a:ext>
                  </a:extLst>
                </p:cNvPr>
                <p:cNvSpPr txBox="1"/>
                <p:nvPr/>
              </p:nvSpPr>
              <p:spPr>
                <a:xfrm>
                  <a:off x="7448624" y="3676595"/>
                  <a:ext cx="990896" cy="11412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5898B317-F770-5CE6-62AA-18AB656193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8624" y="3676595"/>
                  <a:ext cx="990896" cy="1141210"/>
                </a:xfrm>
                <a:prstGeom prst="rect">
                  <a:avLst/>
                </a:prstGeom>
                <a:blipFill>
                  <a:blip r:embed="rId5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AE23BD7-774E-ED6C-CD16-E1DCF16394B7}"/>
                    </a:ext>
                  </a:extLst>
                </p:cNvPr>
                <p:cNvSpPr txBox="1"/>
                <p:nvPr/>
              </p:nvSpPr>
              <p:spPr>
                <a:xfrm>
                  <a:off x="9992577" y="3579325"/>
                  <a:ext cx="1072730" cy="13357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r>
                                    <a:rPr lang="en-US" altLang="zh-CN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AE23BD7-774E-ED6C-CD16-E1DCF16394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577" y="3579325"/>
                  <a:ext cx="1072730" cy="1335750"/>
                </a:xfrm>
                <a:prstGeom prst="rect">
                  <a:avLst/>
                </a:prstGeom>
                <a:blipFill>
                  <a:blip r:embed="rId6"/>
                  <a:stretch>
                    <a:fillRect b="-377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97B45C7E-2406-C54F-7F59-71964333D7C1}"/>
                    </a:ext>
                  </a:extLst>
                </p:cNvPr>
                <p:cNvSpPr txBox="1"/>
                <p:nvPr/>
              </p:nvSpPr>
              <p:spPr>
                <a:xfrm>
                  <a:off x="8286527" y="4016368"/>
                  <a:ext cx="19162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kumimoji="1" lang="zh-CN" altLang="en-US" sz="2400" b="1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97B45C7E-2406-C54F-7F59-71964333D7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6527" y="4016368"/>
                  <a:ext cx="1916294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31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B5BA7D46-1526-FBD7-7424-9A9CE620F511}"/>
              </a:ext>
            </a:extLst>
          </p:cNvPr>
          <p:cNvSpPr/>
          <p:nvPr/>
        </p:nvSpPr>
        <p:spPr bwMode="auto">
          <a:xfrm>
            <a:off x="2650531" y="1605134"/>
            <a:ext cx="1469444" cy="523023"/>
          </a:xfrm>
          <a:prstGeom prst="rect">
            <a:avLst/>
          </a:prstGeom>
          <a:noFill/>
          <a:ln w="28575">
            <a:solidFill>
              <a:srgbClr val="003679"/>
            </a:solidFill>
            <a:prstDash val="solid"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EFCD931-6225-E834-7683-D8EACBF86877}"/>
                  </a:ext>
                </a:extLst>
              </p:cNvPr>
              <p:cNvSpPr txBox="1"/>
              <p:nvPr/>
            </p:nvSpPr>
            <p:spPr>
              <a:xfrm>
                <a:off x="7222531" y="2124599"/>
                <a:ext cx="4137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𝑲</m:t>
                      </m:r>
                      <m:sSub>
                        <m:sSubPr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𝑲</m:t>
                      </m:r>
                      <m:sSub>
                        <m:sSubPr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𝑲𝒕</m:t>
                      </m:r>
                    </m:oMath>
                  </m:oMathPara>
                </a14:m>
                <a:endParaRPr kumimoji="1" lang="zh-CN" altLang="en-US" sz="2400" b="1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EFCD931-6225-E834-7683-D8EACBF86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531" y="2124599"/>
                <a:ext cx="4137415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71AAFF1-02B5-A6E9-FFB9-E52B082BA552}"/>
                  </a:ext>
                </a:extLst>
              </p:cNvPr>
              <p:cNvSpPr txBox="1"/>
              <p:nvPr/>
            </p:nvSpPr>
            <p:spPr>
              <a:xfrm>
                <a:off x="1974515" y="2925143"/>
                <a:ext cx="3255250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sz="2400" b="1"/>
                            <m:t>ℝ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71AAFF1-02B5-A6E9-FFB9-E52B082B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515" y="2925143"/>
                <a:ext cx="3255250" cy="470000"/>
              </a:xfrm>
              <a:prstGeom prst="rect">
                <a:avLst/>
              </a:prstGeom>
              <a:blipFill>
                <a:blip r:embed="rId9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162A94B-2551-01C9-0792-293E041B51B0}"/>
                  </a:ext>
                </a:extLst>
              </p:cNvPr>
              <p:cNvSpPr txBox="1"/>
              <p:nvPr/>
            </p:nvSpPr>
            <p:spPr>
              <a:xfrm>
                <a:off x="1968519" y="4543666"/>
                <a:ext cx="4137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𝑲</m:t>
                      </m:r>
                      <m:sSub>
                        <m:sSubPr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𝑲</m:t>
                      </m:r>
                      <m:sSub>
                        <m:sSubPr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𝑲𝒕</m:t>
                      </m:r>
                    </m:oMath>
                  </m:oMathPara>
                </a14:m>
                <a:endParaRPr kumimoji="1" lang="zh-CN" altLang="en-US" sz="2400" b="1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162A94B-2551-01C9-0792-293E041B5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19" y="4543666"/>
                <a:ext cx="4137415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44965B3E-9FF5-9960-697A-715C477DA5E9}"/>
                  </a:ext>
                </a:extLst>
              </p:cNvPr>
              <p:cNvSpPr txBox="1"/>
              <p:nvPr/>
            </p:nvSpPr>
            <p:spPr>
              <a:xfrm>
                <a:off x="1954286" y="4945717"/>
                <a:ext cx="4090222" cy="466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=0,</m:t>
                      </m:r>
                      <m:sSubSup>
                        <m:sSubSup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44965B3E-9FF5-9960-697A-715C477DA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286" y="4945717"/>
                <a:ext cx="4090222" cy="466153"/>
              </a:xfrm>
              <a:prstGeom prst="rect">
                <a:avLst/>
              </a:prstGeom>
              <a:blipFill>
                <a:blip r:embed="rId11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左大括号 37">
            <a:extLst>
              <a:ext uri="{FF2B5EF4-FFF2-40B4-BE49-F238E27FC236}">
                <a16:creationId xmlns:a16="http://schemas.microsoft.com/office/drawing/2014/main" id="{EA3BBE18-1644-CD8C-2FE4-91C3C55B7943}"/>
              </a:ext>
            </a:extLst>
          </p:cNvPr>
          <p:cNvSpPr/>
          <p:nvPr/>
        </p:nvSpPr>
        <p:spPr>
          <a:xfrm>
            <a:off x="1837467" y="4643881"/>
            <a:ext cx="266848" cy="754291"/>
          </a:xfrm>
          <a:prstGeom prst="leftBrace">
            <a:avLst>
              <a:gd name="adj1" fmla="val 43532"/>
              <a:gd name="adj2" fmla="val 4960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0F9CBC6-27CD-4A17-3BD9-E3CE9BB97931}"/>
              </a:ext>
            </a:extLst>
          </p:cNvPr>
          <p:cNvGrpSpPr/>
          <p:nvPr/>
        </p:nvGrpSpPr>
        <p:grpSpPr>
          <a:xfrm>
            <a:off x="7564953" y="4436408"/>
            <a:ext cx="3212336" cy="1018679"/>
            <a:chOff x="6131412" y="4431379"/>
            <a:chExt cx="3212336" cy="1018679"/>
          </a:xfrm>
        </p:grpSpPr>
        <p:sp>
          <p:nvSpPr>
            <p:cNvPr id="39" name="左大括号 38">
              <a:extLst>
                <a:ext uri="{FF2B5EF4-FFF2-40B4-BE49-F238E27FC236}">
                  <a16:creationId xmlns:a16="http://schemas.microsoft.com/office/drawing/2014/main" id="{DD59E313-C30F-9EFD-D27B-2A73D8A863A5}"/>
                </a:ext>
              </a:extLst>
            </p:cNvPr>
            <p:cNvSpPr/>
            <p:nvPr/>
          </p:nvSpPr>
          <p:spPr>
            <a:xfrm>
              <a:off x="6131412" y="4660355"/>
              <a:ext cx="288576" cy="645973"/>
            </a:xfrm>
            <a:prstGeom prst="leftBrace">
              <a:avLst>
                <a:gd name="adj1" fmla="val 43532"/>
                <a:gd name="adj2" fmla="val 4824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FCC5B8CF-68BF-D035-5FD6-16EB301F7F02}"/>
                    </a:ext>
                  </a:extLst>
                </p:cNvPr>
                <p:cNvSpPr txBox="1"/>
                <p:nvPr/>
              </p:nvSpPr>
              <p:spPr>
                <a:xfrm>
                  <a:off x="6339592" y="4431379"/>
                  <a:ext cx="3004156" cy="4668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kumimoji="1" lang="zh-CN" altLang="en-US" sz="2400" b="1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FCC5B8CF-68BF-D035-5FD6-16EB301F7F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9592" y="4431379"/>
                  <a:ext cx="3004156" cy="466859"/>
                </a:xfrm>
                <a:prstGeom prst="rect">
                  <a:avLst/>
                </a:prstGeom>
                <a:blipFill>
                  <a:blip r:embed="rId12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4D1B7C04-C3C9-A592-0964-EA38777AF307}"/>
                    </a:ext>
                  </a:extLst>
                </p:cNvPr>
                <p:cNvSpPr txBox="1"/>
                <p:nvPr/>
              </p:nvSpPr>
              <p:spPr>
                <a:xfrm>
                  <a:off x="6358562" y="4983905"/>
                  <a:ext cx="1756891" cy="4661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kumimoji="1" lang="zh-CN" altLang="en-US" sz="2400" b="1" dirty="0"/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4D1B7C04-C3C9-A592-0964-EA38777AF3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8562" y="4983905"/>
                  <a:ext cx="1756891" cy="466153"/>
                </a:xfrm>
                <a:prstGeom prst="rect">
                  <a:avLst/>
                </a:prstGeom>
                <a:blipFill>
                  <a:blip r:embed="rId13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42">
                <a:extLst>
                  <a:ext uri="{FF2B5EF4-FFF2-40B4-BE49-F238E27FC236}">
                    <a16:creationId xmlns:a16="http://schemas.microsoft.com/office/drawing/2014/main" id="{A767476B-281C-C02B-9CA1-086AFBBE65D7}"/>
                  </a:ext>
                </a:extLst>
              </p:cNvPr>
              <p:cNvSpPr txBox="1"/>
              <p:nvPr/>
            </p:nvSpPr>
            <p:spPr>
              <a:xfrm>
                <a:off x="7853529" y="5540333"/>
                <a:ext cx="19829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7" name="文本框 42">
                <a:extLst>
                  <a:ext uri="{FF2B5EF4-FFF2-40B4-BE49-F238E27FC236}">
                    <a16:creationId xmlns:a16="http://schemas.microsoft.com/office/drawing/2014/main" id="{A767476B-281C-C02B-9CA1-086AFBBE6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529" y="5540333"/>
                <a:ext cx="1982914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95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44BBD12-CFB7-A04D-1396-E0D923E79E10}"/>
                  </a:ext>
                </a:extLst>
              </p:cNvPr>
              <p:cNvSpPr txBox="1"/>
              <p:nvPr/>
            </p:nvSpPr>
            <p:spPr>
              <a:xfrm>
                <a:off x="4266885" y="4457527"/>
                <a:ext cx="65886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44BBD12-CFB7-A04D-1396-E0D923E79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885" y="4457527"/>
                <a:ext cx="6588612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标定流程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37BF20D-E5D6-B47C-9C3D-41E8D8384961}"/>
                  </a:ext>
                </a:extLst>
              </p:cNvPr>
              <p:cNvSpPr txBox="1"/>
              <p:nvPr/>
            </p:nvSpPr>
            <p:spPr>
              <a:xfrm>
                <a:off x="1059544" y="1164442"/>
                <a:ext cx="101745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考虑到</a:t>
                </a:r>
                <a14:m>
                  <m:oMath xmlns:m="http://schemas.openxmlformats.org/officeDocument/2006/math">
                    <m:r>
                      <a:rPr kumimoji="1" lang="zh-CN" altLang="en-US" sz="2400" b="0" i="0" dirty="0" smtClean="0">
                        <a:solidFill>
                          <a:srgbClr val="00367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kumimoji="1" lang="zh-CN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是一个可逆的右上三角矩阵，那么 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kumimoji="1" lang="zh-CN" altLang="en-US" sz="2400" b="1" i="1" dirty="0" smtClean="0">
                        <a:solidFill>
                          <a:srgbClr val="00367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是一个对称正定矩阵，因此我们可以通过楚列斯基分解（</a:t>
                </a:r>
                <a:r>
                  <a:rPr kumimoji="1" lang="en" altLang="zh-CN" sz="2400" dirty="0" err="1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cholesky</a:t>
                </a:r>
                <a:r>
                  <a:rPr kumimoji="1" lang="en" altLang="zh-CN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decomposition</a:t>
                </a:r>
                <a:r>
                  <a:rPr kumimoji="1" lang="zh-CN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）求解出</a:t>
                </a:r>
                <a14:m>
                  <m:oMath xmlns:m="http://schemas.openxmlformats.org/officeDocument/2006/math">
                    <m:r>
                      <a:rPr kumimoji="1" lang="zh-CN" altLang="en-US" sz="2400" b="0" i="0" dirty="0" smtClean="0">
                        <a:solidFill>
                          <a:srgbClr val="00367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kumimoji="1" lang="zh-CN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37BF20D-E5D6-B47C-9C3D-41E8D8384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44" y="1164442"/>
                <a:ext cx="10174514" cy="830997"/>
              </a:xfrm>
              <a:prstGeom prst="rect">
                <a:avLst/>
              </a:prstGeom>
              <a:blipFill>
                <a:blip r:embed="rId6"/>
                <a:stretch>
                  <a:fillRect l="-499" t="-6061" r="-499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C52A8BD-6CD0-B069-1549-E30DAD64D851}"/>
                  </a:ext>
                </a:extLst>
              </p:cNvPr>
              <p:cNvSpPr txBox="1"/>
              <p:nvPr/>
            </p:nvSpPr>
            <p:spPr>
              <a:xfrm>
                <a:off x="6641790" y="3682635"/>
                <a:ext cx="45526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一旦 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𝑲</m:t>
                    </m:r>
                  </m:oMath>
                </a14:m>
                <a:r>
                  <a:rPr kumimoji="1" lang="zh-CN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已知，那么我们就可以求解外参中的 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𝑹</m:t>
                    </m:r>
                  </m:oMath>
                </a14:m>
                <a:r>
                  <a:rPr kumimoji="1" lang="zh-CN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和 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𝒕</m:t>
                    </m:r>
                  </m:oMath>
                </a14:m>
                <a:endParaRPr kumimoji="1" lang="zh-CN" altLang="en-US" sz="2400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C52A8BD-6CD0-B069-1549-E30DAD64D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790" y="3682635"/>
                <a:ext cx="4552683" cy="830997"/>
              </a:xfrm>
              <a:prstGeom prst="rect">
                <a:avLst/>
              </a:prstGeom>
              <a:blipFill>
                <a:blip r:embed="rId7"/>
                <a:stretch>
                  <a:fillRect l="-2228" t="-4478" b="-16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>
            <a:extLst>
              <a:ext uri="{FF2B5EF4-FFF2-40B4-BE49-F238E27FC236}">
                <a16:creationId xmlns:a16="http://schemas.microsoft.com/office/drawing/2014/main" id="{044DC087-D391-CE38-CA35-12D4794BCB5A}"/>
              </a:ext>
            </a:extLst>
          </p:cNvPr>
          <p:cNvSpPr/>
          <p:nvPr/>
        </p:nvSpPr>
        <p:spPr bwMode="auto">
          <a:xfrm>
            <a:off x="7353464" y="3716977"/>
            <a:ext cx="381330" cy="383812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757EA35-2DB2-DDF6-6065-7BF73C3A25C2}"/>
              </a:ext>
            </a:extLst>
          </p:cNvPr>
          <p:cNvSpPr/>
          <p:nvPr/>
        </p:nvSpPr>
        <p:spPr bwMode="auto">
          <a:xfrm>
            <a:off x="8696221" y="4966998"/>
            <a:ext cx="381330" cy="383812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8DCB43A-D6AC-1BA7-423C-DCA6F0003A0F}"/>
              </a:ext>
            </a:extLst>
          </p:cNvPr>
          <p:cNvSpPr/>
          <p:nvPr/>
        </p:nvSpPr>
        <p:spPr bwMode="auto">
          <a:xfrm>
            <a:off x="6739668" y="5471790"/>
            <a:ext cx="381330" cy="383812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EE91C57-5410-F1D4-3344-1576EF045890}"/>
              </a:ext>
            </a:extLst>
          </p:cNvPr>
          <p:cNvGrpSpPr/>
          <p:nvPr/>
        </p:nvGrpSpPr>
        <p:grpSpPr>
          <a:xfrm>
            <a:off x="6620862" y="2230747"/>
            <a:ext cx="3166805" cy="1277653"/>
            <a:chOff x="6131412" y="4575558"/>
            <a:chExt cx="3166805" cy="1277653"/>
          </a:xfrm>
        </p:grpSpPr>
        <p:sp>
          <p:nvSpPr>
            <p:cNvPr id="7" name="左大括号 6">
              <a:extLst>
                <a:ext uri="{FF2B5EF4-FFF2-40B4-BE49-F238E27FC236}">
                  <a16:creationId xmlns:a16="http://schemas.microsoft.com/office/drawing/2014/main" id="{DC70E900-D338-DBA6-A43D-0D1C004D6A05}"/>
                </a:ext>
              </a:extLst>
            </p:cNvPr>
            <p:cNvSpPr/>
            <p:nvPr/>
          </p:nvSpPr>
          <p:spPr>
            <a:xfrm>
              <a:off x="6131412" y="4660355"/>
              <a:ext cx="311124" cy="1121992"/>
            </a:xfrm>
            <a:prstGeom prst="leftBrace">
              <a:avLst>
                <a:gd name="adj1" fmla="val 43532"/>
                <a:gd name="adj2" fmla="val 4824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CD23EF05-E5DE-CFDD-CC6B-3A052A006B07}"/>
                    </a:ext>
                  </a:extLst>
                </p:cNvPr>
                <p:cNvSpPr txBox="1"/>
                <p:nvPr/>
              </p:nvSpPr>
              <p:spPr>
                <a:xfrm>
                  <a:off x="6294061" y="4575558"/>
                  <a:ext cx="3004156" cy="4668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kumimoji="1" lang="zh-CN" altLang="en-US" sz="2400" b="1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CD23EF05-E5DE-CFDD-CC6B-3A052A006B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4061" y="4575558"/>
                  <a:ext cx="3004156" cy="466859"/>
                </a:xfrm>
                <a:prstGeom prst="rect">
                  <a:avLst/>
                </a:prstGeom>
                <a:blipFill>
                  <a:blip r:embed="rId8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AA93330E-F0D1-2781-B68D-14E4E6ACFD75}"/>
                    </a:ext>
                  </a:extLst>
                </p:cNvPr>
                <p:cNvSpPr txBox="1"/>
                <p:nvPr/>
              </p:nvSpPr>
              <p:spPr>
                <a:xfrm>
                  <a:off x="6294061" y="4983905"/>
                  <a:ext cx="1756891" cy="4661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kumimoji="1" lang="zh-CN" altLang="en-US" sz="2400" b="1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AA93330E-F0D1-2781-B68D-14E4E6ACFD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4061" y="4983905"/>
                  <a:ext cx="1756891" cy="466153"/>
                </a:xfrm>
                <a:prstGeom prst="rect">
                  <a:avLst/>
                </a:prstGeom>
                <a:blipFill>
                  <a:blip r:embed="rId9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7970D77A-291B-C6D3-F3DE-5677975BB476}"/>
                    </a:ext>
                  </a:extLst>
                </p:cNvPr>
                <p:cNvSpPr txBox="1"/>
                <p:nvPr/>
              </p:nvSpPr>
              <p:spPr>
                <a:xfrm>
                  <a:off x="6294061" y="5391546"/>
                  <a:ext cx="19829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7970D77A-291B-C6D3-F3DE-5677975BB4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4061" y="5391546"/>
                  <a:ext cx="1982914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E4320EC4-ACB4-BE9B-2C8A-BE76CAA1266C}"/>
              </a:ext>
            </a:extLst>
          </p:cNvPr>
          <p:cNvSpPr/>
          <p:nvPr/>
        </p:nvSpPr>
        <p:spPr bwMode="auto">
          <a:xfrm>
            <a:off x="7501552" y="3089506"/>
            <a:ext cx="1168174" cy="383812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505C2EA-785E-C2B1-6D30-020BAB653B92}"/>
                  </a:ext>
                </a:extLst>
              </p:cNvPr>
              <p:cNvSpPr txBox="1"/>
              <p:nvPr/>
            </p:nvSpPr>
            <p:spPr>
              <a:xfrm>
                <a:off x="4505919" y="4932433"/>
                <a:ext cx="61181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505C2EA-785E-C2B1-6D30-020BAB653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919" y="4932433"/>
                <a:ext cx="6118132" cy="461665"/>
              </a:xfrm>
              <a:prstGeom prst="rect">
                <a:avLst/>
              </a:prstGeom>
              <a:blipFill>
                <a:blip r:embed="rId11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E60BDD1-1898-D6AD-D306-E5F22F5CFB63}"/>
                  </a:ext>
                </a:extLst>
              </p:cNvPr>
              <p:cNvSpPr txBox="1"/>
              <p:nvPr/>
            </p:nvSpPr>
            <p:spPr>
              <a:xfrm>
                <a:off x="4266885" y="5407338"/>
                <a:ext cx="65886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kumimoji="1"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E60BDD1-1898-D6AD-D306-E5F22F5CF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885" y="5407338"/>
                <a:ext cx="6588612" cy="461665"/>
              </a:xfrm>
              <a:prstGeom prst="rect">
                <a:avLst/>
              </a:prstGeom>
              <a:blipFill>
                <a:blip r:embed="rId1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DF42C5E-31C8-26B0-3298-CC8D390A7419}"/>
                  </a:ext>
                </a:extLst>
              </p:cNvPr>
              <p:cNvSpPr txBox="1"/>
              <p:nvPr/>
            </p:nvSpPr>
            <p:spPr>
              <a:xfrm>
                <a:off x="6246187" y="4905238"/>
                <a:ext cx="65886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kumimoji="1"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DF42C5E-31C8-26B0-3298-CC8D390A7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187" y="4905238"/>
                <a:ext cx="6588612" cy="461665"/>
              </a:xfrm>
              <a:prstGeom prst="rect">
                <a:avLst/>
              </a:prstGeom>
              <a:blipFill>
                <a:blip r:embed="rId1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11169083-4B58-99A2-BC5B-FCBBFD0C7872}"/>
              </a:ext>
            </a:extLst>
          </p:cNvPr>
          <p:cNvSpPr/>
          <p:nvPr/>
        </p:nvSpPr>
        <p:spPr bwMode="auto">
          <a:xfrm>
            <a:off x="6731332" y="5016956"/>
            <a:ext cx="381330" cy="383812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26C9A65-1F53-D924-1E54-2B60298D1570}"/>
              </a:ext>
            </a:extLst>
          </p:cNvPr>
          <p:cNvSpPr/>
          <p:nvPr/>
        </p:nvSpPr>
        <p:spPr bwMode="auto">
          <a:xfrm>
            <a:off x="6723111" y="4561019"/>
            <a:ext cx="381330" cy="383812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D99D635-0BCF-B708-593E-FD86A7DC0B98}"/>
              </a:ext>
            </a:extLst>
          </p:cNvPr>
          <p:cNvGrpSpPr/>
          <p:nvPr/>
        </p:nvGrpSpPr>
        <p:grpSpPr>
          <a:xfrm>
            <a:off x="720897" y="2000171"/>
            <a:ext cx="5437707" cy="1098740"/>
            <a:chOff x="2067834" y="1347571"/>
            <a:chExt cx="5437707" cy="10987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F1909121-E197-E6AE-83BC-7114D3C28C77}"/>
                    </a:ext>
                  </a:extLst>
                </p:cNvPr>
                <p:cNvSpPr txBox="1"/>
                <p:nvPr/>
              </p:nvSpPr>
              <p:spPr>
                <a:xfrm>
                  <a:off x="2067834" y="1650473"/>
                  <a:ext cx="16869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F1909121-E197-E6AE-83BC-7114D3C28C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7834" y="1650473"/>
                  <a:ext cx="1686937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58B9EFA7-B634-24D5-34A1-6DF8ABA26009}"/>
                    </a:ext>
                  </a:extLst>
                </p:cNvPr>
                <p:cNvSpPr txBox="1"/>
                <p:nvPr/>
              </p:nvSpPr>
              <p:spPr>
                <a:xfrm>
                  <a:off x="3633885" y="1358321"/>
                  <a:ext cx="1810778" cy="10879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CN" sz="2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C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C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58B9EFA7-B634-24D5-34A1-6DF8ABA260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3885" y="1358321"/>
                  <a:ext cx="1810778" cy="1087990"/>
                </a:xfrm>
                <a:prstGeom prst="rect">
                  <a:avLst/>
                </a:prstGeom>
                <a:blipFill>
                  <a:blip r:embed="rId15"/>
                  <a:stretch>
                    <a:fillRect r="-125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F4188799-41F1-5035-7961-5E0EED8713D2}"/>
                    </a:ext>
                  </a:extLst>
                </p:cNvPr>
                <p:cNvSpPr txBox="1"/>
                <p:nvPr/>
              </p:nvSpPr>
              <p:spPr>
                <a:xfrm>
                  <a:off x="5694763" y="1347571"/>
                  <a:ext cx="1810778" cy="10879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2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F4188799-41F1-5035-7961-5E0EED8713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4763" y="1347571"/>
                  <a:ext cx="1810778" cy="1087990"/>
                </a:xfrm>
                <a:prstGeom prst="rect">
                  <a:avLst/>
                </a:prstGeom>
                <a:blipFill>
                  <a:blip r:embed="rId16"/>
                  <a:stretch>
                    <a:fillRect r="-125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950C0DB-B69B-9E7B-C7EF-A3861C93D0A5}"/>
                  </a:ext>
                </a:extLst>
              </p:cNvPr>
              <p:cNvSpPr txBox="1"/>
              <p:nvPr/>
            </p:nvSpPr>
            <p:spPr>
              <a:xfrm>
                <a:off x="903650" y="3113335"/>
                <a:ext cx="1854411" cy="1254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  <m:sup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altLang="zh-CN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  <m:sup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  <m:sup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  <m:sup>
                                    <m:r>
                                      <a:rPr lang="en-US" altLang="zh-CN" sz="2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950C0DB-B69B-9E7B-C7EF-A3861C93D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50" y="3113335"/>
                <a:ext cx="1854411" cy="1254318"/>
              </a:xfrm>
              <a:prstGeom prst="rect">
                <a:avLst/>
              </a:prstGeom>
              <a:blipFill>
                <a:blip r:embed="rId17"/>
                <a:stretch>
                  <a:fillRect r="-195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组合 42">
            <a:extLst>
              <a:ext uri="{FF2B5EF4-FFF2-40B4-BE49-F238E27FC236}">
                <a16:creationId xmlns:a16="http://schemas.microsoft.com/office/drawing/2014/main" id="{4F625531-337E-3C12-450C-41CF7F8C2167}"/>
              </a:ext>
            </a:extLst>
          </p:cNvPr>
          <p:cNvGrpSpPr/>
          <p:nvPr/>
        </p:nvGrpSpPr>
        <p:grpSpPr>
          <a:xfrm>
            <a:off x="588731" y="4382076"/>
            <a:ext cx="2529145" cy="2039917"/>
            <a:chOff x="5646388" y="4567993"/>
            <a:chExt cx="2529145" cy="2039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0A16400A-6A20-7A00-BF88-3A2BA1A19B21}"/>
                    </a:ext>
                  </a:extLst>
                </p:cNvPr>
                <p:cNvSpPr txBox="1"/>
                <p:nvPr/>
              </p:nvSpPr>
              <p:spPr>
                <a:xfrm>
                  <a:off x="6321122" y="4567993"/>
                  <a:ext cx="1854411" cy="20399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2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rad>
                                </m:e>
                                <m:e>
                                  <m:r>
                                    <a:rPr lang="en-US" altLang="zh-CN" sz="2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f>
                                    <m:fPr>
                                      <m:ctrlPr>
                                        <a:rPr lang="en-US" altLang="zh-CN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  <m:r>
                                        <a:rPr lang="en-US" altLang="zh-CN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rad>
                                </m:e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f>
                                    <m:fPr>
                                      <m:ctrlPr>
                                        <a:rPr lang="en-US" altLang="zh-CN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  <m:e>
                                  <m:f>
                                    <m:fPr>
                                      <m:ctrlPr>
                                        <a:rPr lang="en-US" altLang="zh-CN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32</m:t>
                                          </m:r>
                                        </m:sub>
                                      </m:sSub>
                                      <m:r>
                                        <a:rPr lang="en-US" altLang="zh-CN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33</m:t>
                                          </m:r>
                                        </m:sub>
                                      </m:sSub>
                                      <m:r>
                                        <a:rPr lang="en-US" altLang="zh-CN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32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ra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0A16400A-6A20-7A00-BF88-3A2BA1A19B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122" y="4567993"/>
                  <a:ext cx="1854411" cy="2039917"/>
                </a:xfrm>
                <a:prstGeom prst="rect">
                  <a:avLst/>
                </a:prstGeom>
                <a:blipFill>
                  <a:blip r:embed="rId18"/>
                  <a:stretch>
                    <a:fillRect r="-17346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1C248F7A-3EDC-ED11-E186-846D9093C811}"/>
                    </a:ext>
                  </a:extLst>
                </p:cNvPr>
                <p:cNvSpPr txBox="1"/>
                <p:nvPr/>
              </p:nvSpPr>
              <p:spPr>
                <a:xfrm>
                  <a:off x="5646388" y="5388384"/>
                  <a:ext cx="74610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1C248F7A-3EDC-ED11-E186-846D9093C8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388" y="5388384"/>
                  <a:ext cx="746102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4306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C0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照相机成像原理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照相机标定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简介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BD0F4-2433-9FD3-6C1C-3D886E6912C4}"/>
              </a:ext>
            </a:extLst>
          </p:cNvPr>
          <p:cNvSpPr txBox="1"/>
          <p:nvPr/>
        </p:nvSpPr>
        <p:spPr>
          <a:xfrm>
            <a:off x="474760" y="1178175"/>
            <a:ext cx="1096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照相机：沟通三维世界与二维图像的桥梁</a:t>
            </a:r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8D9081-2B5C-43C6-4574-2C51A49D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52" y="2013857"/>
            <a:ext cx="10140697" cy="41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18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C1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照相机成像原理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照相机标定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008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4EB86A1-1569-CB79-336E-F71125B4E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79" y="2931812"/>
            <a:ext cx="5336042" cy="341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照相机模型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57BBD60-6072-DC90-E68E-91037B1EA4C8}"/>
              </a:ext>
            </a:extLst>
          </p:cNvPr>
          <p:cNvSpPr txBox="1"/>
          <p:nvPr/>
        </p:nvSpPr>
        <p:spPr>
          <a:xfrm>
            <a:off x="340181" y="560952"/>
            <a:ext cx="109809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2400" b="0" dirty="0">
              <a:solidFill>
                <a:srgbClr val="383A42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367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光心</a:t>
            </a:r>
            <a:r>
              <a:rPr lang="zh-CN" altLang="en-US" sz="2400" b="0" dirty="0">
                <a:solidFill>
                  <a:srgbClr val="383A4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：透镜的中心，经过光心的光线将不发生任何偏移。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367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光轴</a:t>
            </a:r>
            <a:r>
              <a:rPr lang="zh-CN" altLang="en-US" sz="2400" b="0" dirty="0">
                <a:solidFill>
                  <a:srgbClr val="383A4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：一条垂直于透镜，穿过光心的直线。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367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焦点</a:t>
            </a:r>
            <a:r>
              <a:rPr lang="zh-CN" altLang="en-US" sz="2400" b="0" dirty="0">
                <a:solidFill>
                  <a:srgbClr val="383A4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：与光轴平行的光线经过透镜后会聚的点，一般位于光轴上。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367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焦距</a:t>
            </a:r>
            <a:r>
              <a:rPr lang="zh-CN" altLang="en-US" sz="2400" b="0" dirty="0">
                <a:solidFill>
                  <a:srgbClr val="383A4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：一般指光心到焦点的距离。</a:t>
            </a:r>
          </a:p>
        </p:txBody>
      </p:sp>
    </p:spTree>
    <p:extLst>
      <p:ext uri="{BB962C8B-B14F-4D97-AF65-F5344CB8AC3E}">
        <p14:creationId xmlns:p14="http://schemas.microsoft.com/office/powerpoint/2010/main" val="390979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B60E352-473D-FBAB-8349-031C35AFC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52" y="2322286"/>
            <a:ext cx="10140697" cy="41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坐标系定义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57BBD60-6072-DC90-E68E-91037B1EA4C8}"/>
              </a:ext>
            </a:extLst>
          </p:cNvPr>
          <p:cNvSpPr txBox="1"/>
          <p:nvPr/>
        </p:nvSpPr>
        <p:spPr>
          <a:xfrm>
            <a:off x="322038" y="916552"/>
            <a:ext cx="109809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367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世界坐标系</a:t>
            </a:r>
            <a:r>
              <a:rPr lang="zh-CN" altLang="en-US" sz="2400" b="0" dirty="0">
                <a:solidFill>
                  <a:srgbClr val="383A4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：用于描述空间点在真实世界的绝对位置，单位是米。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367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照相机坐标系</a:t>
            </a:r>
            <a:r>
              <a:rPr lang="zh-CN" altLang="en-US" sz="2400" b="0" dirty="0">
                <a:solidFill>
                  <a:srgbClr val="383A4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：以照相机的光心为原点的坐标系，可由世界坐标系通过平移和旋转得到，单位是米。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367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图像坐标系</a:t>
            </a:r>
            <a:r>
              <a:rPr lang="zh-CN" altLang="en-US" sz="2400" b="0" dirty="0">
                <a:solidFill>
                  <a:srgbClr val="383A4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：以</a:t>
            </a:r>
            <a:r>
              <a:rPr lang="zh-CN" altLang="en-US" sz="2400" dirty="0">
                <a:solidFill>
                  <a:srgbClr val="383A4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成</a:t>
            </a:r>
            <a:r>
              <a:rPr lang="zh-CN" altLang="en-US" sz="2400" b="0" dirty="0">
                <a:solidFill>
                  <a:srgbClr val="383A4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像平面左上角为原点的坐标系，单位是像素。</a:t>
            </a:r>
          </a:p>
        </p:txBody>
      </p:sp>
    </p:spTree>
    <p:extLst>
      <p:ext uri="{BB962C8B-B14F-4D97-AF65-F5344CB8AC3E}">
        <p14:creationId xmlns:p14="http://schemas.microsoft.com/office/powerpoint/2010/main" val="23822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B60E352-473D-FBAB-8349-031C35AFC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52" y="2619829"/>
            <a:ext cx="10140697" cy="41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内外参矩阵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A1516BD-6C3F-9271-79EA-9F1F1F5776D7}"/>
              </a:ext>
            </a:extLst>
          </p:cNvPr>
          <p:cNvGrpSpPr/>
          <p:nvPr/>
        </p:nvGrpSpPr>
        <p:grpSpPr>
          <a:xfrm>
            <a:off x="1796469" y="1172565"/>
            <a:ext cx="8316106" cy="461665"/>
            <a:chOff x="1807355" y="1085479"/>
            <a:chExt cx="8316106" cy="461665"/>
          </a:xfrm>
        </p:grpSpPr>
        <p:sp>
          <p:nvSpPr>
            <p:cNvPr id="6" name="Text Box 29">
              <a:extLst>
                <a:ext uri="{FF2B5EF4-FFF2-40B4-BE49-F238E27FC236}">
                  <a16:creationId xmlns:a16="http://schemas.microsoft.com/office/drawing/2014/main" id="{0ED7C43B-4E39-CCB8-53E9-C92A15013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9912" y="1085479"/>
              <a:ext cx="17235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solidFill>
                    <a:srgbClr val="00367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世界坐标系</a:t>
              </a:r>
              <a:endParaRPr lang="en-US" altLang="zh-CN" sz="2400" b="1" dirty="0">
                <a:solidFill>
                  <a:srgbClr val="0036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" name="Text Box 29">
              <a:extLst>
                <a:ext uri="{FF2B5EF4-FFF2-40B4-BE49-F238E27FC236}">
                  <a16:creationId xmlns:a16="http://schemas.microsoft.com/office/drawing/2014/main" id="{697209AD-D00A-B89E-13E8-30E55C1F8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5498" y="1085479"/>
              <a:ext cx="20313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solidFill>
                    <a:srgbClr val="00367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照相机坐标系</a:t>
              </a:r>
              <a:endParaRPr lang="en-US" altLang="zh-CN" sz="2400" b="1" dirty="0">
                <a:solidFill>
                  <a:srgbClr val="0036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" name="Text Box 29">
              <a:extLst>
                <a:ext uri="{FF2B5EF4-FFF2-40B4-BE49-F238E27FC236}">
                  <a16:creationId xmlns:a16="http://schemas.microsoft.com/office/drawing/2014/main" id="{F683D685-444A-D96A-816A-1B3392511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7355" y="1085479"/>
              <a:ext cx="17235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solidFill>
                    <a:srgbClr val="00367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图像坐标系</a:t>
              </a:r>
              <a:endParaRPr lang="en-US" altLang="zh-CN" sz="2400" b="1" dirty="0">
                <a:solidFill>
                  <a:srgbClr val="0036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53">
                <a:extLst>
                  <a:ext uri="{FF2B5EF4-FFF2-40B4-BE49-F238E27FC236}">
                    <a16:creationId xmlns:a16="http://schemas.microsoft.com/office/drawing/2014/main" id="{E4AB0BEE-EFF3-D541-3BE5-0A7984F44DBA}"/>
                  </a:ext>
                </a:extLst>
              </p:cNvPr>
              <p:cNvSpPr txBox="1"/>
              <p:nvPr/>
            </p:nvSpPr>
            <p:spPr>
              <a:xfrm>
                <a:off x="8579731" y="1647012"/>
                <a:ext cx="1398460" cy="906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i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53">
                <a:extLst>
                  <a:ext uri="{FF2B5EF4-FFF2-40B4-BE49-F238E27FC236}">
                    <a16:creationId xmlns:a16="http://schemas.microsoft.com/office/drawing/2014/main" id="{E4AB0BEE-EFF3-D541-3BE5-0A7984F44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731" y="1647012"/>
                <a:ext cx="1398460" cy="906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4">
                <a:extLst>
                  <a:ext uri="{FF2B5EF4-FFF2-40B4-BE49-F238E27FC236}">
                    <a16:creationId xmlns:a16="http://schemas.microsoft.com/office/drawing/2014/main" id="{8E288DDB-4712-16B9-8748-31BE743FE15F}"/>
                  </a:ext>
                </a:extLst>
              </p:cNvPr>
              <p:cNvSpPr txBox="1"/>
              <p:nvPr/>
            </p:nvSpPr>
            <p:spPr>
              <a:xfrm>
                <a:off x="5184638" y="1646947"/>
                <a:ext cx="1282274" cy="906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i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54">
                <a:extLst>
                  <a:ext uri="{FF2B5EF4-FFF2-40B4-BE49-F238E27FC236}">
                    <a16:creationId xmlns:a16="http://schemas.microsoft.com/office/drawing/2014/main" id="{8E288DDB-4712-16B9-8748-31BE743FE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638" y="1646947"/>
                <a:ext cx="1282274" cy="9069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55">
                <a:extLst>
                  <a:ext uri="{FF2B5EF4-FFF2-40B4-BE49-F238E27FC236}">
                    <a16:creationId xmlns:a16="http://schemas.microsoft.com/office/drawing/2014/main" id="{FC754C9A-5B67-0944-6611-5B0AE293787D}"/>
                  </a:ext>
                </a:extLst>
              </p:cNvPr>
              <p:cNvSpPr txBox="1"/>
              <p:nvPr/>
            </p:nvSpPr>
            <p:spPr>
              <a:xfrm>
                <a:off x="2058655" y="1796924"/>
                <a:ext cx="1210908" cy="607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i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55">
                <a:extLst>
                  <a:ext uri="{FF2B5EF4-FFF2-40B4-BE49-F238E27FC236}">
                    <a16:creationId xmlns:a16="http://schemas.microsoft.com/office/drawing/2014/main" id="{FC754C9A-5B67-0944-6611-5B0AE2937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655" y="1796924"/>
                <a:ext cx="1210908" cy="607026"/>
              </a:xfrm>
              <a:prstGeom prst="rect">
                <a:avLst/>
              </a:prstGeom>
              <a:blipFill>
                <a:blip r:embed="rId9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59">
            <a:extLst>
              <a:ext uri="{FF2B5EF4-FFF2-40B4-BE49-F238E27FC236}">
                <a16:creationId xmlns:a16="http://schemas.microsoft.com/office/drawing/2014/main" id="{44514438-4EAE-45A2-FFA0-6C7B7AFD822C}"/>
              </a:ext>
            </a:extLst>
          </p:cNvPr>
          <p:cNvSpPr/>
          <p:nvPr/>
        </p:nvSpPr>
        <p:spPr>
          <a:xfrm rot="10800000">
            <a:off x="7050985" y="1856120"/>
            <a:ext cx="1004788" cy="463911"/>
          </a:xfrm>
          <a:prstGeom prst="rightArrow">
            <a:avLst>
              <a:gd name="adj1" fmla="val 42270"/>
              <a:gd name="adj2" fmla="val 6352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Arrow 79">
            <a:extLst>
              <a:ext uri="{FF2B5EF4-FFF2-40B4-BE49-F238E27FC236}">
                <a16:creationId xmlns:a16="http://schemas.microsoft.com/office/drawing/2014/main" id="{D19B9BBF-F29C-D960-0BC5-844ED4FE3F49}"/>
              </a:ext>
            </a:extLst>
          </p:cNvPr>
          <p:cNvSpPr/>
          <p:nvPr/>
        </p:nvSpPr>
        <p:spPr>
          <a:xfrm rot="10800000">
            <a:off x="3626665" y="1856120"/>
            <a:ext cx="1004788" cy="463911"/>
          </a:xfrm>
          <a:prstGeom prst="rightArrow">
            <a:avLst>
              <a:gd name="adj1" fmla="val 42270"/>
              <a:gd name="adj2" fmla="val 6352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 Box 29">
            <a:extLst>
              <a:ext uri="{FF2B5EF4-FFF2-40B4-BE49-F238E27FC236}">
                <a16:creationId xmlns:a16="http://schemas.microsoft.com/office/drawing/2014/main" id="{0278E5F2-1C7F-3C3F-EF97-5384B17E1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612" y="2508520"/>
            <a:ext cx="14157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rgbClr val="0036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内参矩阵</a:t>
            </a:r>
            <a:endParaRPr lang="en-US" altLang="zh-CN" sz="2400" b="1" dirty="0">
              <a:solidFill>
                <a:srgbClr val="00367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BE76439E-3140-47FB-A6F1-ECFDC1C22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2406" y="2508520"/>
            <a:ext cx="14157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rgbClr val="0036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外参矩阵</a:t>
            </a:r>
            <a:endParaRPr lang="en-US" altLang="zh-CN" sz="2400" b="1" dirty="0">
              <a:solidFill>
                <a:srgbClr val="00367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11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4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B52D622D-0B02-776E-42AE-A73B146C778F}"/>
              </a:ext>
            </a:extLst>
          </p:cNvPr>
          <p:cNvGrpSpPr/>
          <p:nvPr/>
        </p:nvGrpSpPr>
        <p:grpSpPr>
          <a:xfrm>
            <a:off x="2049047" y="3764304"/>
            <a:ext cx="7321550" cy="2890976"/>
            <a:chOff x="2010229" y="2970674"/>
            <a:chExt cx="7321550" cy="2890976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FB60E352-473D-FBAB-8349-031C35AFC5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60222" y="2970674"/>
              <a:ext cx="6471557" cy="2890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2E6255A-24AE-F0C6-6DAF-4E42BD298B32}"/>
                </a:ext>
              </a:extLst>
            </p:cNvPr>
            <p:cNvSpPr/>
            <p:nvPr/>
          </p:nvSpPr>
          <p:spPr bwMode="auto">
            <a:xfrm>
              <a:off x="2757715" y="4361543"/>
              <a:ext cx="1132114" cy="214086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l"/>
              <a:endParaRPr kumimoji="1"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CE3F5BF-D032-09EC-8D18-82C1407F5B66}"/>
                </a:ext>
              </a:extLst>
            </p:cNvPr>
            <p:cNvSpPr/>
            <p:nvPr/>
          </p:nvSpPr>
          <p:spPr bwMode="auto">
            <a:xfrm>
              <a:off x="2010229" y="4963886"/>
              <a:ext cx="1132114" cy="214086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l"/>
              <a:endParaRPr kumimoji="1"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86EB554-E01B-4A35-4334-640BB263A955}"/>
                </a:ext>
              </a:extLst>
            </p:cNvPr>
            <p:cNvSpPr/>
            <p:nvPr/>
          </p:nvSpPr>
          <p:spPr bwMode="auto">
            <a:xfrm rot="20460000">
              <a:off x="2715135" y="5219103"/>
              <a:ext cx="1143972" cy="45719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l"/>
              <a:endParaRPr kumimoji="1"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外参矩阵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34">
                <a:extLst>
                  <a:ext uri="{FF2B5EF4-FFF2-40B4-BE49-F238E27FC236}">
                    <a16:creationId xmlns:a16="http://schemas.microsoft.com/office/drawing/2014/main" id="{9B3FD37D-BC6D-6E17-CD96-26CC866C2DD7}"/>
                  </a:ext>
                </a:extLst>
              </p:cNvPr>
              <p:cNvSpPr txBox="1"/>
              <p:nvPr/>
            </p:nvSpPr>
            <p:spPr>
              <a:xfrm>
                <a:off x="678611" y="1032995"/>
                <a:ext cx="108347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对三维世界中任意一点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3679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，</a:t>
                </a:r>
                <a:r>
                  <a:rPr lang="zh-TW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其在照相机坐标系下的坐标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dirty="0" smtClean="0">
                            <a:solidFill>
                              <a:srgbClr val="003679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TW" sz="2400" b="1" i="1" dirty="0" smtClean="0">
                            <a:solidFill>
                              <a:srgbClr val="003679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𝒑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003679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都可以</a:t>
                </a:r>
                <a:r>
                  <a:rPr lang="zh-CN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根据</a:t>
                </a:r>
                <a:r>
                  <a:rPr lang="zh-TW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旋转矩阵𝑹以及照相机的位置𝒐对其世界坐标系坐标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367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3679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3679"/>
                            </a:solidFill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TW" altLang="en-US" sz="2400" dirty="0">
                    <a:solidFill>
                      <a:srgbClr val="0036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做变换得到</a:t>
                </a:r>
                <a:endParaRPr lang="en-US" sz="2400" dirty="0">
                  <a:solidFill>
                    <a:srgbClr val="00367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8" name="TextBox 34">
                <a:extLst>
                  <a:ext uri="{FF2B5EF4-FFF2-40B4-BE49-F238E27FC236}">
                    <a16:creationId xmlns:a16="http://schemas.microsoft.com/office/drawing/2014/main" id="{9B3FD37D-BC6D-6E17-CD96-26CC866C2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11" y="1032995"/>
                <a:ext cx="10834777" cy="830997"/>
              </a:xfrm>
              <a:prstGeom prst="rect">
                <a:avLst/>
              </a:prstGeom>
              <a:blipFill>
                <a:blip r:embed="rId7"/>
                <a:stretch>
                  <a:fillRect l="-844" t="-656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65">
                <a:extLst>
                  <a:ext uri="{FF2B5EF4-FFF2-40B4-BE49-F238E27FC236}">
                    <a16:creationId xmlns:a16="http://schemas.microsoft.com/office/drawing/2014/main" id="{9F7FA16F-B314-E215-1EB3-FA7E676406BF}"/>
                  </a:ext>
                </a:extLst>
              </p:cNvPr>
              <p:cNvSpPr txBox="1"/>
              <p:nvPr/>
            </p:nvSpPr>
            <p:spPr>
              <a:xfrm>
                <a:off x="793136" y="2712923"/>
                <a:ext cx="5101781" cy="1040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Verdana" pitchFamily="34" charset="0"/>
                            </a:rPr>
                          </m:ctrlPr>
                        </m:sSubPr>
                        <m:e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Verdana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𝒄</m:t>
                          </m:r>
                        </m:sub>
                      </m:sSub>
                      <m:r>
                        <a:rPr lang="en-US" altLang="ja-JP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Verdana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Verdan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Verdana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i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65">
                <a:extLst>
                  <a:ext uri="{FF2B5EF4-FFF2-40B4-BE49-F238E27FC236}">
                    <a16:creationId xmlns:a16="http://schemas.microsoft.com/office/drawing/2014/main" id="{9F7FA16F-B314-E215-1EB3-FA7E67640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36" y="2712923"/>
                <a:ext cx="5101781" cy="10406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组合 36">
            <a:extLst>
              <a:ext uri="{FF2B5EF4-FFF2-40B4-BE49-F238E27FC236}">
                <a16:creationId xmlns:a16="http://schemas.microsoft.com/office/drawing/2014/main" id="{8EDE6BEE-43E6-7AA0-D6F6-39F5945EBFFC}"/>
              </a:ext>
            </a:extLst>
          </p:cNvPr>
          <p:cNvGrpSpPr/>
          <p:nvPr/>
        </p:nvGrpSpPr>
        <p:grpSpPr>
          <a:xfrm>
            <a:off x="2675506" y="1938540"/>
            <a:ext cx="6840989" cy="430887"/>
            <a:chOff x="2562238" y="1938540"/>
            <a:chExt cx="6840989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36">
                  <a:extLst>
                    <a:ext uri="{FF2B5EF4-FFF2-40B4-BE49-F238E27FC236}">
                      <a16:creationId xmlns:a16="http://schemas.microsoft.com/office/drawing/2014/main" id="{C1A17CB0-40C7-7B83-D6CC-3BA3E438DC77}"/>
                    </a:ext>
                  </a:extLst>
                </p:cNvPr>
                <p:cNvSpPr txBox="1"/>
                <p:nvPr/>
              </p:nvSpPr>
              <p:spPr>
                <a:xfrm>
                  <a:off x="2562238" y="1938540"/>
                  <a:ext cx="220278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</m:d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36">
                  <a:extLst>
                    <a:ext uri="{FF2B5EF4-FFF2-40B4-BE49-F238E27FC236}">
                      <a16:creationId xmlns:a16="http://schemas.microsoft.com/office/drawing/2014/main" id="{C1A17CB0-40C7-7B83-D6CC-3BA3E438DC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2238" y="1938540"/>
                  <a:ext cx="2202783" cy="430887"/>
                </a:xfrm>
                <a:prstGeom prst="rect">
                  <a:avLst/>
                </a:prstGeom>
                <a:blipFill>
                  <a:blip r:embed="rId9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37">
                  <a:extLst>
                    <a:ext uri="{FF2B5EF4-FFF2-40B4-BE49-F238E27FC236}">
                      <a16:creationId xmlns:a16="http://schemas.microsoft.com/office/drawing/2014/main" id="{46B12776-5904-2534-C0B8-CC6D7CFB0F76}"/>
                    </a:ext>
                  </a:extLst>
                </p:cNvPr>
                <p:cNvSpPr txBox="1"/>
                <p:nvPr/>
              </p:nvSpPr>
              <p:spPr>
                <a:xfrm>
                  <a:off x="4533815" y="1938540"/>
                  <a:ext cx="3246914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  <m:sSub>
                          <m:sSubPr>
                            <m:ctrlPr>
                              <a:rPr lang="en-US" altLang="zh-CN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  <m:r>
                          <a:rPr lang="en-US" altLang="zh-CN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  <m:r>
                          <a:rPr lang="en-US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oMath>
                    </m:oMathPara>
                  </a14:m>
                  <a:endParaRPr lang="en-US" sz="2200" b="1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37">
                  <a:extLst>
                    <a:ext uri="{FF2B5EF4-FFF2-40B4-BE49-F238E27FC236}">
                      <a16:creationId xmlns:a16="http://schemas.microsoft.com/office/drawing/2014/main" id="{46B12776-5904-2534-C0B8-CC6D7CFB0F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815" y="1938540"/>
                  <a:ext cx="3246914" cy="430887"/>
                </a:xfrm>
                <a:prstGeom prst="rect">
                  <a:avLst/>
                </a:prstGeom>
                <a:blipFill>
                  <a:blip r:embed="rId10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66">
                  <a:extLst>
                    <a:ext uri="{FF2B5EF4-FFF2-40B4-BE49-F238E27FC236}">
                      <a16:creationId xmlns:a16="http://schemas.microsoft.com/office/drawing/2014/main" id="{82C36DF5-C5E8-9C27-61F2-DE54EB6BDAB1}"/>
                    </a:ext>
                  </a:extLst>
                </p:cNvPr>
                <p:cNvSpPr txBox="1"/>
                <p:nvPr/>
              </p:nvSpPr>
              <p:spPr>
                <a:xfrm>
                  <a:off x="7894737" y="1938540"/>
                  <a:ext cx="1508490" cy="42306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  <m:r>
                              <a:rPr lang="en-US" sz="2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𝑹</m:t>
                            </m:r>
                            <m:r>
                              <a:rPr lang="en-US" altLang="zh-CN" sz="2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</m:d>
                      </m:oMath>
                    </m:oMathPara>
                  </a14:m>
                  <a:endParaRPr lang="en-US" sz="2200" b="1" baseline="30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66">
                  <a:extLst>
                    <a:ext uri="{FF2B5EF4-FFF2-40B4-BE49-F238E27FC236}">
                      <a16:creationId xmlns:a16="http://schemas.microsoft.com/office/drawing/2014/main" id="{82C36DF5-C5E8-9C27-61F2-DE54EB6BDA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4737" y="1938540"/>
                  <a:ext cx="1508490" cy="4230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1">
            <a:extLst>
              <a:ext uri="{FF2B5EF4-FFF2-40B4-BE49-F238E27FC236}">
                <a16:creationId xmlns:a16="http://schemas.microsoft.com/office/drawing/2014/main" id="{6D5D13D1-3F0E-7859-22ED-7E782D0581DB}"/>
              </a:ext>
            </a:extLst>
          </p:cNvPr>
          <p:cNvSpPr txBox="1"/>
          <p:nvPr/>
        </p:nvSpPr>
        <p:spPr>
          <a:xfrm>
            <a:off x="2816159" y="372659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36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旋转</a:t>
            </a:r>
            <a:endParaRPr lang="en-US" sz="2400" b="1" dirty="0">
              <a:solidFill>
                <a:srgbClr val="00367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TextBox 67">
            <a:extLst>
              <a:ext uri="{FF2B5EF4-FFF2-40B4-BE49-F238E27FC236}">
                <a16:creationId xmlns:a16="http://schemas.microsoft.com/office/drawing/2014/main" id="{6F2451FE-B53C-D274-AA0F-D2DFCF39F765}"/>
              </a:ext>
            </a:extLst>
          </p:cNvPr>
          <p:cNvSpPr txBox="1"/>
          <p:nvPr/>
        </p:nvSpPr>
        <p:spPr>
          <a:xfrm>
            <a:off x="5112940" y="372659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36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平移</a:t>
            </a:r>
            <a:endParaRPr lang="en-US" sz="2400" b="1" dirty="0">
              <a:solidFill>
                <a:srgbClr val="00367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5" name="Straight Connector 3">
            <a:extLst>
              <a:ext uri="{FF2B5EF4-FFF2-40B4-BE49-F238E27FC236}">
                <a16:creationId xmlns:a16="http://schemas.microsoft.com/office/drawing/2014/main" id="{2140DB3E-C7AB-8E8E-761A-02D30F891D37}"/>
              </a:ext>
            </a:extLst>
          </p:cNvPr>
          <p:cNvCxnSpPr/>
          <p:nvPr/>
        </p:nvCxnSpPr>
        <p:spPr>
          <a:xfrm>
            <a:off x="2524454" y="3763720"/>
            <a:ext cx="1680067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8">
            <a:extLst>
              <a:ext uri="{FF2B5EF4-FFF2-40B4-BE49-F238E27FC236}">
                <a16:creationId xmlns:a16="http://schemas.microsoft.com/office/drawing/2014/main" id="{18531EAB-FCE1-D353-BB56-264B0FF06750}"/>
              </a:ext>
            </a:extLst>
          </p:cNvPr>
          <p:cNvCxnSpPr/>
          <p:nvPr/>
        </p:nvCxnSpPr>
        <p:spPr>
          <a:xfrm>
            <a:off x="5149401" y="3763720"/>
            <a:ext cx="58603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9">
            <a:extLst>
              <a:ext uri="{FF2B5EF4-FFF2-40B4-BE49-F238E27FC236}">
                <a16:creationId xmlns:a16="http://schemas.microsoft.com/office/drawing/2014/main" id="{8B3D5F14-ECCA-6FFB-7070-BF265B3BD8A7}"/>
              </a:ext>
            </a:extLst>
          </p:cNvPr>
          <p:cNvSpPr/>
          <p:nvPr/>
        </p:nvSpPr>
        <p:spPr>
          <a:xfrm>
            <a:off x="5894917" y="3063082"/>
            <a:ext cx="1004788" cy="463911"/>
          </a:xfrm>
          <a:prstGeom prst="rightArrow">
            <a:avLst>
              <a:gd name="adj1" fmla="val 42270"/>
              <a:gd name="adj2" fmla="val 6352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B207F5-BE93-843B-C4B2-73E416AC5AE8}"/>
                  </a:ext>
                </a:extLst>
              </p:cNvPr>
              <p:cNvSpPr txBox="1"/>
              <p:nvPr/>
            </p:nvSpPr>
            <p:spPr>
              <a:xfrm>
                <a:off x="6899705" y="2546499"/>
                <a:ext cx="4250232" cy="1373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200" b="1" i="1" smtClean="0">
                              <a:latin typeface="Cambria Math" panose="02040503050406030204" pitchFamily="18" charset="0"/>
                              <a:ea typeface="Cambria Math"/>
                              <a:cs typeface="Verdan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200" b="1" i="1">
                                  <a:latin typeface="Cambria Math" panose="02040503050406030204" pitchFamily="18" charset="0"/>
                                  <a:ea typeface="Cambria Math"/>
                                  <a:cs typeface="Verdana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31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32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i="1">
                                                    <a:latin typeface="Cambria Math"/>
                                                  </a:rPr>
                                                  <m:t>33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i="1">
                                                    <a:latin typeface="Cambria Math"/>
                                                  </a:rPr>
                                                  <m:t>𝑧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   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B207F5-BE93-843B-C4B2-73E416AC5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705" y="2546499"/>
                <a:ext cx="4250232" cy="13735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E4CA7F-9773-244E-884B-AF402570ED37}"/>
              </a:ext>
            </a:extLst>
          </p:cNvPr>
          <p:cNvCxnSpPr/>
          <p:nvPr/>
        </p:nvCxnSpPr>
        <p:spPr>
          <a:xfrm flipH="1">
            <a:off x="3928647" y="2361605"/>
            <a:ext cx="2816710" cy="351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91EA40-0566-5E30-6628-8F1BAC30C7E0}"/>
              </a:ext>
            </a:extLst>
          </p:cNvPr>
          <p:cNvCxnSpPr>
            <a:cxnSpLocks/>
          </p:cNvCxnSpPr>
          <p:nvPr/>
        </p:nvCxnSpPr>
        <p:spPr>
          <a:xfrm flipH="1">
            <a:off x="5645360" y="2350894"/>
            <a:ext cx="1948136" cy="419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4DF4F4-5D7B-76A5-7B1A-179934F9AE76}"/>
              </a:ext>
            </a:extLst>
          </p:cNvPr>
          <p:cNvCxnSpPr>
            <a:cxnSpLocks/>
          </p:cNvCxnSpPr>
          <p:nvPr/>
        </p:nvCxnSpPr>
        <p:spPr>
          <a:xfrm>
            <a:off x="9131989" y="3930728"/>
            <a:ext cx="511475" cy="77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9">
            <a:extLst>
              <a:ext uri="{FF2B5EF4-FFF2-40B4-BE49-F238E27FC236}">
                <a16:creationId xmlns:a16="http://schemas.microsoft.com/office/drawing/2014/main" id="{B2F8D6AA-6A40-1B2F-49F8-B7833F40DDBA}"/>
              </a:ext>
            </a:extLst>
          </p:cNvPr>
          <p:cNvSpPr/>
          <p:nvPr/>
        </p:nvSpPr>
        <p:spPr bwMode="auto">
          <a:xfrm>
            <a:off x="7926968" y="2533995"/>
            <a:ext cx="2430175" cy="1386022"/>
          </a:xfrm>
          <a:prstGeom prst="rect">
            <a:avLst/>
          </a:prstGeom>
          <a:noFill/>
          <a:ln w="28575">
            <a:solidFill>
              <a:srgbClr val="003679"/>
            </a:solidFill>
            <a:prstDash val="solid"/>
            <a:miter lim="800000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kumimoji="1"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67DAE8-85AE-2CA3-0678-179809E5A865}"/>
              </a:ext>
            </a:extLst>
          </p:cNvPr>
          <p:cNvSpPr txBox="1"/>
          <p:nvPr/>
        </p:nvSpPr>
        <p:spPr>
          <a:xfrm>
            <a:off x="9006962" y="4748127"/>
            <a:ext cx="1680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</a:t>
            </a: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参矩阵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F03CBD-510F-3403-CD15-C7C6244751D0}"/>
                  </a:ext>
                </a:extLst>
              </p:cNvPr>
              <p:cNvSpPr txBox="1"/>
              <p:nvPr/>
            </p:nvSpPr>
            <p:spPr>
              <a:xfrm>
                <a:off x="10392497" y="4632982"/>
                <a:ext cx="1153208" cy="65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" altLang="zh-CN" sz="2200" b="1" i="1" dirty="0" smtClean="0">
                              <a:solidFill>
                                <a:srgbClr val="00409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" altLang="zh-CN" sz="2200" b="1" i="1" dirty="0" smtClean="0">
                                  <a:solidFill>
                                    <a:srgbClr val="0040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1" lang="en" altLang="zh-CN" sz="2200" b="1" i="1" dirty="0">
                                    <a:solidFill>
                                      <a:srgbClr val="004098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kumimoji="1" lang="en-US" altLang="zh-CN" sz="2200" b="1" i="1" dirty="0" smtClean="0">
                                    <a:solidFill>
                                      <a:srgbClr val="004098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kumimoji="1" lang="en" altLang="zh-CN" sz="2200" b="1" i="1" dirty="0">
                                        <a:solidFill>
                                          <a:srgbClr val="004098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200" b="1" i="1" dirty="0">
                                        <a:solidFill>
                                          <a:srgbClr val="0040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kumimoji="1" lang="en" altLang="zh-CN" sz="2200" b="1" i="1" dirty="0">
                                        <a:solidFill>
                                          <a:srgbClr val="00409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⊺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zh-CN" sz="2200" b="0" i="0" dirty="0" smtClean="0">
                                    <a:solidFill>
                                      <a:srgbClr val="004098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F03CBD-510F-3403-CD15-C7C624475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497" y="4632982"/>
                <a:ext cx="1153208" cy="6546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4569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8" grpId="0" animBg="1"/>
      <p:bldP spid="10" grpId="0"/>
      <p:bldP spid="20" grpId="0" animBg="1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B60E352-473D-FBAB-8349-031C35AF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651" y="3278683"/>
            <a:ext cx="10140697" cy="33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内参矩阵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id="{2369FE89-0B5D-3E5A-7C04-A5572C8E8DFC}"/>
              </a:ext>
            </a:extLst>
          </p:cNvPr>
          <p:cNvSpPr txBox="1"/>
          <p:nvPr/>
        </p:nvSpPr>
        <p:spPr>
          <a:xfrm>
            <a:off x="678612" y="975311"/>
            <a:ext cx="1083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36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根据相似三角形和透视投影</a:t>
            </a:r>
            <a:r>
              <a:rPr lang="zh-CN" altLang="en-US" sz="2400" dirty="0">
                <a:solidFill>
                  <a:srgbClr val="0036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，可以得到：</a:t>
            </a:r>
            <a:endParaRPr lang="en-US" sz="2400" dirty="0">
              <a:solidFill>
                <a:srgbClr val="00367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7436654-AC0B-B3E8-6D06-DE30EB3F12C4}"/>
              </a:ext>
            </a:extLst>
          </p:cNvPr>
          <p:cNvGrpSpPr/>
          <p:nvPr/>
        </p:nvGrpSpPr>
        <p:grpSpPr>
          <a:xfrm>
            <a:off x="2440774" y="1788010"/>
            <a:ext cx="7310453" cy="1268809"/>
            <a:chOff x="1417888" y="1788010"/>
            <a:chExt cx="7310453" cy="12688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701000FA-4D68-2821-C8DC-5632EE353817}"/>
                    </a:ext>
                  </a:extLst>
                </p:cNvPr>
                <p:cNvSpPr txBox="1"/>
                <p:nvPr/>
              </p:nvSpPr>
              <p:spPr>
                <a:xfrm>
                  <a:off x="1417888" y="2034743"/>
                  <a:ext cx="2193293" cy="7895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b="0" i="1" dirty="0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AFAFA"/>
                                </a:highlight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" altLang="zh-CN" sz="2400" b="0" i="1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AFAFA"/>
                                    </a:highlight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" altLang="zh-CN" sz="2400" b="0" i="1" dirty="0" err="1" smtClean="0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AFAFA"/>
                                    </a:highlight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" altLang="zh-CN" sz="2400" b="0" i="1" dirty="0" err="1" smtClean="0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AFAFA"/>
                                    </a:highlight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" altLang="zh-CN" sz="2400" b="0" i="1" dirty="0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AFAFA"/>
                                </a:highlight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𝑓</m:t>
                            </m:r>
                          </m:den>
                        </m:f>
                        <m:r>
                          <a:rPr lang="en" altLang="zh-CN" sz="2400" b="0" i="1" dirty="0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AFAFA"/>
                            </a:highlight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 = </m:t>
                        </m:r>
                        <m:f>
                          <m:fPr>
                            <m:ctrlPr>
                              <a:rPr lang="en-US" altLang="zh-CN" sz="2400" b="0" i="1" dirty="0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AFAFA"/>
                                </a:highlight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" altLang="zh-CN" sz="2400" b="0" i="1" dirty="0" err="1" smtClean="0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AFAFA"/>
                                    </a:highlight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" altLang="zh-CN" sz="2400" b="0" i="1" dirty="0" err="1" smtClean="0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AFAFA"/>
                                    </a:highlight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" altLang="zh-CN" sz="2400" b="0" i="1" dirty="0" err="1" smtClean="0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AFAFA"/>
                                    </a:highlight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" altLang="zh-CN" sz="2400" b="0" i="1" dirty="0" err="1" smtClean="0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AFAFA"/>
                                    </a:highlight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" altLang="zh-CN" sz="2400" b="0" i="1" dirty="0" err="1" smtClean="0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AFAFA"/>
                                    </a:highlight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" altLang="zh-CN" sz="2400" b="0" i="1" dirty="0" err="1" smtClean="0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AFAFA"/>
                                    </a:highlight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" altLang="zh-CN" sz="2400" b="0" i="1" dirty="0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AFAFA"/>
                            </a:highlight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 = </m:t>
                        </m:r>
                        <m:f>
                          <m:fPr>
                            <m:ctrlPr>
                              <a:rPr lang="en-US" altLang="zh-CN" sz="2400" b="0" i="1" dirty="0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AFAFA"/>
                                </a:highlight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" altLang="zh-CN" sz="2400" b="0" i="1" dirty="0" err="1" smtClean="0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AFAFA"/>
                                    </a:highlight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" altLang="zh-CN" sz="2400" b="0" i="1" dirty="0" err="1" smtClean="0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AFAFA"/>
                                    </a:highlight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" altLang="zh-CN" sz="2400" b="0" i="1" dirty="0" err="1" smtClean="0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AFAFA"/>
                                    </a:highlight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" altLang="zh-CN" sz="2400" b="0" i="1" dirty="0" err="1" smtClean="0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AFAFA"/>
                                    </a:highlight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" altLang="zh-CN" sz="2400" b="0" i="1" dirty="0" err="1" smtClean="0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AFAFA"/>
                                    </a:highlight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" altLang="zh-CN" sz="2400" b="0" i="1" dirty="0" err="1" smtClean="0">
                                    <a:solidFill>
                                      <a:schemeClr val="tx1"/>
                                    </a:solidFill>
                                    <a:effectLst/>
                                    <a:highlight>
                                      <a:srgbClr val="FAFAFA"/>
                                    </a:highlight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" altLang="zh-CN" sz="2400" b="0" dirty="0">
                    <a:solidFill>
                      <a:schemeClr val="tx1"/>
                    </a:solidFill>
                    <a:effectLst/>
                    <a:highlight>
                      <a:srgbClr val="FAFAFA"/>
                    </a:highlight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701000FA-4D68-2821-C8DC-5632EE3538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888" y="2034743"/>
                  <a:ext cx="2193293" cy="789575"/>
                </a:xfrm>
                <a:prstGeom prst="rect">
                  <a:avLst/>
                </a:prstGeom>
                <a:blipFill>
                  <a:blip r:embed="rId6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ight Arrow 79">
              <a:extLst>
                <a:ext uri="{FF2B5EF4-FFF2-40B4-BE49-F238E27FC236}">
                  <a16:creationId xmlns:a16="http://schemas.microsoft.com/office/drawing/2014/main" id="{0E3C47A9-AB18-4E4C-69F3-FA5F51C7B465}"/>
                </a:ext>
              </a:extLst>
            </p:cNvPr>
            <p:cNvSpPr/>
            <p:nvPr/>
          </p:nvSpPr>
          <p:spPr>
            <a:xfrm>
              <a:off x="3828200" y="2197575"/>
              <a:ext cx="1004788" cy="463911"/>
            </a:xfrm>
            <a:prstGeom prst="rightArrow">
              <a:avLst>
                <a:gd name="adj1" fmla="val 42270"/>
                <a:gd name="adj2" fmla="val 6352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105">
                  <a:extLst>
                    <a:ext uri="{FF2B5EF4-FFF2-40B4-BE49-F238E27FC236}">
                      <a16:creationId xmlns:a16="http://schemas.microsoft.com/office/drawing/2014/main" id="{4466712D-F89F-7128-6A3D-8442C9C07654}"/>
                    </a:ext>
                  </a:extLst>
                </p:cNvPr>
                <p:cNvSpPr txBox="1"/>
                <p:nvPr/>
              </p:nvSpPr>
              <p:spPr>
                <a:xfrm>
                  <a:off x="5052126" y="1935228"/>
                  <a:ext cx="947567" cy="988604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Verdan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Verdana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ja-JP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Verdana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200" i="1" baseline="30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105">
                  <a:extLst>
                    <a:ext uri="{FF2B5EF4-FFF2-40B4-BE49-F238E27FC236}">
                      <a16:creationId xmlns:a16="http://schemas.microsoft.com/office/drawing/2014/main" id="{4466712D-F89F-7128-6A3D-8442C9C076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126" y="1935228"/>
                  <a:ext cx="947567" cy="9886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107">
                  <a:extLst>
                    <a:ext uri="{FF2B5EF4-FFF2-40B4-BE49-F238E27FC236}">
                      <a16:creationId xmlns:a16="http://schemas.microsoft.com/office/drawing/2014/main" id="{3EB7F919-8E3A-7B0E-F3EF-7714292CC5D3}"/>
                    </a:ext>
                  </a:extLst>
                </p:cNvPr>
                <p:cNvSpPr txBox="1"/>
                <p:nvPr/>
              </p:nvSpPr>
              <p:spPr>
                <a:xfrm>
                  <a:off x="5792217" y="1788010"/>
                  <a:ext cx="2936124" cy="1268809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200" i="1" baseline="30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107">
                  <a:extLst>
                    <a:ext uri="{FF2B5EF4-FFF2-40B4-BE49-F238E27FC236}">
                      <a16:creationId xmlns:a16="http://schemas.microsoft.com/office/drawing/2014/main" id="{3EB7F919-8E3A-7B0E-F3EF-7714292CC5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2217" y="1788010"/>
                  <a:ext cx="2936124" cy="1268809"/>
                </a:xfrm>
                <a:prstGeom prst="rect">
                  <a:avLst/>
                </a:prstGeom>
                <a:blipFill>
                  <a:blip r:embed="rId8"/>
                  <a:stretch>
                    <a:fillRect b="-3960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0490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4|19|2.4|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5|2.1|2.4|19.2|1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2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5|9.2|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7"/>
</p:tagLst>
</file>

<file path=ppt/theme/theme1.xml><?xml version="1.0" encoding="utf-8"?>
<a:theme xmlns:a="http://schemas.openxmlformats.org/drawingml/2006/main" name="工银国际">
  <a:themeElements>
    <a:clrScheme name="ICBCI">
      <a:dk1>
        <a:srgbClr val="000000"/>
      </a:dk1>
      <a:lt1>
        <a:srgbClr val="FFFFFF"/>
      </a:lt1>
      <a:dk2>
        <a:srgbClr val="274E18"/>
      </a:dk2>
      <a:lt2>
        <a:srgbClr val="1B587C"/>
      </a:lt2>
      <a:accent1>
        <a:srgbClr val="800000"/>
      </a:accent1>
      <a:accent2>
        <a:srgbClr val="F0BE6B"/>
      </a:accent2>
      <a:accent3>
        <a:srgbClr val="4B7E82"/>
      </a:accent3>
      <a:accent4>
        <a:srgbClr val="CF8B78"/>
      </a:accent4>
      <a:accent5>
        <a:srgbClr val="B2B2B2"/>
      </a:accent5>
      <a:accent6>
        <a:srgbClr val="F07F09"/>
      </a:accent6>
      <a:hlink>
        <a:srgbClr val="4B7E82"/>
      </a:hlink>
      <a:folHlink>
        <a:srgbClr val="CF8B78"/>
      </a:folHlink>
    </a:clrScheme>
    <a:fontScheme name="1_Default Design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wrap="none" anchor="ctr"/>
      <a:lstStyle>
        <a:defPPr eaLnBrk="1" hangingPunct="1">
          <a:defRPr sz="1200" b="1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0" tIns="0" rIns="0" bIns="0" numCol="1" anchor="t" anchorCtr="0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楷体" panose="02010600040101010101" pitchFamily="2" charset="-122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420000"/>
        </a:dk2>
        <a:lt2>
          <a:srgbClr val="969696"/>
        </a:lt2>
        <a:accent1>
          <a:srgbClr val="800000"/>
        </a:accent1>
        <a:accent2>
          <a:srgbClr val="FAC8AA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E3B59A"/>
        </a:accent6>
        <a:hlink>
          <a:srgbClr val="C0C0C0"/>
        </a:hlink>
        <a:folHlink>
          <a:srgbClr val="C00D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420000"/>
        </a:dk2>
        <a:lt2>
          <a:srgbClr val="969696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420000"/>
        </a:dk2>
        <a:lt2>
          <a:srgbClr val="676767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420000"/>
        </a:dk2>
        <a:lt2>
          <a:srgbClr val="B2B2B2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FF33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F07F09"/>
        </a:dk2>
        <a:lt2>
          <a:srgbClr val="1B587C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F07F09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页面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标准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>
            <a:lumMod val="75000"/>
          </a:schemeClr>
        </a:solidFill>
        <a:ln w="0">
          <a:solidFill>
            <a:srgbClr val="000000"/>
          </a:solidFill>
          <a:prstDash val="solid"/>
          <a:round/>
        </a:ln>
      </a:spPr>
      <a:bodyPr vert="horz" wrap="square" lIns="91440" tIns="45720" rIns="91440" bIns="45720" numCol="1" anchor="t" anchorCtr="0" compatLnSpc="1"/>
      <a:lstStyle>
        <a:defPPr algn="l">
          <a:defRPr>
            <a:latin typeface="微软雅黑" panose="020B0503020204020204" charset="-122"/>
            <a:ea typeface="微软雅黑" panose="020B050302020402020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1131</Words>
  <Application>Microsoft Office PowerPoint</Application>
  <PresentationFormat>Widescreen</PresentationFormat>
  <Paragraphs>175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Microsoft YaHei</vt:lpstr>
      <vt:lpstr>Microsoft YaHei</vt:lpstr>
      <vt:lpstr>宋体</vt:lpstr>
      <vt:lpstr>Arial</vt:lpstr>
      <vt:lpstr>Calibri</vt:lpstr>
      <vt:lpstr>Cambria Math</vt:lpstr>
      <vt:lpstr>Times New Roman</vt:lpstr>
      <vt:lpstr>Wingdings</vt:lpstr>
      <vt:lpstr>工银国际</vt:lpstr>
      <vt:lpstr>页面</vt:lpstr>
      <vt:lpstr>PowerPoint Presentation</vt:lpstr>
      <vt:lpstr>PowerPoint Presentation</vt:lpstr>
      <vt:lpstr>简介</vt:lpstr>
      <vt:lpstr>PowerPoint Presentation</vt:lpstr>
      <vt:lpstr>照相机模型</vt:lpstr>
      <vt:lpstr>坐标系定义</vt:lpstr>
      <vt:lpstr>内外参矩阵</vt:lpstr>
      <vt:lpstr>外参矩阵</vt:lpstr>
      <vt:lpstr>内参矩阵</vt:lpstr>
      <vt:lpstr>内参矩阵</vt:lpstr>
      <vt:lpstr>投影矩阵</vt:lpstr>
      <vt:lpstr>PowerPoint Presentation</vt:lpstr>
      <vt:lpstr>标定板</vt:lpstr>
      <vt:lpstr>标定流程</vt:lpstr>
      <vt:lpstr>标定流程</vt:lpstr>
      <vt:lpstr>标定流程</vt:lpstr>
      <vt:lpstr>标定流程</vt:lpstr>
      <vt:lpstr>标定流程</vt:lpstr>
      <vt:lpstr>标定流程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2024-12-03T14:57:08Z</dcterms:created>
  <dcterms:modified xsi:type="dcterms:W3CDTF">2024-12-03T14:57:14Z</dcterms:modified>
</cp:coreProperties>
</file>