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50" r:id="rId1"/>
    <p:sldMasterId id="2147483655" r:id="rId2"/>
  </p:sldMasterIdLst>
  <p:notesMasterIdLst>
    <p:notesMasterId r:id="rId13"/>
  </p:notesMasterIdLst>
  <p:sldIdLst>
    <p:sldId id="512" r:id="rId3"/>
    <p:sldId id="4944" r:id="rId4"/>
    <p:sldId id="1195" r:id="rId5"/>
    <p:sldId id="4953" r:id="rId6"/>
    <p:sldId id="1196" r:id="rId7"/>
    <p:sldId id="4960" r:id="rId8"/>
    <p:sldId id="4961" r:id="rId9"/>
    <p:sldId id="4954" r:id="rId10"/>
    <p:sldId id="4962" r:id="rId11"/>
    <p:sldId id="49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79"/>
    <a:srgbClr val="C03228"/>
    <a:srgbClr val="FFF3F3"/>
    <a:srgbClr val="FDA9AF"/>
    <a:srgbClr val="FC7660"/>
    <a:srgbClr val="FFFFFF"/>
    <a:srgbClr val="0E57C4"/>
    <a:srgbClr val="000080"/>
    <a:srgbClr val="76A7B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7" autoAdjust="0"/>
    <p:restoredTop sz="77415" autoAdjust="0"/>
  </p:normalViewPr>
  <p:slideViewPr>
    <p:cSldViewPr snapToGrid="0">
      <p:cViewPr varScale="1">
        <p:scale>
          <a:sx n="83" d="100"/>
          <a:sy n="83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234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21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526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91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42996D-FFBB-488B-8D27-4667085F04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90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496189-3F49-4E5F-9199-0F4821A78A72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972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48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9" y="1149350"/>
            <a:ext cx="11310816" cy="466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98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7" name="组 13"/>
          <p:cNvGrpSpPr/>
          <p:nvPr userDrawn="1"/>
        </p:nvGrpSpPr>
        <p:grpSpPr>
          <a:xfrm>
            <a:off x="-633321" y="4571304"/>
            <a:ext cx="481519" cy="2273997"/>
            <a:chOff x="-557175" y="2580484"/>
            <a:chExt cx="361139" cy="2273997"/>
          </a:xfrm>
        </p:grpSpPr>
        <p:sp>
          <p:nvSpPr>
            <p:cNvPr id="8" name="矩形 7"/>
            <p:cNvSpPr/>
            <p:nvPr/>
          </p:nvSpPr>
          <p:spPr>
            <a:xfrm>
              <a:off x="-554851" y="3344693"/>
              <a:ext cx="358815" cy="358815"/>
            </a:xfrm>
            <a:prstGeom prst="rect">
              <a:avLst/>
            </a:prstGeom>
            <a:solidFill>
              <a:srgbClr val="0036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-554852" y="2580484"/>
              <a:ext cx="358815" cy="358815"/>
            </a:xfrm>
            <a:prstGeom prst="rect">
              <a:avLst/>
            </a:prstGeom>
            <a:solidFill>
              <a:srgbClr val="C032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-554853" y="4108901"/>
              <a:ext cx="358815" cy="358815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3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-554852" y="2962589"/>
              <a:ext cx="358815" cy="358815"/>
            </a:xfrm>
            <a:prstGeom prst="rect">
              <a:avLst/>
            </a:prstGeom>
            <a:solidFill>
              <a:srgbClr val="EA3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-554853" y="3726797"/>
              <a:ext cx="358815" cy="35881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-557175" y="4495666"/>
              <a:ext cx="358815" cy="358815"/>
            </a:xfrm>
            <a:prstGeom prst="rect">
              <a:avLst/>
            </a:prstGeom>
            <a:solidFill>
              <a:srgbClr val="F2D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572CEFB-1F61-4640-A152-A08993A0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877" y="6330131"/>
            <a:ext cx="2743200" cy="365125"/>
          </a:xfrm>
        </p:spPr>
        <p:txBody>
          <a:bodyPr/>
          <a:lstStyle>
            <a:lvl1pPr>
              <a:defRPr sz="1333" b="1"/>
            </a:lvl1pPr>
          </a:lstStyle>
          <a:p>
            <a:pPr>
              <a:defRPr/>
            </a:pPr>
            <a:fld id="{0664BE23-B3F9-45BA-B5CE-3D649D28F458}" type="slidenum">
              <a:rPr lang="zh-CN" altLang="en-US" smtClean="0"/>
              <a:pPr>
                <a:defRPr/>
              </a:pPr>
              <a:t>‹#›</a:t>
            </a:fld>
            <a:r>
              <a:rPr lang="en-US" altLang="zh-CN"/>
              <a:t>/35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270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F96AF-2CB0-4BDA-9342-0D6958BBB263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38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普通列表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idx="1" hasCustomPrompt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819D-90B8-4DE6-BE5D-09B5D54BA6A3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71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>
            <a:spLocks noGrp="1"/>
          </p:cNvSpPr>
          <p:nvPr>
            <p:ph type="title" hasCustomPrompt="1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502DF-EF9E-4340-8F20-0DE5DD6ACCD1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70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D2046-0E25-4D1F-82FB-DCC5959392A7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181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939" y="103189"/>
            <a:ext cx="961292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TW" dirty="0"/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-3908" y="0"/>
            <a:ext cx="281354" cy="952500"/>
          </a:xfrm>
          <a:prstGeom prst="rect">
            <a:avLst/>
          </a:prstGeom>
          <a:solidFill>
            <a:srgbClr val="004098"/>
          </a:solidFill>
          <a:ln>
            <a:noFill/>
          </a:ln>
          <a:effectLst/>
        </p:spPr>
        <p:txBody>
          <a:bodyPr wrap="none" lIns="45720" rIns="45720" anchor="ctr"/>
          <a:lstStyle/>
          <a:p>
            <a:pPr eaLnBrk="1" hangingPunct="1"/>
            <a:endParaRPr lang="en-US" altLang="zh-TW" sz="1800">
              <a:solidFill>
                <a:schemeClr val="bg1"/>
              </a:solidFill>
              <a:ea typeface="PMingLiU" pitchFamily="18" charset="-120"/>
            </a:endParaRPr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 flipV="1">
            <a:off x="-3907" y="952500"/>
            <a:ext cx="12195908" cy="0"/>
          </a:xfrm>
          <a:prstGeom prst="line">
            <a:avLst/>
          </a:prstGeom>
          <a:noFill/>
          <a:ln w="28575">
            <a:solidFill>
              <a:srgbClr val="00409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883732" y="6527643"/>
            <a:ext cx="420629" cy="24622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/>
          <a:lstStyle>
            <a:defPPr>
              <a:defRPr lang="en-US"/>
            </a:defPPr>
            <a:lvl1pPr eaLnBrk="1" hangingPunct="1">
              <a:defRPr sz="1000"/>
            </a:lvl1pPr>
          </a:lstStyle>
          <a:p>
            <a:pPr lvl="0"/>
            <a:fld id="{B369F803-B564-468C-A770-A27D997CCC5C}" type="slidenum">
              <a:rPr lang="en-US" sz="1000" smtClean="0"/>
              <a:t>‹#›</a:t>
            </a:fld>
            <a:endParaRPr lang="en-US" sz="1000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923897" y="-2162"/>
            <a:ext cx="1100406" cy="933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0" r:id="rId5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anose="020B0604020202020204" pitchFamily="34" charset="0"/>
          <a:ea typeface="华文楷体" panose="02010600040101010101" pitchFamily="2" charset="-122"/>
        </a:defRPr>
      </a:lvl9pPr>
    </p:titleStyle>
    <p:bodyStyle>
      <a:lvl1pPr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 b="1">
          <a:solidFill>
            <a:schemeClr val="accent1"/>
          </a:solidFill>
          <a:latin typeface="+mn-lt"/>
          <a:ea typeface="+mn-ea"/>
          <a:cs typeface="+mn-cs"/>
        </a:defRPr>
      </a:lvl1pPr>
      <a:lvl2pPr marL="19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defRPr sz="1400">
          <a:solidFill>
            <a:schemeClr val="tx1"/>
          </a:solidFill>
          <a:latin typeface="+mn-lt"/>
          <a:ea typeface="+mn-ea"/>
        </a:defRPr>
      </a:lvl2pPr>
      <a:lvl3pPr marL="182880" indent="-1797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</a:defRPr>
      </a:lvl3pPr>
      <a:lvl4pPr marL="351155" indent="-167005" algn="l" rtl="0" eaLnBrk="1" fontAlgn="base" hangingPunct="1">
        <a:spcBef>
          <a:spcPct val="20000"/>
        </a:spcBef>
        <a:spcAft>
          <a:spcPct val="20000"/>
        </a:spcAft>
        <a:buClr>
          <a:schemeClr val="accent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5416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5pPr>
      <a:lvl6pPr marL="9988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14560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19132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2370455" indent="-18923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79322" y="1117605"/>
            <a:ext cx="11120561" cy="497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766561"/>
            <a:ext cx="12192000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0" y="-3812"/>
            <a:ext cx="340383" cy="772274"/>
          </a:xfrm>
          <a:prstGeom prst="rect">
            <a:avLst/>
          </a:prstGeom>
          <a:solidFill>
            <a:srgbClr val="004098"/>
          </a:solidFill>
          <a:ln w="0">
            <a:noFill/>
            <a:prstDash val="solid"/>
            <a:round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线连接符 98"/>
          <p:cNvCxnSpPr/>
          <p:nvPr userDrawn="1"/>
        </p:nvCxnSpPr>
        <p:spPr>
          <a:xfrm>
            <a:off x="0" y="768462"/>
            <a:ext cx="12192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3"/>
          <p:cNvSpPr>
            <a:spLocks noGrp="1"/>
          </p:cNvSpPr>
          <p:nvPr>
            <p:ph type="dt" sz="half" idx="2"/>
          </p:nvPr>
        </p:nvSpPr>
        <p:spPr>
          <a:xfrm>
            <a:off x="479322" y="6356350"/>
            <a:ext cx="3102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315260-2423-46BE-918F-5D9729F8FD08}" type="datetime1">
              <a:rPr lang="zh-CN" altLang="en-US" smtClean="0"/>
              <a:t>2024/12/12</a:t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上海交通大学</a:t>
            </a:r>
            <a:r>
              <a:rPr lang="en-US" altLang="zh-CN"/>
              <a:t>--</a:t>
            </a:r>
            <a:r>
              <a:rPr lang="zh-CN" altLang="en-US"/>
              <a:t>计算机科学导论</a:t>
            </a:r>
            <a:r>
              <a:rPr lang="en-US" altLang="zh-CN"/>
              <a:t>--</a:t>
            </a:r>
            <a:r>
              <a:rPr lang="zh-CN" altLang="en-US"/>
              <a:t>计算机导论</a:t>
            </a:r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89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CE905FA-BBCD-4FD4-802A-EBCB9D8662A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0382" y="-3812"/>
            <a:ext cx="10273691" cy="768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标题</a:t>
            </a:r>
          </a:p>
        </p:txBody>
      </p:sp>
    </p:spTree>
    <p:extLst>
      <p:ext uri="{BB962C8B-B14F-4D97-AF65-F5344CB8AC3E}">
        <p14:creationId xmlns:p14="http://schemas.microsoft.com/office/powerpoint/2010/main" val="103155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altLang="zh-CN" sz="2800" b="1" kern="1200" spc="300" dirty="0" smtClean="0">
          <a:solidFill>
            <a:srgbClr val="004098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charset="0"/>
        <a:buChar char="▪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50000"/>
        <a:buFont typeface="Wingdings" panose="05000000000000000000" pitchFamily="2" charset="2"/>
        <a:buChar char="u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56E6A505-6A4C-4829-AB35-D2DB4CBA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8" y="298873"/>
            <a:ext cx="4480239" cy="11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89067-FCB1-1408-4B84-018480D3DB51}"/>
              </a:ext>
            </a:extLst>
          </p:cNvPr>
          <p:cNvSpPr txBox="1"/>
          <p:nvPr/>
        </p:nvSpPr>
        <p:spPr>
          <a:xfrm>
            <a:off x="2805048" y="4572152"/>
            <a:ext cx="65844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沈为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CN" sz="2400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上海交通大学人工智能研究院</a:t>
            </a:r>
            <a:endParaRPr lang="en-US" altLang="zh-CN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0295B9-4EE9-E381-DA1C-7A91EC3E029E}"/>
              </a:ext>
            </a:extLst>
          </p:cNvPr>
          <p:cNvSpPr txBox="1"/>
          <p:nvPr/>
        </p:nvSpPr>
        <p:spPr>
          <a:xfrm>
            <a:off x="3773650" y="2608045"/>
            <a:ext cx="4644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动作识别</a:t>
            </a:r>
            <a:endParaRPr lang="en-US" sz="4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404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A11B95-DBA1-8F25-42EF-A608A16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C3D</a:t>
            </a:r>
            <a:r>
              <a:rPr lang="zh-CN" altLang="en-US" dirty="0"/>
              <a:t>提取的特征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A699C6-9E74-0376-20DB-5E5FEC05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10" name="Picture 9" descr="A colorful splattered confetti&#10;&#10;Description automatically generated">
            <a:extLst>
              <a:ext uri="{FF2B5EF4-FFF2-40B4-BE49-F238E27FC236}">
                <a16:creationId xmlns:a16="http://schemas.microsoft.com/office/drawing/2014/main" id="{A6C701FB-5930-CF3B-C157-BBF1384CB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5" y="1333194"/>
            <a:ext cx="5382227" cy="4922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A609CC-3B14-5048-4495-EA05F6994CDA}"/>
              </a:ext>
            </a:extLst>
          </p:cNvPr>
          <p:cNvSpPr txBox="1"/>
          <p:nvPr/>
        </p:nvSpPr>
        <p:spPr>
          <a:xfrm>
            <a:off x="6953050" y="2257929"/>
            <a:ext cx="4165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C3D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UCF101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数据集上提取的视频序列特征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930E4F-B77F-3CDD-345C-0A6260D023D3}"/>
              </a:ext>
            </a:extLst>
          </p:cNvPr>
          <p:cNvSpPr txBox="1"/>
          <p:nvPr/>
        </p:nvSpPr>
        <p:spPr>
          <a:xfrm>
            <a:off x="6953050" y="4166999"/>
            <a:ext cx="41659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t-SNE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将特征映射到二维空间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7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数据集和度量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C3D</a:t>
              </a:r>
              <a:endParaRPr lang="zh-CN" altLang="en-US" sz="2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简介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BD0F4-2433-9FD3-6C1C-3D886E6912C4}"/>
              </a:ext>
            </a:extLst>
          </p:cNvPr>
          <p:cNvSpPr txBox="1"/>
          <p:nvPr/>
        </p:nvSpPr>
        <p:spPr>
          <a:xfrm>
            <a:off x="474760" y="1178175"/>
            <a:ext cx="1096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动作识别</a:t>
            </a:r>
            <a:r>
              <a:rPr lang="en-US" altLang="zh-CN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识别视频中人类的动作（视频分类）</a:t>
            </a:r>
            <a:endParaRPr lang="en-US" altLang="zh-CN" sz="28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ECA99-FAEC-D963-B62C-E99EFA4AE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53" y="1701395"/>
            <a:ext cx="8910313" cy="493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8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数据集和度量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C3D</a:t>
              </a:r>
              <a:endParaRPr lang="zh-CN" altLang="en-US" sz="2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02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数据集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91667-E479-1CE7-E332-550875920C9A}"/>
              </a:ext>
            </a:extLst>
          </p:cNvPr>
          <p:cNvSpPr txBox="1"/>
          <p:nvPr/>
        </p:nvSpPr>
        <p:spPr>
          <a:xfrm>
            <a:off x="580240" y="954758"/>
            <a:ext cx="559346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UCF101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-1.3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视频序列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-101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种动作类别</a:t>
            </a:r>
            <a:endParaRPr lang="en-US" sz="24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8FE4D-E742-BCC0-2C14-F5BF101B17E1}"/>
              </a:ext>
            </a:extLst>
          </p:cNvPr>
          <p:cNvSpPr txBox="1"/>
          <p:nvPr/>
        </p:nvSpPr>
        <p:spPr>
          <a:xfrm>
            <a:off x="580240" y="3785252"/>
            <a:ext cx="705905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DeepMind </a:t>
            </a:r>
            <a:r>
              <a:rPr 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Kinetics-700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-65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视频序列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-700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种动作类别</a:t>
            </a:r>
            <a:endParaRPr lang="en-US" sz="2400" spc="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691B7A-CC9E-9A59-FCAA-EB9538AF9523}"/>
              </a:ext>
            </a:extLst>
          </p:cNvPr>
          <p:cNvSpPr txBox="1"/>
          <p:nvPr/>
        </p:nvSpPr>
        <p:spPr>
          <a:xfrm>
            <a:off x="6209033" y="954759"/>
            <a:ext cx="530602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Sports-1M</a:t>
            </a:r>
            <a:r>
              <a: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endParaRPr lang="en-US" altLang="zh-CN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百万视频序列</a:t>
            </a:r>
            <a:endParaRPr lang="en-US" altLang="zh-CN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-487</a:t>
            </a:r>
            <a:r>
              <a:rPr lang="zh-CN" altLang="en-US" sz="2000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种动作类别</a:t>
            </a:r>
            <a:endParaRPr lang="en-US" sz="24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F16D3B-F99D-B4C0-B0E4-3D272329E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0" y="2130827"/>
            <a:ext cx="2205355" cy="14552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75C3E5-0953-02B1-01B9-DB5D64045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19" y="2135046"/>
            <a:ext cx="2332630" cy="14725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F1D1E7B-B9D4-5A29-4AC0-5B7035E62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69" y="4974134"/>
            <a:ext cx="4584700" cy="14732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36B8E9C-A186-358D-C476-EE992F937A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5443"/>
            <a:ext cx="5393167" cy="40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E067A2-ADA8-D74A-1FD1-3770CDB9B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度量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95962-4F77-CBD0-418A-CF6F2F58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B4B70-6E89-B59F-99EA-E0DEF64A51BA}"/>
              </a:ext>
            </a:extLst>
          </p:cNvPr>
          <p:cNvSpPr txBox="1"/>
          <p:nvPr/>
        </p:nvSpPr>
        <p:spPr>
          <a:xfrm>
            <a:off x="340382" y="1302142"/>
            <a:ext cx="113451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精度（</a:t>
            </a:r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Accuracy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-</a:t>
            </a:r>
            <a:r>
              <a:rPr lang="zh-CN" altLang="en-US" sz="2400" b="1" spc="300" dirty="0">
                <a:solidFill>
                  <a:srgbClr val="00409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动作类别预测正确的视频序列数量占所有视频序列数量的比值</a:t>
            </a:r>
            <a:endParaRPr lang="en-US" sz="2400" b="1" spc="300" dirty="0">
              <a:solidFill>
                <a:srgbClr val="0040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1EC50C-8345-40BF-1541-A66AAF85F7DA}"/>
                  </a:ext>
                </a:extLst>
              </p:cNvPr>
              <p:cNvSpPr txBox="1"/>
              <p:nvPr/>
            </p:nvSpPr>
            <p:spPr>
              <a:xfrm>
                <a:off x="340382" y="2880086"/>
                <a:ext cx="86994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命中率（</a:t>
                </a:r>
                <a:r>
                  <a:rPr lang="en-US" sz="2400" b="1" spc="300" dirty="0" err="1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hit@k</a:t>
                </a:r>
                <a:r>
                  <a:rPr 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）：</a:t>
                </a:r>
              </a:p>
              <a:p>
                <a:r>
                  <a:rPr lang="en-US" altLang="zh-CN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	-</a:t>
                </a:r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模型预测的前</a:t>
                </a:r>
                <a14:m>
                  <m:oMath xmlns:m="http://schemas.openxmlformats.org/officeDocument/2006/math">
                    <m:r>
                      <a:rPr lang="en-US" altLang="zh-CN" sz="2400" b="1" i="1" spc="300" dirty="0" smtClean="0">
                        <a:solidFill>
                          <a:srgbClr val="00409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𝒌</m:t>
                    </m:r>
                  </m:oMath>
                </a14:m>
                <a:r>
                  <a:rPr lang="zh-CN" altLang="en-US" sz="2400" b="1" spc="300" dirty="0">
                    <a:solidFill>
                      <a:srgbClr val="00409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个结果中是否包含了正确的标签</a:t>
                </a:r>
                <a:endParaRPr lang="en-US" sz="2400" b="1" spc="300" dirty="0">
                  <a:solidFill>
                    <a:srgbClr val="0040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1EC50C-8345-40BF-1541-A66AAF85F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82" y="2880086"/>
                <a:ext cx="8699446" cy="830997"/>
              </a:xfrm>
              <a:prstGeom prst="rect">
                <a:avLst/>
              </a:prstGeom>
              <a:blipFill>
                <a:blip r:embed="rId4"/>
                <a:stretch>
                  <a:fillRect l="-112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F70E87-8CB7-CB5E-3E69-FE3964073ADA}"/>
                  </a:ext>
                </a:extLst>
              </p:cNvPr>
              <p:cNvSpPr txBox="1"/>
              <p:nvPr/>
            </p:nvSpPr>
            <p:spPr>
              <a:xfrm>
                <a:off x="2422392" y="3949079"/>
                <a:ext cx="7283532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spc="3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hit</m:t>
                      </m:r>
                      <m:r>
                        <m:rPr>
                          <m:nor/>
                        </m:rPr>
                        <a:rPr lang="en-US" sz="2400" spc="3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@</m:t>
                      </m:r>
                      <m:r>
                        <m:rPr>
                          <m:nor/>
                        </m:rPr>
                        <a:rPr lang="en-US" sz="2400" spc="3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400" b="0" i="0" spc="3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m:t>=</m:t>
                      </m:r>
                      <m:f>
                        <m:fPr>
                          <m:ctrlPr>
                            <a:rPr lang="en-US" sz="2400" b="0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fPr>
                        <m:num>
                          <m:r>
                            <a:rPr lang="en-US" sz="2400" b="0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𝑚</m:t>
                          </m:r>
                          <m:r>
                            <a:rPr lang="en-US" sz="2400" b="0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𝑀</m:t>
                          </m:r>
                        </m:sup>
                        <m:e>
                          <m:r>
                            <a:rPr lang="en-US" sz="2400" b="1" i="0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𝟏</m:t>
                          </m:r>
                          <m:r>
                            <a:rPr lang="en-US" sz="2400" b="1" i="0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i="1" spc="3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pPr>
                            <m:e>
                              <m:r>
                                <a:rPr lang="en-US" sz="2400" b="0" i="1" spc="3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𝑙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400" i="1" spc="3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pc="3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400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1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{</m:t>
                          </m:r>
                          <m:sSubSup>
                            <m:sSubSupPr>
                              <m:ctrlPr>
                                <a:rPr lang="en-US" sz="2400" b="1" i="1" spc="3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 spc="300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spc="300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pc="3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top</m:t>
                              </m:r>
                              <m:r>
                                <a:rPr lang="en-US" sz="2400" b="0" i="0" spc="30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1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b="1" i="1" spc="3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pc="30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b="1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sz="2400" b="1" i="1" spc="300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 spc="300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spc="300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spc="300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top</m:t>
                              </m:r>
                              <m:r>
                                <a:rPr lang="en-US" sz="2400" b="0" i="1" spc="300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b="1" i="1" spc="300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spc="300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𝑚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2400" b="1" i="1" spc="300" dirty="0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,…,</m:t>
                          </m:r>
                          <m:sSubSup>
                            <m:sSubSupPr>
                              <m:ctrlPr>
                                <a:rPr lang="en-US" sz="2400" b="1" i="1" spc="300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1" i="1" spc="300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 spc="300" dirty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</a:rPr>
                                    <m:t>𝑙</m:t>
                                  </m:r>
                                </m:e>
                              </m:acc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spc="300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top</m:t>
                              </m:r>
                              <m:r>
                                <a:rPr lang="en-US" sz="2400" b="0" i="1" spc="300" dirty="0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400" b="1" i="1" spc="300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(</m:t>
                              </m:r>
                              <m:r>
                                <a:rPr lang="en-US" sz="2400" i="1" spc="300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𝑚</m:t>
                              </m:r>
                              <m:r>
                                <a:rPr lang="en-US" sz="2400" b="1" i="1" spc="300" dirty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</a:rPr>
                                <m:t>)</m:t>
                              </m:r>
                            </m:sup>
                          </m:sSubSup>
                          <m:r>
                            <a:rPr lang="en-US" sz="2400" b="1" i="1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}</m:t>
                          </m:r>
                          <m:r>
                            <a:rPr lang="en-US" sz="2400" b="1" i="0" spc="3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F70E87-8CB7-CB5E-3E69-FE3964073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392" y="3949079"/>
                <a:ext cx="7283532" cy="10384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4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664711" y="225428"/>
            <a:ext cx="3200400" cy="902334"/>
            <a:chOff x="7138" y="1752"/>
            <a:chExt cx="5040" cy="1833"/>
          </a:xfrm>
        </p:grpSpPr>
        <p:sp>
          <p:nvSpPr>
            <p:cNvPr id="22" name="文本框 4"/>
            <p:cNvSpPr txBox="1">
              <a:spLocks noChangeArrowheads="1"/>
            </p:cNvSpPr>
            <p:nvPr/>
          </p:nvSpPr>
          <p:spPr bwMode="auto">
            <a:xfrm>
              <a:off x="8192" y="1752"/>
              <a:ext cx="2932" cy="16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4800" kern="0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cxnSp>
          <p:nvCxnSpPr>
            <p:cNvPr id="24" name="直接连接符 5"/>
            <p:cNvCxnSpPr>
              <a:cxnSpLocks noChangeShapeType="1"/>
            </p:cNvCxnSpPr>
            <p:nvPr/>
          </p:nvCxnSpPr>
          <p:spPr bwMode="auto">
            <a:xfrm>
              <a:off x="10893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5" name="直接连接符 6"/>
            <p:cNvCxnSpPr>
              <a:cxnSpLocks noChangeShapeType="1"/>
            </p:cNvCxnSpPr>
            <p:nvPr/>
          </p:nvCxnSpPr>
          <p:spPr bwMode="auto">
            <a:xfrm>
              <a:off x="7138" y="2405"/>
              <a:ext cx="1285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6" name="直接连接符 7"/>
            <p:cNvCxnSpPr>
              <a:cxnSpLocks noChangeShapeType="1"/>
            </p:cNvCxnSpPr>
            <p:nvPr/>
          </p:nvCxnSpPr>
          <p:spPr bwMode="auto">
            <a:xfrm>
              <a:off x="7138" y="3585"/>
              <a:ext cx="5040" cy="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7" name="直接连接符 8"/>
            <p:cNvCxnSpPr>
              <a:cxnSpLocks noChangeShapeType="1"/>
            </p:cNvCxnSpPr>
            <p:nvPr/>
          </p:nvCxnSpPr>
          <p:spPr bwMode="auto">
            <a:xfrm>
              <a:off x="7155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  <p:cxnSp>
          <p:nvCxnSpPr>
            <p:cNvPr id="28" name="直接连接符 9"/>
            <p:cNvCxnSpPr>
              <a:cxnSpLocks noChangeShapeType="1"/>
            </p:cNvCxnSpPr>
            <p:nvPr/>
          </p:nvCxnSpPr>
          <p:spPr bwMode="auto">
            <a:xfrm>
              <a:off x="12160" y="2405"/>
              <a:ext cx="0" cy="1180"/>
            </a:xfrm>
            <a:prstGeom prst="line">
              <a:avLst/>
            </a:prstGeom>
            <a:noFill/>
            <a:ln w="38100">
              <a:solidFill>
                <a:srgbClr val="003679"/>
              </a:solidFill>
              <a:round/>
            </a:ln>
          </p:spPr>
        </p:cxnSp>
      </p:grpSp>
      <p:sp>
        <p:nvSpPr>
          <p:cNvPr id="29" name="Rectangle 2"/>
          <p:cNvSpPr/>
          <p:nvPr/>
        </p:nvSpPr>
        <p:spPr>
          <a:xfrm>
            <a:off x="3174588" y="1637263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2"/>
          <p:cNvSpPr/>
          <p:nvPr/>
        </p:nvSpPr>
        <p:spPr>
          <a:xfrm>
            <a:off x="3174588" y="2580919"/>
            <a:ext cx="779371" cy="659219"/>
          </a:xfrm>
          <a:prstGeom prst="rect">
            <a:avLst/>
          </a:prstGeom>
          <a:solidFill>
            <a:srgbClr val="003679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"/>
          <p:cNvSpPr/>
          <p:nvPr/>
        </p:nvSpPr>
        <p:spPr>
          <a:xfrm>
            <a:off x="3174588" y="3572220"/>
            <a:ext cx="779371" cy="659219"/>
          </a:xfrm>
          <a:prstGeom prst="rect">
            <a:avLst/>
          </a:prstGeom>
          <a:solidFill>
            <a:srgbClr val="C03228"/>
          </a:solidFill>
          <a:ln w="50800"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 4"/>
          <p:cNvGrpSpPr/>
          <p:nvPr/>
        </p:nvGrpSpPr>
        <p:grpSpPr>
          <a:xfrm>
            <a:off x="4220262" y="1638399"/>
            <a:ext cx="4892591" cy="657875"/>
            <a:chOff x="2644977" y="1673730"/>
            <a:chExt cx="4892590" cy="657874"/>
          </a:xfrm>
        </p:grpSpPr>
        <p:sp>
          <p:nvSpPr>
            <p:cNvPr id="35" name="矩形 34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简介</a:t>
              </a:r>
            </a:p>
          </p:txBody>
        </p:sp>
      </p:grpSp>
      <p:grpSp>
        <p:nvGrpSpPr>
          <p:cNvPr id="37" name="组 25"/>
          <p:cNvGrpSpPr/>
          <p:nvPr/>
        </p:nvGrpSpPr>
        <p:grpSpPr>
          <a:xfrm>
            <a:off x="4220262" y="2582055"/>
            <a:ext cx="4892591" cy="657875"/>
            <a:chOff x="2644977" y="1673730"/>
            <a:chExt cx="4892590" cy="657874"/>
          </a:xfrm>
        </p:grpSpPr>
        <p:sp>
          <p:nvSpPr>
            <p:cNvPr id="38" name="矩形 37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zh-CN" altLang="en-US" sz="2400" b="1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数据集和度量</a:t>
              </a:r>
            </a:p>
          </p:txBody>
        </p:sp>
      </p:grpSp>
      <p:grpSp>
        <p:nvGrpSpPr>
          <p:cNvPr id="40" name="组 29"/>
          <p:cNvGrpSpPr/>
          <p:nvPr/>
        </p:nvGrpSpPr>
        <p:grpSpPr>
          <a:xfrm>
            <a:off x="4220262" y="3579121"/>
            <a:ext cx="4892591" cy="657875"/>
            <a:chOff x="2644977" y="1673730"/>
            <a:chExt cx="4892590" cy="657874"/>
          </a:xfrm>
        </p:grpSpPr>
        <p:sp>
          <p:nvSpPr>
            <p:cNvPr id="41" name="矩形 40"/>
            <p:cNvSpPr/>
            <p:nvPr/>
          </p:nvSpPr>
          <p:spPr>
            <a:xfrm>
              <a:off x="2644977" y="1673730"/>
              <a:ext cx="4892590" cy="657874"/>
            </a:xfrm>
            <a:prstGeom prst="rect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2644977" y="1763515"/>
              <a:ext cx="4892590" cy="470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400" b="1" dirty="0">
                  <a:solidFill>
                    <a:srgbClr val="0036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C3D</a:t>
              </a:r>
              <a:endParaRPr lang="zh-CN" altLang="en-US" sz="2400" b="1" dirty="0">
                <a:solidFill>
                  <a:srgbClr val="0036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27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C3D</a:t>
            </a:r>
            <a:r>
              <a:rPr lang="en-US" altLang="zh-CN" baseline="30000" dirty="0"/>
              <a:t>[1]</a:t>
            </a:r>
            <a:r>
              <a:rPr lang="zh-CN" altLang="en-US" dirty="0"/>
              <a:t>的核心组件</a:t>
            </a:r>
            <a:r>
              <a:rPr lang="en-US" altLang="zh-CN" dirty="0"/>
              <a:t>-</a:t>
            </a:r>
            <a:r>
              <a:rPr lang="zh-CN" altLang="en-US" dirty="0"/>
              <a:t>三维卷积</a:t>
            </a: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905FA-BBCD-4FD4-802A-EBCB9D8662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0DCF67-BE51-8861-638B-FF5EFE66133F}"/>
                  </a:ext>
                </a:extLst>
              </p:cNvPr>
              <p:cNvSpPr txBox="1"/>
              <p:nvPr/>
            </p:nvSpPr>
            <p:spPr>
              <a:xfrm>
                <a:off x="1754556" y="1437031"/>
                <a:ext cx="8350684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)∙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0DCF67-BE51-8861-638B-FF5EFE661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556" y="1437031"/>
                <a:ext cx="8350684" cy="1211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0C545F42-901B-880B-89E9-FE140AC16B87}"/>
              </a:ext>
            </a:extLst>
          </p:cNvPr>
          <p:cNvSpPr/>
          <p:nvPr/>
        </p:nvSpPr>
        <p:spPr>
          <a:xfrm>
            <a:off x="1004213" y="6352143"/>
            <a:ext cx="10882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[1] </a:t>
            </a:r>
            <a:r>
              <a:rPr lang="nl-NL" altLang="zh-CN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	D. Tran, et al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Palatino Linotype" panose="02040502050505030304" pitchFamily="18" charset="0"/>
              </a:rPr>
              <a:t>. Learning spatiotemporal features with 3D convolutional networks. ICCV 2015.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78CE434-D7AD-F4B1-393F-3036DD4C47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38" y="2834417"/>
            <a:ext cx="9203514" cy="326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25F4F7-6341-E3BD-736D-11F3D996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C3D</a:t>
            </a:r>
            <a:r>
              <a:rPr lang="zh-CN" altLang="en-US" dirty="0"/>
              <a:t>的架构</a:t>
            </a:r>
            <a:endParaRPr lang="en-US" baseline="30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15EEB8-842A-1EE9-5917-7C3B1B78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05FA-BBCD-4FD4-802A-EBCB9D8662A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5" name="Picture 4" descr="A diagram of a rectangular object&#10;&#10;Description automatically generated">
            <a:extLst>
              <a:ext uri="{FF2B5EF4-FFF2-40B4-BE49-F238E27FC236}">
                <a16:creationId xmlns:a16="http://schemas.microsoft.com/office/drawing/2014/main" id="{6EAE4264-F240-B832-9043-DB1CAAE3E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50" y="3052371"/>
            <a:ext cx="11259500" cy="28025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3D3079-0C74-6189-78FF-C751EC569240}"/>
                  </a:ext>
                </a:extLst>
              </p:cNvPr>
              <p:cNvSpPr txBox="1"/>
              <p:nvPr/>
            </p:nvSpPr>
            <p:spPr>
              <a:xfrm>
                <a:off x="2857446" y="1034964"/>
                <a:ext cx="66106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spc="300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输入为</a:t>
                </a:r>
                <a14:m>
                  <m:oMath xmlns:m="http://schemas.openxmlformats.org/officeDocument/2006/math">
                    <m:r>
                      <a:rPr lang="en-US" sz="2400" b="1" i="1" spc="3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𝟏𝟔</m:t>
                    </m:r>
                    <m:r>
                      <a:rPr lang="en-US" sz="2400" b="1" spc="3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× </m:t>
                    </m:r>
                    <m:r>
                      <a:rPr lang="en-US" sz="2400" b="1" i="1" spc="3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𝟏𝟏𝟐</m:t>
                    </m:r>
                    <m:r>
                      <a:rPr lang="en-US" sz="2400" b="1" spc="3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× </m:t>
                    </m:r>
                    <m:r>
                      <a:rPr lang="en-US" sz="2400" b="1" i="1" spc="3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𝟏𝟏𝟐</m:t>
                    </m:r>
                    <m:r>
                      <a:rPr lang="en-US" sz="2400" b="1" spc="3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× </m:t>
                    </m:r>
                    <m:r>
                      <a:rPr lang="en-US" sz="2400" b="1" i="1" spc="3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𝟑</m:t>
                    </m:r>
                    <m:r>
                      <a:rPr lang="en-US" sz="2400" b="1" spc="3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 </m:t>
                    </m:r>
                  </m:oMath>
                </a14:m>
                <a:r>
                  <a:rPr lang="zh-CN" altLang="en-US" sz="2400" b="1" spc="300" dirty="0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视频数据</a:t>
                </a:r>
                <a:endParaRPr lang="en-US" sz="2400" b="1" spc="300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63D3079-0C74-6189-78FF-C751EC569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46" y="1034964"/>
                <a:ext cx="6610645" cy="461665"/>
              </a:xfrm>
              <a:prstGeom prst="rect">
                <a:avLst/>
              </a:prstGeom>
              <a:blipFill>
                <a:blip r:embed="rId6"/>
                <a:stretch>
                  <a:fillRect l="-14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8C73B3-ADE4-2C61-9A30-781DCE4ECAC6}"/>
              </a:ext>
            </a:extLst>
          </p:cNvPr>
          <p:cNvCxnSpPr>
            <a:cxnSpLocks/>
          </p:cNvCxnSpPr>
          <p:nvPr/>
        </p:nvCxnSpPr>
        <p:spPr>
          <a:xfrm flipH="1">
            <a:off x="3194613" y="1496629"/>
            <a:ext cx="995422" cy="390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299DC0B-6B72-CDFE-E3A5-F0A7CA566100}"/>
              </a:ext>
            </a:extLst>
          </p:cNvPr>
          <p:cNvSpPr txBox="1"/>
          <p:nvPr/>
        </p:nvSpPr>
        <p:spPr>
          <a:xfrm>
            <a:off x="1164456" y="1910156"/>
            <a:ext cx="3385979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视频序列长度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5DDD8C-4FE9-5C8F-3311-15C2035379B3}"/>
              </a:ext>
            </a:extLst>
          </p:cNvPr>
          <p:cNvCxnSpPr>
            <a:cxnSpLocks/>
          </p:cNvCxnSpPr>
          <p:nvPr/>
        </p:nvCxnSpPr>
        <p:spPr>
          <a:xfrm>
            <a:off x="5965998" y="1496629"/>
            <a:ext cx="0" cy="390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056BFAB-94BA-282A-A807-4995634E2807}"/>
              </a:ext>
            </a:extLst>
          </p:cNvPr>
          <p:cNvSpPr txBox="1"/>
          <p:nvPr/>
        </p:nvSpPr>
        <p:spPr>
          <a:xfrm>
            <a:off x="4273009" y="1930055"/>
            <a:ext cx="3385978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视频帧的宽度和高度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8E78E47-79CE-42B7-BA3F-FB1C0FFE82C6}"/>
              </a:ext>
            </a:extLst>
          </p:cNvPr>
          <p:cNvCxnSpPr>
            <a:cxnSpLocks/>
          </p:cNvCxnSpPr>
          <p:nvPr/>
        </p:nvCxnSpPr>
        <p:spPr>
          <a:xfrm>
            <a:off x="7658987" y="1473146"/>
            <a:ext cx="951612" cy="413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BE4512B-91BE-477F-7FC6-926191988937}"/>
              </a:ext>
            </a:extLst>
          </p:cNvPr>
          <p:cNvSpPr txBox="1"/>
          <p:nvPr/>
        </p:nvSpPr>
        <p:spPr>
          <a:xfrm>
            <a:off x="8001987" y="1930054"/>
            <a:ext cx="3385978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视频帧的通道数</a:t>
            </a:r>
            <a:endParaRPr lang="en-US" sz="24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14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工银国际">
  <a:themeElements>
    <a:clrScheme name="ICBCI">
      <a:dk1>
        <a:srgbClr val="000000"/>
      </a:dk1>
      <a:lt1>
        <a:srgbClr val="FFFFFF"/>
      </a:lt1>
      <a:dk2>
        <a:srgbClr val="274E18"/>
      </a:dk2>
      <a:lt2>
        <a:srgbClr val="1B587C"/>
      </a:lt2>
      <a:accent1>
        <a:srgbClr val="800000"/>
      </a:accent1>
      <a:accent2>
        <a:srgbClr val="F0BE6B"/>
      </a:accent2>
      <a:accent3>
        <a:srgbClr val="4B7E82"/>
      </a:accent3>
      <a:accent4>
        <a:srgbClr val="CF8B78"/>
      </a:accent4>
      <a:accent5>
        <a:srgbClr val="B2B2B2"/>
      </a:accent5>
      <a:accent6>
        <a:srgbClr val="F07F09"/>
      </a:accent6>
      <a:hlink>
        <a:srgbClr val="4B7E82"/>
      </a:hlink>
      <a:folHlink>
        <a:srgbClr val="CF8B78"/>
      </a:folHlink>
    </a:clrScheme>
    <a:fontScheme name="1_Default Design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wrap="none" anchor="ctr"/>
      <a:lstStyle>
        <a:defPPr eaLnBrk="1" hangingPunct="1">
          <a:defRPr sz="1200" b="1">
            <a:solidFill>
              <a:schemeClr val="bg1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0" tIns="0" rIns="0" bIns="0" numCol="1" anchor="t" anchorCtr="0" compatLnSpc="1"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楷体" panose="02010600040101010101" pitchFamily="2" charset="-122"/>
            <a:cs typeface="Arial" panose="020B0604020202020204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FAC8AA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E3B59A"/>
        </a:accent6>
        <a:hlink>
          <a:srgbClr val="C0C0C0"/>
        </a:hlink>
        <a:folHlink>
          <a:srgbClr val="C00D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420000"/>
        </a:dk2>
        <a:lt2>
          <a:srgbClr val="969696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420000"/>
        </a:dk2>
        <a:lt2>
          <a:srgbClr val="676767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42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4B7E82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437275"/>
        </a:accent6>
        <a:hlink>
          <a:srgbClr val="B67E33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1B58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FF3300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F07F09"/>
        </a:dk2>
        <a:lt2>
          <a:srgbClr val="1B587C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F07F09"/>
        </a:dk2>
        <a:lt2>
          <a:srgbClr val="B2B2B2"/>
        </a:lt2>
        <a:accent1>
          <a:srgbClr val="800000"/>
        </a:accent1>
        <a:accent2>
          <a:srgbClr val="F0BE6B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D9AC60"/>
        </a:accent6>
        <a:hlink>
          <a:srgbClr val="4B7E82"/>
        </a:hlink>
        <a:folHlink>
          <a:srgbClr val="CF8B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页面">
  <a:themeElements>
    <a:clrScheme name="VI蓝色版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004098"/>
      </a:accent1>
      <a:accent2>
        <a:srgbClr val="0086D1"/>
      </a:accent2>
      <a:accent3>
        <a:srgbClr val="338D27"/>
      </a:accent3>
      <a:accent4>
        <a:srgbClr val="00514E"/>
      </a:accent4>
      <a:accent5>
        <a:srgbClr val="FDD000"/>
      </a:accent5>
      <a:accent6>
        <a:srgbClr val="F08300"/>
      </a:accent6>
      <a:hlink>
        <a:srgbClr val="B5B5B6"/>
      </a:hlink>
      <a:folHlink>
        <a:srgbClr val="BD9F68"/>
      </a:folHlink>
    </a:clrScheme>
    <a:fontScheme name="标准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75000"/>
          </a:schemeClr>
        </a:solidFill>
        <a:ln w="0">
          <a:solidFill>
            <a:srgbClr val="000000"/>
          </a:solidFill>
          <a:prstDash val="solid"/>
          <a:round/>
        </a:ln>
      </a:spPr>
      <a:bodyPr vert="horz" wrap="square" lIns="91440" tIns="45720" rIns="91440" bIns="45720" numCol="1" anchor="t" anchorCtr="0" compatLnSpc="1"/>
      <a:lstStyle>
        <a:defPPr algn="l">
          <a:defRPr>
            <a:latin typeface="微软雅黑" panose="020B0503020204020204" charset="-122"/>
            <a:ea typeface="微软雅黑" panose="020B0503020204020204" charset="-122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355</Words>
  <Application>Microsoft Office PowerPoint</Application>
  <PresentationFormat>Widescreen</PresentationFormat>
  <Paragraphs>68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Microsoft YaHei</vt:lpstr>
      <vt:lpstr>Microsoft YaHei</vt:lpstr>
      <vt:lpstr>Arial</vt:lpstr>
      <vt:lpstr>Calibri</vt:lpstr>
      <vt:lpstr>Cambria Math</vt:lpstr>
      <vt:lpstr>Palatino Linotype</vt:lpstr>
      <vt:lpstr>Times New Roman</vt:lpstr>
      <vt:lpstr>Wingdings</vt:lpstr>
      <vt:lpstr>工银国际</vt:lpstr>
      <vt:lpstr>页面</vt:lpstr>
      <vt:lpstr>PowerPoint Presentation</vt:lpstr>
      <vt:lpstr>PowerPoint Presentation</vt:lpstr>
      <vt:lpstr>简介</vt:lpstr>
      <vt:lpstr>PowerPoint Presentation</vt:lpstr>
      <vt:lpstr>数据集</vt:lpstr>
      <vt:lpstr>度量</vt:lpstr>
      <vt:lpstr>PowerPoint Presentation</vt:lpstr>
      <vt:lpstr>C3D[1]的核心组件-三维卷积</vt:lpstr>
      <vt:lpstr>C3D的架构</vt:lpstr>
      <vt:lpstr>C3D提取的特征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2024-12-03T14:56:25Z</dcterms:created>
  <dcterms:modified xsi:type="dcterms:W3CDTF">2024-12-12T01:04:57Z</dcterms:modified>
</cp:coreProperties>
</file>