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0" r:id="rId1"/>
    <p:sldMasterId id="2147483655" r:id="rId2"/>
  </p:sldMasterIdLst>
  <p:notesMasterIdLst>
    <p:notesMasterId r:id="rId14"/>
  </p:notesMasterIdLst>
  <p:sldIdLst>
    <p:sldId id="512" r:id="rId3"/>
    <p:sldId id="4944" r:id="rId4"/>
    <p:sldId id="1195" r:id="rId5"/>
    <p:sldId id="4953" r:id="rId6"/>
    <p:sldId id="1196" r:id="rId7"/>
    <p:sldId id="4960" r:id="rId8"/>
    <p:sldId id="4961" r:id="rId9"/>
    <p:sldId id="4954" r:id="rId10"/>
    <p:sldId id="4962" r:id="rId11"/>
    <p:sldId id="4963" r:id="rId12"/>
    <p:sldId id="49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79"/>
    <a:srgbClr val="C03228"/>
    <a:srgbClr val="FFF3F3"/>
    <a:srgbClr val="FDA9AF"/>
    <a:srgbClr val="FC7660"/>
    <a:srgbClr val="FFFFFF"/>
    <a:srgbClr val="0E57C4"/>
    <a:srgbClr val="000080"/>
    <a:srgbClr val="76A7B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7" autoAdjust="0"/>
    <p:restoredTop sz="77415" autoAdjust="0"/>
  </p:normalViewPr>
  <p:slideViewPr>
    <p:cSldViewPr snapToGrid="0">
      <p:cViewPr>
        <p:scale>
          <a:sx n="101" d="100"/>
          <a:sy n="101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3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1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52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91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0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97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376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17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9" y="1149350"/>
            <a:ext cx="11310816" cy="466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98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7" name="组 13"/>
          <p:cNvGrpSpPr/>
          <p:nvPr userDrawn="1"/>
        </p:nvGrpSpPr>
        <p:grpSpPr>
          <a:xfrm>
            <a:off x="-633321" y="4571304"/>
            <a:ext cx="481519" cy="2273997"/>
            <a:chOff x="-557175" y="2580484"/>
            <a:chExt cx="361139" cy="2273997"/>
          </a:xfrm>
        </p:grpSpPr>
        <p:sp>
          <p:nvSpPr>
            <p:cNvPr id="8" name="矩形 7"/>
            <p:cNvSpPr/>
            <p:nvPr/>
          </p:nvSpPr>
          <p:spPr>
            <a:xfrm>
              <a:off x="-554851" y="3344693"/>
              <a:ext cx="358815" cy="358815"/>
            </a:xfrm>
            <a:prstGeom prst="rect">
              <a:avLst/>
            </a:prstGeom>
            <a:solidFill>
              <a:srgbClr val="0036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554852" y="2580484"/>
              <a:ext cx="358815" cy="358815"/>
            </a:xfrm>
            <a:prstGeom prst="rect">
              <a:avLst/>
            </a:prstGeom>
            <a:solidFill>
              <a:srgbClr val="C03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554853" y="4108901"/>
              <a:ext cx="358815" cy="358815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3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554852" y="2962589"/>
              <a:ext cx="358815" cy="358815"/>
            </a:xfrm>
            <a:prstGeom prst="rect">
              <a:avLst/>
            </a:prstGeom>
            <a:solidFill>
              <a:srgbClr val="EA3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554853" y="3726797"/>
              <a:ext cx="358815" cy="35881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557175" y="4495666"/>
              <a:ext cx="358815" cy="358815"/>
            </a:xfrm>
            <a:prstGeom prst="rect">
              <a:avLst/>
            </a:prstGeom>
            <a:solidFill>
              <a:srgbClr val="F2D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572CEFB-1F61-4640-A152-A08993A0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877" y="6330131"/>
            <a:ext cx="2743200" cy="365125"/>
          </a:xfrm>
        </p:spPr>
        <p:txBody>
          <a:bodyPr/>
          <a:lstStyle>
            <a:lvl1pPr>
              <a:defRPr sz="1333" b="1"/>
            </a:lvl1pPr>
          </a:lstStyle>
          <a:p>
            <a:pPr>
              <a:defRPr/>
            </a:pPr>
            <a:fld id="{0664BE23-B3F9-45BA-B5CE-3D649D28F458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/35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270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96AF-2CB0-4BDA-9342-0D6958BBB263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38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普通列表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idx="1" hasCustomPrompt="1"/>
          </p:nvPr>
        </p:nvSpPr>
        <p:spPr>
          <a:xfrm>
            <a:off x="479322" y="1117605"/>
            <a:ext cx="11120561" cy="497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819D-90B8-4DE6-BE5D-09B5D54BA6A3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7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02DF-EF9E-4340-8F20-0DE5DD6ACCD1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70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2046-0E25-4D1F-82FB-DCC5959392A7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81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25939" y="103189"/>
            <a:ext cx="9612923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TW" dirty="0"/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-3908" y="0"/>
            <a:ext cx="281354" cy="952500"/>
          </a:xfrm>
          <a:prstGeom prst="rect">
            <a:avLst/>
          </a:prstGeom>
          <a:solidFill>
            <a:srgbClr val="004098"/>
          </a:solidFill>
          <a:ln>
            <a:noFill/>
          </a:ln>
          <a:effectLst/>
        </p:spPr>
        <p:txBody>
          <a:bodyPr wrap="none" lIns="45720" rIns="45720" anchor="ctr"/>
          <a:lstStyle/>
          <a:p>
            <a:pPr eaLnBrk="1" hangingPunct="1"/>
            <a:endParaRPr lang="en-US" altLang="zh-TW" sz="1800">
              <a:solidFill>
                <a:schemeClr val="bg1"/>
              </a:solidFill>
              <a:ea typeface="PMingLiU" pitchFamily="18" charset="-120"/>
            </a:endParaRP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flipV="1">
            <a:off x="-3907" y="952500"/>
            <a:ext cx="12195908" cy="0"/>
          </a:xfrm>
          <a:prstGeom prst="line">
            <a:avLst/>
          </a:prstGeom>
          <a:noFill/>
          <a:ln w="28575">
            <a:solidFill>
              <a:srgbClr val="00409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5883732" y="6527643"/>
            <a:ext cx="420629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/>
          <a:lstStyle>
            <a:defPPr>
              <a:defRPr lang="en-US"/>
            </a:defPPr>
            <a:lvl1pPr eaLnBrk="1" hangingPunct="1">
              <a:defRPr sz="1000"/>
            </a:lvl1pPr>
          </a:lstStyle>
          <a:p>
            <a:pPr lvl="0"/>
            <a:fld id="{B369F803-B564-468C-A770-A27D997CCC5C}" type="slidenum">
              <a:rPr lang="en-US" sz="1000" smtClean="0"/>
              <a:t>‹#›</a:t>
            </a:fld>
            <a:endParaRPr lang="en-US" sz="1000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23897" y="-2162"/>
            <a:ext cx="1100406" cy="933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0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 sz="1400" b="1">
          <a:solidFill>
            <a:schemeClr val="accent1"/>
          </a:solidFill>
          <a:latin typeface="+mn-lt"/>
          <a:ea typeface="+mn-ea"/>
          <a:cs typeface="+mn-cs"/>
        </a:defRPr>
      </a:lvl1pPr>
      <a:lvl2pPr marL="19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 sz="1400">
          <a:solidFill>
            <a:schemeClr val="tx1"/>
          </a:solidFill>
          <a:latin typeface="+mn-lt"/>
          <a:ea typeface="+mn-ea"/>
        </a:defRPr>
      </a:lvl2pPr>
      <a:lvl3pPr marL="182880" indent="-1797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51155" indent="-1670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5416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9988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14560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19132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23704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79322" y="1117605"/>
            <a:ext cx="11120561" cy="497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0" y="-3812"/>
            <a:ext cx="340383" cy="772274"/>
          </a:xfrm>
          <a:prstGeom prst="rect">
            <a:avLst/>
          </a:prstGeom>
          <a:solidFill>
            <a:srgbClr val="004098"/>
          </a:solidFill>
          <a:ln w="0">
            <a:noFill/>
            <a:prstDash val="solid"/>
            <a:rou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线连接符 98"/>
          <p:cNvCxnSpPr/>
          <p:nvPr userDrawn="1"/>
        </p:nvCxnSpPr>
        <p:spPr>
          <a:xfrm>
            <a:off x="0" y="768462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79322" y="6356350"/>
            <a:ext cx="3102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C315260-2423-46BE-918F-5D9729F8FD08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989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103155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altLang="zh-CN" sz="2800" b="1" kern="1200" spc="300" dirty="0" smtClean="0">
          <a:solidFill>
            <a:srgbClr val="004098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charset="0"/>
        <a:buChar char="▪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5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50000"/>
        <a:buFont typeface="Wingdings" panose="05000000000000000000" pitchFamily="2" charset="2"/>
        <a:buChar char="u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60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56E6A505-6A4C-4829-AB35-D2DB4CBA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8" y="298873"/>
            <a:ext cx="4480239" cy="11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F89067-FCB1-1408-4B84-018480D3DB51}"/>
              </a:ext>
            </a:extLst>
          </p:cNvPr>
          <p:cNvSpPr txBox="1"/>
          <p:nvPr/>
        </p:nvSpPr>
        <p:spPr>
          <a:xfrm>
            <a:off x="2805048" y="4572152"/>
            <a:ext cx="65844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沈为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CN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上海交通大学人工智能研究院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295B9-4EE9-E381-DA1C-7A91EC3E029E}"/>
              </a:ext>
            </a:extLst>
          </p:cNvPr>
          <p:cNvSpPr txBox="1"/>
          <p:nvPr/>
        </p:nvSpPr>
        <p:spPr>
          <a:xfrm>
            <a:off x="3773650" y="2608045"/>
            <a:ext cx="4644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人体姿态估计</a:t>
            </a:r>
            <a:endParaRPr 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04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4AC837-764C-074A-FD03-A2E8095B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DeepPose</a:t>
            </a:r>
            <a:r>
              <a:rPr lang="en-US" altLang="zh-CN" dirty="0"/>
              <a:t>-</a:t>
            </a:r>
            <a:r>
              <a:rPr lang="zh-CN" altLang="en-US" dirty="0"/>
              <a:t>初始阶段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F7A6B-AD23-AD92-0A72-5C8905D6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A41CC5-F4C9-7A3F-9451-72F5396D4191}"/>
              </a:ext>
            </a:extLst>
          </p:cNvPr>
          <p:cNvSpPr txBox="1"/>
          <p:nvPr/>
        </p:nvSpPr>
        <p:spPr>
          <a:xfrm>
            <a:off x="243570" y="764357"/>
            <a:ext cx="4040331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绝对坐标转归一化坐标</a:t>
            </a:r>
            <a:endParaRPr lang="en-US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A1B3DF-2FB4-06AE-D142-9FDC4A2228C4}"/>
                  </a:ext>
                </a:extLst>
              </p:cNvPr>
              <p:cNvSpPr txBox="1"/>
              <p:nvPr/>
            </p:nvSpPr>
            <p:spPr>
              <a:xfrm>
                <a:off x="3122715" y="1353677"/>
                <a:ext cx="564712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orm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A1B3DF-2FB4-06AE-D142-9FDC4A222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715" y="1353677"/>
                <a:ext cx="5647123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680C60-73FB-B95B-A297-2D2572749F55}"/>
              </a:ext>
            </a:extLst>
          </p:cNvPr>
          <p:cNvCxnSpPr>
            <a:cxnSpLocks/>
          </p:cNvCxnSpPr>
          <p:nvPr/>
        </p:nvCxnSpPr>
        <p:spPr>
          <a:xfrm>
            <a:off x="4584526" y="2027036"/>
            <a:ext cx="388307" cy="352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336B555-DBDD-3846-2B55-D4AE11788A48}"/>
              </a:ext>
            </a:extLst>
          </p:cNvPr>
          <p:cNvSpPr txBox="1"/>
          <p:nvPr/>
        </p:nvSpPr>
        <p:spPr>
          <a:xfrm>
            <a:off x="3827000" y="2241256"/>
            <a:ext cx="4040331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人体包围盒</a:t>
            </a:r>
            <a:endParaRPr 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6099CB-65E1-25A9-6219-F327B00950CB}"/>
                  </a:ext>
                </a:extLst>
              </p:cNvPr>
              <p:cNvSpPr txBox="1"/>
              <p:nvPr/>
            </p:nvSpPr>
            <p:spPr>
              <a:xfrm>
                <a:off x="4455134" y="3413103"/>
                <a:ext cx="44541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norm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crop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zh-CN" sz="2400" b="1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6099CB-65E1-25A9-6219-F327B0095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134" y="3413103"/>
                <a:ext cx="4454104" cy="369332"/>
              </a:xfrm>
              <a:prstGeom prst="rect">
                <a:avLst/>
              </a:prstGeom>
              <a:blipFill>
                <a:blip r:embed="rId6"/>
                <a:stretch>
                  <a:fillRect l="-1233" r="-1918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A7511E4-708D-0B37-D2E8-DFFE5A842900}"/>
              </a:ext>
            </a:extLst>
          </p:cNvPr>
          <p:cNvSpPr txBox="1"/>
          <p:nvPr/>
        </p:nvSpPr>
        <p:spPr>
          <a:xfrm>
            <a:off x="340382" y="2688768"/>
            <a:ext cx="4797675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预测的归一化坐标转绝对坐标</a:t>
            </a:r>
            <a:endParaRPr lang="en-US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33925E-007B-63CE-17FA-C41666432F0A}"/>
              </a:ext>
            </a:extLst>
          </p:cNvPr>
          <p:cNvCxnSpPr>
            <a:cxnSpLocks/>
          </p:cNvCxnSpPr>
          <p:nvPr/>
        </p:nvCxnSpPr>
        <p:spPr>
          <a:xfrm flipH="1">
            <a:off x="5937014" y="3782435"/>
            <a:ext cx="503337" cy="35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6BDA2C-4097-3D8D-B7B8-FAECEABF6051}"/>
              </a:ext>
            </a:extLst>
          </p:cNvPr>
          <p:cNvSpPr txBox="1"/>
          <p:nvPr/>
        </p:nvSpPr>
        <p:spPr>
          <a:xfrm>
            <a:off x="3916849" y="4019159"/>
            <a:ext cx="4040331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姿态回归器</a:t>
            </a:r>
            <a:endParaRPr 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70BDF-9419-7450-EAE0-103CB9923862}"/>
              </a:ext>
            </a:extLst>
          </p:cNvPr>
          <p:cNvSpPr txBox="1"/>
          <p:nvPr/>
        </p:nvSpPr>
        <p:spPr>
          <a:xfrm>
            <a:off x="7966441" y="2786531"/>
            <a:ext cx="4040331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回归器参数</a:t>
            </a:r>
            <a:endParaRPr 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99E8C0-C225-75EA-277E-699B8E8CFA8E}"/>
              </a:ext>
            </a:extLst>
          </p:cNvPr>
          <p:cNvCxnSpPr>
            <a:cxnSpLocks/>
          </p:cNvCxnSpPr>
          <p:nvPr/>
        </p:nvCxnSpPr>
        <p:spPr>
          <a:xfrm flipV="1">
            <a:off x="8333772" y="3269825"/>
            <a:ext cx="664266" cy="15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EA27C4F-9B54-F09C-3D71-9AFC7B487A06}"/>
              </a:ext>
            </a:extLst>
          </p:cNvPr>
          <p:cNvCxnSpPr>
            <a:cxnSpLocks/>
          </p:cNvCxnSpPr>
          <p:nvPr/>
        </p:nvCxnSpPr>
        <p:spPr>
          <a:xfrm flipH="1">
            <a:off x="4401933" y="3822724"/>
            <a:ext cx="978531" cy="312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BA23E2F-551C-5374-368E-85F6AD36ECA0}"/>
              </a:ext>
            </a:extLst>
          </p:cNvPr>
          <p:cNvSpPr txBox="1"/>
          <p:nvPr/>
        </p:nvSpPr>
        <p:spPr>
          <a:xfrm>
            <a:off x="1241022" y="4018588"/>
            <a:ext cx="4040331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坐标归一化逆变换</a:t>
            </a:r>
            <a:endParaRPr 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D522A8-22E9-7A99-7F5C-C79192B65F00}"/>
              </a:ext>
            </a:extLst>
          </p:cNvPr>
          <p:cNvSpPr txBox="1"/>
          <p:nvPr/>
        </p:nvSpPr>
        <p:spPr>
          <a:xfrm>
            <a:off x="7127455" y="4835653"/>
            <a:ext cx="3486618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姿态回归器损失函数</a:t>
            </a:r>
            <a:endParaRPr lang="en-US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FEEDFA-4EF1-4079-7679-CC7E119F22B7}"/>
                  </a:ext>
                </a:extLst>
              </p:cNvPr>
              <p:cNvSpPr txBox="1"/>
              <p:nvPr/>
            </p:nvSpPr>
            <p:spPr>
              <a:xfrm>
                <a:off x="8331426" y="5548909"/>
                <a:ext cx="2959080" cy="943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𝐲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𝐲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𝛉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FEEDFA-4EF1-4079-7679-CC7E119F2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426" y="5548909"/>
                <a:ext cx="2959080" cy="9438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CA32B4-4EB6-0EA9-C1A6-8B06C446BAEF}"/>
              </a:ext>
            </a:extLst>
          </p:cNvPr>
          <p:cNvCxnSpPr>
            <a:cxnSpLocks/>
          </p:cNvCxnSpPr>
          <p:nvPr/>
        </p:nvCxnSpPr>
        <p:spPr>
          <a:xfrm>
            <a:off x="7766613" y="3809982"/>
            <a:ext cx="155618" cy="403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168FF8-570C-87CF-C71B-50FA8A2F869B}"/>
                  </a:ext>
                </a:extLst>
              </p:cNvPr>
              <p:cNvSpPr txBox="1"/>
              <p:nvPr/>
            </p:nvSpPr>
            <p:spPr>
              <a:xfrm>
                <a:off x="7865724" y="3710064"/>
                <a:ext cx="3331000" cy="113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按包围盒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zh-CN" altLang="en-US" sz="2400" b="1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对图像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zh-CN" altLang="en-US" sz="2400" b="1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进行裁剪得到的裁剪图</a:t>
                </a:r>
                <a:endParaRPr lang="en-US" sz="2400" b="1" spc="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168FF8-570C-87CF-C71B-50FA8A2F8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724" y="3710064"/>
                <a:ext cx="3331000" cy="1135054"/>
              </a:xfrm>
              <a:prstGeom prst="rect">
                <a:avLst/>
              </a:prstGeom>
              <a:blipFill>
                <a:blip r:embed="rId8"/>
                <a:stretch>
                  <a:fillRect l="-1645" r="-1645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2D7FA25-85F9-F990-34A4-A4C98956AD20}"/>
              </a:ext>
            </a:extLst>
          </p:cNvPr>
          <p:cNvSpPr txBox="1"/>
          <p:nvPr/>
        </p:nvSpPr>
        <p:spPr>
          <a:xfrm>
            <a:off x="340382" y="4845118"/>
            <a:ext cx="3486618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数据归一化的训练集</a:t>
            </a:r>
            <a:endParaRPr lang="en-US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3A89277-5CAD-39B5-52F8-4E10AD49D5C1}"/>
                  </a:ext>
                </a:extLst>
              </p:cNvPr>
              <p:cNvSpPr txBox="1"/>
              <p:nvPr/>
            </p:nvSpPr>
            <p:spPr>
              <a:xfrm>
                <a:off x="1241022" y="5784745"/>
                <a:ext cx="56105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crop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norm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))|(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3A89277-5CAD-39B5-52F8-4E10AD49D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22" y="5784745"/>
                <a:ext cx="5610575" cy="369332"/>
              </a:xfrm>
              <a:prstGeom prst="rect">
                <a:avLst/>
              </a:prstGeom>
              <a:blipFill>
                <a:blip r:embed="rId9"/>
                <a:stretch>
                  <a:fillRect l="-435" r="-97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60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F08F908-746C-8957-997B-D724AD4BE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321" y="881315"/>
                <a:ext cx="11120561" cy="523911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第一个阶段（初始阶段），</a:t>
                </a:r>
                <a14:m>
                  <m:oMath xmlns:m="http://schemas.openxmlformats.org/officeDocument/2006/math"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𝒄</m:t>
                    </m:r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𝟏</m:t>
                    </m:r>
                  </m:oMath>
                </a14:m>
                <a:endParaRPr lang="en-US" sz="24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F08F908-746C-8957-997B-D724AD4BE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21" y="881315"/>
                <a:ext cx="11120561" cy="523911"/>
              </a:xfrm>
              <a:blipFill>
                <a:blip r:embed="rId5"/>
                <a:stretch>
                  <a:fillRect l="-877" t="-3488" b="-2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BC7BF80-34A0-DB8E-F2F1-FD417710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DeepPose</a:t>
            </a:r>
            <a:r>
              <a:rPr lang="en-US" altLang="zh-CN" dirty="0"/>
              <a:t>-</a:t>
            </a:r>
            <a:r>
              <a:rPr lang="zh-CN" altLang="en-US" dirty="0"/>
              <a:t>精化阶段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C849F-BDB4-8D07-BA05-8ABE334FC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02C0E9-40EB-F871-48A8-EADE86DA391F}"/>
                  </a:ext>
                </a:extLst>
              </p:cNvPr>
              <p:cNvSpPr txBox="1"/>
              <p:nvPr/>
            </p:nvSpPr>
            <p:spPr>
              <a:xfrm>
                <a:off x="3988816" y="1506962"/>
                <a:ext cx="50241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norm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crop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𝛉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02C0E9-40EB-F871-48A8-EADE86DA3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816" y="1506962"/>
                <a:ext cx="5024196" cy="369332"/>
              </a:xfrm>
              <a:prstGeom prst="rect">
                <a:avLst/>
              </a:prstGeom>
              <a:blipFill>
                <a:blip r:embed="rId6"/>
                <a:stretch>
                  <a:fillRect l="-970" r="-1576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70234014-F95A-BF07-F6F8-B7EB256F54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140" y="2209220"/>
                <a:ext cx="11120561" cy="5239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Calibri" panose="020F0502020204030204" charset="0"/>
                  <a:buChar char="▪"/>
                  <a:defRPr sz="28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l"/>
                  <a:defRPr sz="24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u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Calibri" panose="020F0502020204030204" charset="0"/>
                  <a:buChar char="▪"/>
                  <a:defRPr sz="18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Calibri" panose="020F0502020204030204" charset="0"/>
                  <a:buChar char="▪"/>
                  <a:defRPr sz="18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后续阶段，</a:t>
                </a:r>
                <a14:m>
                  <m:oMath xmlns:m="http://schemas.openxmlformats.org/officeDocument/2006/math"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𝒄</m:t>
                    </m:r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𝟐</m:t>
                    </m:r>
                  </m:oMath>
                </a14:m>
                <a:endParaRPr lang="en-US" sz="24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70234014-F95A-BF07-F6F8-B7EB256F5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40" y="2209220"/>
                <a:ext cx="11120561" cy="523911"/>
              </a:xfrm>
              <a:prstGeom prst="rect">
                <a:avLst/>
              </a:prstGeom>
              <a:blipFill>
                <a:blip r:embed="rId7"/>
                <a:stretch>
                  <a:fillRect l="-877" t="-2326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DB9BCD-E6C0-8A24-0371-A4ECC85A2986}"/>
                  </a:ext>
                </a:extLst>
              </p:cNvPr>
              <p:cNvSpPr txBox="1"/>
              <p:nvPr/>
            </p:nvSpPr>
            <p:spPr>
              <a:xfrm>
                <a:off x="3101582" y="2731447"/>
                <a:ext cx="6741013" cy="438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norm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crop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;</m:t>
                      </m:r>
                      <m:sSubSup>
                        <m:sSub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DB9BCD-E6C0-8A24-0371-A4ECC85A2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582" y="2731447"/>
                <a:ext cx="6741013" cy="4388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32870E-6062-EEDB-AF44-47564D6DE2DB}"/>
              </a:ext>
            </a:extLst>
          </p:cNvPr>
          <p:cNvCxnSpPr>
            <a:cxnSpLocks/>
          </p:cNvCxnSpPr>
          <p:nvPr/>
        </p:nvCxnSpPr>
        <p:spPr>
          <a:xfrm flipH="1">
            <a:off x="5748104" y="3170285"/>
            <a:ext cx="398511" cy="50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D1BDEA-0949-D13A-3DF2-6CAA2A4BACFE}"/>
                  </a:ext>
                </a:extLst>
              </p:cNvPr>
              <p:cNvSpPr txBox="1"/>
              <p:nvPr/>
            </p:nvSpPr>
            <p:spPr>
              <a:xfrm>
                <a:off x="2107506" y="3609575"/>
                <a:ext cx="5300291" cy="581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zh-CN" sz="2400" b="1" i="1" spc="30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𝒋</m:t>
                    </m:r>
                  </m:oMath>
                </a14:m>
                <a:r>
                  <a:rPr lang="zh-CN" altLang="en-US" sz="2400" b="1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个关节点的姿态偏差回归器</a:t>
                </a:r>
                <a:endParaRPr lang="en-US" sz="2400" b="1" spc="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D1BDEA-0949-D13A-3DF2-6CAA2A4BA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06" y="3609575"/>
                <a:ext cx="5300291" cy="581057"/>
              </a:xfrm>
              <a:prstGeom prst="rect">
                <a:avLst/>
              </a:prstGeom>
              <a:blipFill>
                <a:blip r:embed="rId9"/>
                <a:stretch>
                  <a:fillRect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713E4E-8590-64BB-AF95-4B3110C79988}"/>
                  </a:ext>
                </a:extLst>
              </p:cNvPr>
              <p:cNvSpPr txBox="1"/>
              <p:nvPr/>
            </p:nvSpPr>
            <p:spPr>
              <a:xfrm>
                <a:off x="7610615" y="3320496"/>
                <a:ext cx="4281616" cy="113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上一阶段预测的第</a:t>
                </a:r>
                <a14:m>
                  <m:oMath xmlns:m="http://schemas.openxmlformats.org/officeDocument/2006/math">
                    <m:r>
                      <a:rPr lang="en-US" altLang="zh-CN" sz="2400" b="1" i="1" spc="30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𝒋</m:t>
                    </m:r>
                  </m:oMath>
                </a14:m>
                <a:r>
                  <a:rPr lang="zh-CN" altLang="en-US" sz="2400" b="1" spc="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个关节点周围的局部图像包围盒</a:t>
                </a:r>
                <a:endParaRPr lang="en-US" sz="2400" b="1" spc="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713E4E-8590-64BB-AF95-4B3110C79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615" y="3320496"/>
                <a:ext cx="4281616" cy="1135054"/>
              </a:xfrm>
              <a:prstGeom prst="rect">
                <a:avLst/>
              </a:prstGeom>
              <a:blipFill>
                <a:blip r:embed="rId10"/>
                <a:stretch>
                  <a:fillRect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AD8F99-3F36-AF10-EBA9-CD0F1D06FD06}"/>
              </a:ext>
            </a:extLst>
          </p:cNvPr>
          <p:cNvCxnSpPr>
            <a:cxnSpLocks/>
          </p:cNvCxnSpPr>
          <p:nvPr/>
        </p:nvCxnSpPr>
        <p:spPr>
          <a:xfrm>
            <a:off x="9248048" y="3207728"/>
            <a:ext cx="157656" cy="216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427B34-CCD0-4171-A33C-D63D1286D478}"/>
                  </a:ext>
                </a:extLst>
              </p:cNvPr>
              <p:cNvSpPr txBox="1"/>
              <p:nvPr/>
            </p:nvSpPr>
            <p:spPr>
              <a:xfrm>
                <a:off x="479321" y="4375666"/>
                <a:ext cx="4706454" cy="581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用于阶段</a:t>
                </a:r>
                <a14:m>
                  <m:oMath xmlns:m="http://schemas.openxmlformats.org/officeDocument/2006/math"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𝒄</m:t>
                    </m:r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的数据增强训练集</a:t>
                </a:r>
                <a:endParaRPr lang="en-US" sz="24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427B34-CCD0-4171-A33C-D63D1286D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21" y="4375666"/>
                <a:ext cx="4706454" cy="581057"/>
              </a:xfrm>
              <a:prstGeom prst="rect">
                <a:avLst/>
              </a:prstGeom>
              <a:blipFill>
                <a:blip r:embed="rId11"/>
                <a:stretch>
                  <a:fillRect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81A-8387-5C55-275F-C78ABE757DDC}"/>
                  </a:ext>
                </a:extLst>
              </p:cNvPr>
              <p:cNvSpPr txBox="1"/>
              <p:nvPr/>
            </p:nvSpPr>
            <p:spPr>
              <a:xfrm>
                <a:off x="701946" y="5105484"/>
                <a:ext cx="6573739" cy="8712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crop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norm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Sup>
                        <m:sSub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)|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81A-8387-5C55-275F-C78ABE757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46" y="5105484"/>
                <a:ext cx="6573739" cy="8712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B139673-F02C-56F5-FF56-186E075F9545}"/>
              </a:ext>
            </a:extLst>
          </p:cNvPr>
          <p:cNvSpPr txBox="1"/>
          <p:nvPr/>
        </p:nvSpPr>
        <p:spPr>
          <a:xfrm>
            <a:off x="479321" y="6161719"/>
            <a:ext cx="3361797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标准正态分布函数</a:t>
            </a:r>
            <a:endParaRPr 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625D50-76E0-D567-D010-5A979D1BE62B}"/>
              </a:ext>
            </a:extLst>
          </p:cNvPr>
          <p:cNvCxnSpPr>
            <a:cxnSpLocks/>
          </p:cNvCxnSpPr>
          <p:nvPr/>
        </p:nvCxnSpPr>
        <p:spPr>
          <a:xfrm flipH="1">
            <a:off x="1966586" y="5891037"/>
            <a:ext cx="340175" cy="27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5E72C0-55CA-FD80-5AC3-09B81FDE3F97}"/>
              </a:ext>
            </a:extLst>
          </p:cNvPr>
          <p:cNvCxnSpPr>
            <a:cxnSpLocks/>
          </p:cNvCxnSpPr>
          <p:nvPr/>
        </p:nvCxnSpPr>
        <p:spPr>
          <a:xfrm>
            <a:off x="2832548" y="5976685"/>
            <a:ext cx="1156267" cy="273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1EB09F-4E31-C4DF-F95C-017E9988AC0D}"/>
              </a:ext>
            </a:extLst>
          </p:cNvPr>
          <p:cNvSpPr txBox="1"/>
          <p:nvPr/>
        </p:nvSpPr>
        <p:spPr>
          <a:xfrm>
            <a:off x="3571401" y="6140418"/>
            <a:ext cx="3361797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训练数据的统计量</a:t>
            </a:r>
            <a:endParaRPr 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3F39BC-478A-95CA-4F8D-88DC342FD20D}"/>
                  </a:ext>
                </a:extLst>
              </p:cNvPr>
              <p:cNvSpPr txBox="1"/>
              <p:nvPr/>
            </p:nvSpPr>
            <p:spPr>
              <a:xfrm>
                <a:off x="7188655" y="4324805"/>
                <a:ext cx="3486618" cy="581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阶段</a:t>
                </a:r>
                <a14:m>
                  <m:oMath xmlns:m="http://schemas.openxmlformats.org/officeDocument/2006/math"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𝒄</m:t>
                    </m:r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的损失函数</a:t>
                </a:r>
                <a:endParaRPr lang="en-US" sz="24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3F39BC-478A-95CA-4F8D-88DC342FD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655" y="4324805"/>
                <a:ext cx="3486618" cy="581057"/>
              </a:xfrm>
              <a:prstGeom prst="rect">
                <a:avLst/>
              </a:prstGeom>
              <a:blipFill>
                <a:blip r:embed="rId13"/>
                <a:stretch>
                  <a:fillRect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BE7610-AF73-BCD0-B05F-46415B2F2D03}"/>
                  </a:ext>
                </a:extLst>
              </p:cNvPr>
              <p:cNvSpPr txBox="1"/>
              <p:nvPr/>
            </p:nvSpPr>
            <p:spPr>
              <a:xfrm>
                <a:off x="7816618" y="5164747"/>
                <a:ext cx="4051953" cy="10007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BE7610-AF73-BCD0-B05F-46415B2F2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618" y="5164747"/>
                <a:ext cx="4051953" cy="10007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79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数据集和度量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DeepPose</a:t>
              </a:r>
              <a:endParaRPr lang="zh-CN" altLang="en-US" sz="24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简介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BD0F4-2433-9FD3-6C1C-3D886E6912C4}"/>
              </a:ext>
            </a:extLst>
          </p:cNvPr>
          <p:cNvSpPr txBox="1"/>
          <p:nvPr/>
        </p:nvSpPr>
        <p:spPr>
          <a:xfrm>
            <a:off x="474762" y="1247624"/>
            <a:ext cx="1096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（二维）人体姿态估计</a:t>
            </a:r>
            <a:r>
              <a:rPr lang="en-US" altLang="zh-CN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检测人体在图像中的关节点坐标</a:t>
            </a:r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8528CA-CC40-8227-9529-D4771CB5011A}"/>
                  </a:ext>
                </a:extLst>
              </p:cNvPr>
              <p:cNvSpPr txBox="1"/>
              <p:nvPr/>
            </p:nvSpPr>
            <p:spPr>
              <a:xfrm>
                <a:off x="1752353" y="4258117"/>
                <a:ext cx="34100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𝒋</m:t>
                    </m:r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个关节点的坐标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8528CA-CC40-8227-9529-D4771CB50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353" y="4258117"/>
                <a:ext cx="3410047" cy="461665"/>
              </a:xfrm>
              <a:prstGeom prst="rect">
                <a:avLst/>
              </a:prstGeom>
              <a:blipFill>
                <a:blip r:embed="rId5"/>
                <a:stretch>
                  <a:fillRect l="-267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erson walking on a path with a body diagram&#10;&#10;Description automatically generated">
            <a:extLst>
              <a:ext uri="{FF2B5EF4-FFF2-40B4-BE49-F238E27FC236}">
                <a16:creationId xmlns:a16="http://schemas.microsoft.com/office/drawing/2014/main" id="{581D1D75-B4C8-9069-2D36-BC2BDB3598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86" y="1810459"/>
            <a:ext cx="5342888" cy="4600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87F8A-B02C-5D6F-BC50-BE7DF1B506CF}"/>
                  </a:ext>
                </a:extLst>
              </p:cNvPr>
              <p:cNvSpPr txBox="1"/>
              <p:nvPr/>
            </p:nvSpPr>
            <p:spPr>
              <a:xfrm>
                <a:off x="2227042" y="3424980"/>
                <a:ext cx="3250185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87F8A-B02C-5D6F-BC50-BE7DF1B50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42" y="3424980"/>
                <a:ext cx="3250185" cy="399084"/>
              </a:xfrm>
              <a:prstGeom prst="rect">
                <a:avLst/>
              </a:prstGeom>
              <a:blipFill>
                <a:blip r:embed="rId7"/>
                <a:stretch>
                  <a:fillRect l="-1689" r="-300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3F55919-05D3-98D1-0684-99F4E41C05AA}"/>
              </a:ext>
            </a:extLst>
          </p:cNvPr>
          <p:cNvSpPr txBox="1"/>
          <p:nvPr/>
        </p:nvSpPr>
        <p:spPr>
          <a:xfrm>
            <a:off x="838093" y="2634164"/>
            <a:ext cx="5574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人体关节点坐标向量</a:t>
            </a:r>
            <a:r>
              <a:rPr lang="en-US" altLang="zh-CN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姿态向量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2256F8-61B0-F4E5-3565-BCAD59454348}"/>
                  </a:ext>
                </a:extLst>
              </p:cNvPr>
              <p:cNvSpPr txBox="1"/>
              <p:nvPr/>
            </p:nvSpPr>
            <p:spPr>
              <a:xfrm>
                <a:off x="2911457" y="4916420"/>
                <a:ext cx="1091837" cy="406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2256F8-61B0-F4E5-3565-BCAD5945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457" y="4916420"/>
                <a:ext cx="1091837" cy="406522"/>
              </a:xfrm>
              <a:prstGeom prst="rect">
                <a:avLst/>
              </a:prstGeom>
              <a:blipFill>
                <a:blip r:embed="rId8"/>
                <a:stretch>
                  <a:fillRect l="-6704" r="-1117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C25E77D-5111-BB06-CC7E-561A9EBFD3CE}"/>
              </a:ext>
            </a:extLst>
          </p:cNvPr>
          <p:cNvSpPr txBox="1"/>
          <p:nvPr/>
        </p:nvSpPr>
        <p:spPr>
          <a:xfrm>
            <a:off x="6117871" y="6174731"/>
            <a:ext cx="1625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人体骨架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31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数据集和度量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DeepPose</a:t>
              </a:r>
              <a:endParaRPr lang="zh-CN" altLang="en-US" sz="24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0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数据集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091667-E479-1CE7-E332-550875920C9A}"/>
              </a:ext>
            </a:extLst>
          </p:cNvPr>
          <p:cNvSpPr txBox="1"/>
          <p:nvPr/>
        </p:nvSpPr>
        <p:spPr>
          <a:xfrm>
            <a:off x="580240" y="954758"/>
            <a:ext cx="559346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LSP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数据集</a:t>
            </a:r>
            <a:endParaRPr lang="en-US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-2000</a:t>
            </a: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张图像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-14</a:t>
            </a: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个标注关节点</a:t>
            </a:r>
            <a:endParaRPr lang="en-US" sz="2400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D8FE4D-E742-BCC0-2C14-F5BF101B17E1}"/>
              </a:ext>
            </a:extLst>
          </p:cNvPr>
          <p:cNvSpPr txBox="1"/>
          <p:nvPr/>
        </p:nvSpPr>
        <p:spPr>
          <a:xfrm>
            <a:off x="580240" y="3785252"/>
            <a:ext cx="705905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FLIC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数据集</a:t>
            </a:r>
            <a:endParaRPr lang="en-US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-5000</a:t>
            </a: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多张图像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-10</a:t>
            </a: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个上半身标注关节点</a:t>
            </a:r>
            <a:endParaRPr lang="en-US" sz="2400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691B7A-CC9E-9A59-FCAA-EB9538AF9523}"/>
              </a:ext>
            </a:extLst>
          </p:cNvPr>
          <p:cNvSpPr txBox="1"/>
          <p:nvPr/>
        </p:nvSpPr>
        <p:spPr>
          <a:xfrm>
            <a:off x="6209033" y="954759"/>
            <a:ext cx="530602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COCO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数据集</a:t>
            </a:r>
            <a:endParaRPr lang="en-US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万张图像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-17</a:t>
            </a: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个标注关节点</a:t>
            </a:r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2" descr="http://cocodataset.org/images/keypoints-splash-big.png">
            <a:extLst>
              <a:ext uri="{FF2B5EF4-FFF2-40B4-BE49-F238E27FC236}">
                <a16:creationId xmlns:a16="http://schemas.microsoft.com/office/drawing/2014/main" id="{8C34608D-E444-99EA-2110-A9A6BCC9F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9033" y="2231834"/>
            <a:ext cx="5700049" cy="41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DDDB0541-D34D-99CE-B938-D08FF9EB7649}"/>
              </a:ext>
            </a:extLst>
          </p:cNvPr>
          <p:cNvGrpSpPr/>
          <p:nvPr/>
        </p:nvGrpSpPr>
        <p:grpSpPr>
          <a:xfrm>
            <a:off x="676938" y="2093531"/>
            <a:ext cx="5039574" cy="1351570"/>
            <a:chOff x="604368" y="2077430"/>
            <a:chExt cx="5039574" cy="135157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F1D7557-A17F-7ABA-945C-4FC054EBD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68" y="2077430"/>
              <a:ext cx="713907" cy="133487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C860BC6-E0F1-5239-C6BF-C680F9042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403" y="2093532"/>
              <a:ext cx="1314411" cy="131877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C4414DE-CFD6-173D-7375-6825197D5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0942" y="2110221"/>
              <a:ext cx="604744" cy="131877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4BFBE1D-D1A4-4CDF-4E97-DB9FC9507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874" y="2096833"/>
              <a:ext cx="1196165" cy="1325033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A088AD0-2847-8662-4824-CD976A278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8181" y="2110221"/>
              <a:ext cx="1075761" cy="1318779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BA6CB4A-CFC8-5497-82A2-6F4C392B1ADF}"/>
              </a:ext>
            </a:extLst>
          </p:cNvPr>
          <p:cNvGrpSpPr/>
          <p:nvPr/>
        </p:nvGrpSpPr>
        <p:grpSpPr>
          <a:xfrm>
            <a:off x="881997" y="5114426"/>
            <a:ext cx="4595230" cy="968456"/>
            <a:chOff x="639629" y="5114426"/>
            <a:chExt cx="4595230" cy="968456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B524753-138B-9A86-7909-6ED062241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29" y="5114426"/>
              <a:ext cx="1452684" cy="968456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9648905-4A12-F3EF-E9C4-F56805D7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902" y="5114426"/>
              <a:ext cx="1452684" cy="968456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0D98CE69-3091-E1F0-DC6D-D7DFF13D2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175" y="5114426"/>
              <a:ext cx="1452684" cy="968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97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E067A2-ADA8-D74A-1FD1-3770CDB9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度量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95962-4F77-CBD0-418A-CF6F2F58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B4B70-6E89-B59F-99EA-E0DEF64A51BA}"/>
              </a:ext>
            </a:extLst>
          </p:cNvPr>
          <p:cNvSpPr txBox="1"/>
          <p:nvPr/>
        </p:nvSpPr>
        <p:spPr>
          <a:xfrm>
            <a:off x="391590" y="887028"/>
            <a:ext cx="113451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Percentage of Correct </a:t>
            </a:r>
            <a:r>
              <a:rPr lang="en-US" altLang="zh-CN" sz="2400" b="1" spc="300" dirty="0" err="1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Keypoints</a:t>
            </a:r>
            <a:r>
              <a:rPr lang="en-US" altLang="zh-CN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(PCK)</a:t>
            </a:r>
          </a:p>
          <a:p>
            <a:r>
              <a:rPr lang="en-US" altLang="zh-CN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-</a:t>
            </a: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坐标预测正确的关节点所占百分比</a:t>
            </a:r>
            <a:endParaRPr lang="en-US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7E293E-B8A0-3C75-0725-0113F1542006}"/>
                  </a:ext>
                </a:extLst>
              </p:cNvPr>
              <p:cNvSpPr txBox="1"/>
              <p:nvPr/>
            </p:nvSpPr>
            <p:spPr>
              <a:xfrm>
                <a:off x="3602128" y="1840696"/>
                <a:ext cx="4503605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PCK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4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1">
                                                      <a:latin typeface="Cambria Math" panose="02040503050406030204" pitchFamily="18" charset="0"/>
                                                    </a:rPr>
                                                    <m:t>𝐲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latin typeface="Cambria Math" panose="02040503050406030204" pitchFamily="18" charset="0"/>
                                                </a:rPr>
                                                <m:t>𝐲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7E293E-B8A0-3C75-0725-0113F1542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128" y="1840696"/>
                <a:ext cx="4503605" cy="10384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C61F27-5413-8801-F879-0C96C83D683E}"/>
              </a:ext>
            </a:extLst>
          </p:cNvPr>
          <p:cNvCxnSpPr>
            <a:cxnSpLocks/>
          </p:cNvCxnSpPr>
          <p:nvPr/>
        </p:nvCxnSpPr>
        <p:spPr>
          <a:xfrm flipH="1">
            <a:off x="4809506" y="2766951"/>
            <a:ext cx="1555668" cy="477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748F9F-5EDA-0BCB-82FD-87468E07DF13}"/>
              </a:ext>
            </a:extLst>
          </p:cNvPr>
          <p:cNvSpPr txBox="1"/>
          <p:nvPr/>
        </p:nvSpPr>
        <p:spPr>
          <a:xfrm>
            <a:off x="1996405" y="3036259"/>
            <a:ext cx="3590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尺度因子，</a:t>
            </a:r>
            <a:endParaRPr lang="en-US" altLang="zh-CN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一般为人体头部直径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E0EF25-F3BD-DE25-3544-C4ABA29B7A73}"/>
              </a:ext>
            </a:extLst>
          </p:cNvPr>
          <p:cNvCxnSpPr>
            <a:cxnSpLocks/>
          </p:cNvCxnSpPr>
          <p:nvPr/>
        </p:nvCxnSpPr>
        <p:spPr>
          <a:xfrm>
            <a:off x="7752030" y="2539669"/>
            <a:ext cx="353703" cy="70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3E70BC-6286-69C3-B3F9-3B8149A6C5B2}"/>
                  </a:ext>
                </a:extLst>
              </p:cNvPr>
              <p:cNvSpPr txBox="1"/>
              <p:nvPr/>
            </p:nvSpPr>
            <p:spPr>
              <a:xfrm>
                <a:off x="6604662" y="3344690"/>
                <a:ext cx="35909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阈值，一般取</a:t>
                </a:r>
                <a14:m>
                  <m:oMath xmlns:m="http://schemas.openxmlformats.org/officeDocument/2006/math">
                    <m:r>
                      <a:rPr lang="en-US" altLang="zh-CN" sz="2400" b="1" i="0" spc="3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𝟎</m:t>
                    </m:r>
                    <m:r>
                      <a:rPr lang="en-US" altLang="zh-CN" sz="2400" b="1" i="0" spc="3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.</m:t>
                    </m:r>
                    <m:r>
                      <a:rPr lang="en-US" altLang="zh-CN" sz="2400" b="1" i="1" spc="3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𝟓</m:t>
                    </m:r>
                  </m:oMath>
                </a14:m>
                <a:endParaRPr lang="zh-CN" altLang="en-US" sz="24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3E70BC-6286-69C3-B3F9-3B8149A6C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662" y="3344690"/>
                <a:ext cx="3590935" cy="461665"/>
              </a:xfrm>
              <a:prstGeom prst="rect">
                <a:avLst/>
              </a:prstGeom>
              <a:blipFill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ED1EC50C-8345-40BF-1541-A66AAF85F7DA}"/>
              </a:ext>
            </a:extLst>
          </p:cNvPr>
          <p:cNvSpPr txBox="1"/>
          <p:nvPr/>
        </p:nvSpPr>
        <p:spPr>
          <a:xfrm>
            <a:off x="391590" y="3883119"/>
            <a:ext cx="71097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 </a:t>
            </a:r>
            <a:r>
              <a:rPr lang="en-US" sz="2400" b="1" spc="300" dirty="0" err="1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Keypoint</a:t>
            </a:r>
            <a:r>
              <a:rPr 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Similarity (OKS)：</a:t>
            </a:r>
          </a:p>
          <a:p>
            <a:r>
              <a:rPr lang="en-US" altLang="zh-CN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-</a:t>
            </a: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目标关节点相似度</a:t>
            </a:r>
            <a:endParaRPr lang="en-US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05C306-C7CB-D61B-E545-C2CDE7ED9111}"/>
                  </a:ext>
                </a:extLst>
              </p:cNvPr>
              <p:cNvSpPr txBox="1"/>
              <p:nvPr/>
            </p:nvSpPr>
            <p:spPr>
              <a:xfrm>
                <a:off x="3450430" y="4533933"/>
                <a:ext cx="5227457" cy="1330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OKS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sz="2400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2400" b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𝐲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sz="24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𝒊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1">
                                                      <a:latin typeface="Cambria Math" panose="02040503050406030204" pitchFamily="18" charset="0"/>
                                                    </a:rPr>
                                                    <m:t>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𝒊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Sup>
                                        <m:sSub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&gt;0)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&gt;0)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05C306-C7CB-D61B-E545-C2CDE7ED9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30" y="4533933"/>
                <a:ext cx="5227457" cy="1330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55D9DDB-099A-EA5B-D762-F7DC67D470CA}"/>
              </a:ext>
            </a:extLst>
          </p:cNvPr>
          <p:cNvCxnSpPr>
            <a:cxnSpLocks/>
          </p:cNvCxnSpPr>
          <p:nvPr/>
        </p:nvCxnSpPr>
        <p:spPr>
          <a:xfrm flipH="1">
            <a:off x="4027990" y="5352901"/>
            <a:ext cx="2222339" cy="484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553A5CD-F1EB-5F86-03DA-0EFE114D9C62}"/>
              </a:ext>
            </a:extLst>
          </p:cNvPr>
          <p:cNvSpPr txBox="1"/>
          <p:nvPr/>
        </p:nvSpPr>
        <p:spPr>
          <a:xfrm>
            <a:off x="1476277" y="5849153"/>
            <a:ext cx="5103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尺度因子，</a:t>
            </a:r>
            <a:endParaRPr lang="en-US" altLang="zh-CN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一般为人体检测框面积的平方根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920013-B56C-DED0-B169-AAEF8B5056A3}"/>
              </a:ext>
            </a:extLst>
          </p:cNvPr>
          <p:cNvCxnSpPr>
            <a:cxnSpLocks/>
          </p:cNvCxnSpPr>
          <p:nvPr/>
        </p:nvCxnSpPr>
        <p:spPr>
          <a:xfrm>
            <a:off x="7752030" y="5158014"/>
            <a:ext cx="523869" cy="812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ED7CFD6-D9CD-96C7-5972-7DB442A8B9DF}"/>
              </a:ext>
            </a:extLst>
          </p:cNvPr>
          <p:cNvSpPr txBox="1"/>
          <p:nvPr/>
        </p:nvSpPr>
        <p:spPr>
          <a:xfrm>
            <a:off x="7261581" y="6102960"/>
            <a:ext cx="3454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关节点的可见性标志</a:t>
            </a:r>
          </a:p>
        </p:txBody>
      </p:sp>
    </p:spTree>
    <p:extLst>
      <p:ext uri="{BB962C8B-B14F-4D97-AF65-F5344CB8AC3E}">
        <p14:creationId xmlns:p14="http://schemas.microsoft.com/office/powerpoint/2010/main" val="88546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数据集和度量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DeepPose</a:t>
              </a:r>
              <a:endParaRPr lang="zh-CN" altLang="en-US" sz="2400" b="1" dirty="0">
                <a:solidFill>
                  <a:srgbClr val="0036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7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局部与全局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" name="组合 16">
            <a:extLst>
              <a:ext uri="{FF2B5EF4-FFF2-40B4-BE49-F238E27FC236}">
                <a16:creationId xmlns:a16="http://schemas.microsoft.com/office/drawing/2014/main" id="{17E9196D-1ACC-6C43-FE1F-28D90C9A019B}"/>
              </a:ext>
            </a:extLst>
          </p:cNvPr>
          <p:cNvGrpSpPr/>
          <p:nvPr/>
        </p:nvGrpSpPr>
        <p:grpSpPr>
          <a:xfrm>
            <a:off x="6225293" y="1883987"/>
            <a:ext cx="3914130" cy="3566115"/>
            <a:chOff x="9387127" y="4078924"/>
            <a:chExt cx="4372147" cy="4371975"/>
          </a:xfrm>
        </p:grpSpPr>
        <p:pic>
          <p:nvPicPr>
            <p:cNvPr id="12" name="图片 8">
              <a:extLst>
                <a:ext uri="{FF2B5EF4-FFF2-40B4-BE49-F238E27FC236}">
                  <a16:creationId xmlns:a16="http://schemas.microsoft.com/office/drawing/2014/main" id="{F201DD99-9465-71FF-3520-8FD0FEB82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35000"/>
            </a:blip>
            <a:srcRect l="24754" t="103" r="18993" b="-103"/>
            <a:stretch/>
          </p:blipFill>
          <p:spPr>
            <a:xfrm>
              <a:off x="9387127" y="4078924"/>
              <a:ext cx="4372147" cy="437197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C60914AB-35CC-D7A7-5F71-E7128ECDB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l="45328" t="35511" r="46021" b="49110"/>
            <a:stretch/>
          </p:blipFill>
          <p:spPr>
            <a:xfrm>
              <a:off x="10968318" y="5638800"/>
              <a:ext cx="672353" cy="67235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2DAFF737-9595-89B1-5E87-404F7185F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l="67359" t="67052" r="23990" b="17569"/>
            <a:stretch/>
          </p:blipFill>
          <p:spPr>
            <a:xfrm>
              <a:off x="12698506" y="7005918"/>
              <a:ext cx="672353" cy="67235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pic>
        <p:nvPicPr>
          <p:cNvPr id="16" name="图片 14">
            <a:extLst>
              <a:ext uri="{FF2B5EF4-FFF2-40B4-BE49-F238E27FC236}">
                <a16:creationId xmlns:a16="http://schemas.microsoft.com/office/drawing/2014/main" id="{E12CF065-FFB3-A555-E8CE-ABCE627AE3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45328" t="35511" r="46021" b="49110"/>
          <a:stretch/>
        </p:blipFill>
        <p:spPr>
          <a:xfrm>
            <a:off x="3708307" y="3156341"/>
            <a:ext cx="601918" cy="5484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图片 15">
            <a:extLst>
              <a:ext uri="{FF2B5EF4-FFF2-40B4-BE49-F238E27FC236}">
                <a16:creationId xmlns:a16="http://schemas.microsoft.com/office/drawing/2014/main" id="{2AAD50CD-D124-145E-10CE-37F0288371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67359" t="67052" r="23990" b="17569"/>
          <a:stretch/>
        </p:blipFill>
        <p:spPr>
          <a:xfrm>
            <a:off x="5257243" y="4271467"/>
            <a:ext cx="601918" cy="5484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9AF177C9-2A7A-45EF-FC67-72F1848626A2}"/>
              </a:ext>
            </a:extLst>
          </p:cNvPr>
          <p:cNvSpPr/>
          <p:nvPr/>
        </p:nvSpPr>
        <p:spPr>
          <a:xfrm>
            <a:off x="2291787" y="1875100"/>
            <a:ext cx="3925457" cy="35765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57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CEA99B-2622-B9ED-AC5A-E4C8CB4BC84B}"/>
              </a:ext>
            </a:extLst>
          </p:cNvPr>
          <p:cNvSpPr txBox="1"/>
          <p:nvPr/>
        </p:nvSpPr>
        <p:spPr>
          <a:xfrm>
            <a:off x="650331" y="1040844"/>
            <a:ext cx="5574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左边的图像块对应什么人体关节点？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6691FA-7D85-2E9C-F751-0517A5A35E79}"/>
              </a:ext>
            </a:extLst>
          </p:cNvPr>
          <p:cNvSpPr txBox="1"/>
          <p:nvPr/>
        </p:nvSpPr>
        <p:spPr>
          <a:xfrm>
            <a:off x="3427788" y="5861106"/>
            <a:ext cx="5574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局部表象比较弱，全局关联才够强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77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25F4F7-6341-E3BD-736D-11F3D996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DeepPose</a:t>
            </a:r>
            <a:r>
              <a:rPr lang="en-US" altLang="zh-CN" baseline="30000" dirty="0"/>
              <a:t>[1]</a:t>
            </a: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5EEB8-842A-1EE9-5917-7C3B1B782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2BC7E-26A7-4871-6923-03C830CD4241}"/>
              </a:ext>
            </a:extLst>
          </p:cNvPr>
          <p:cNvSpPr txBox="1"/>
          <p:nvPr/>
        </p:nvSpPr>
        <p:spPr>
          <a:xfrm>
            <a:off x="2034792" y="898792"/>
            <a:ext cx="8070448" cy="1308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第一个基于深度学习的人体姿态估计方法</a:t>
            </a:r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以整张人体图像为输入估计人体关节点</a:t>
            </a:r>
            <a:endParaRPr lang="en-US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FBBF7173-BFEA-58DD-4CF5-AF3643777AB5}"/>
              </a:ext>
            </a:extLst>
          </p:cNvPr>
          <p:cNvSpPr/>
          <p:nvPr/>
        </p:nvSpPr>
        <p:spPr>
          <a:xfrm>
            <a:off x="1096810" y="6352143"/>
            <a:ext cx="9998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[1] </a:t>
            </a:r>
            <a:r>
              <a:rPr lang="nl-NL" altLang="zh-CN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	A. Toshev, et al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Deeppose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: Human pose estimation via deep neural networks. CVPR 2014.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0" name="图片 31">
            <a:extLst>
              <a:ext uri="{FF2B5EF4-FFF2-40B4-BE49-F238E27FC236}">
                <a16:creationId xmlns:a16="http://schemas.microsoft.com/office/drawing/2014/main" id="{A55034BC-B090-D481-0465-4F6356270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23" y="2638710"/>
            <a:ext cx="5394807" cy="3429996"/>
          </a:xfrm>
          <a:prstGeom prst="rect">
            <a:avLst/>
          </a:prstGeom>
        </p:spPr>
      </p:pic>
      <p:pic>
        <p:nvPicPr>
          <p:cNvPr id="41" name="图片 32">
            <a:extLst>
              <a:ext uri="{FF2B5EF4-FFF2-40B4-BE49-F238E27FC236}">
                <a16:creationId xmlns:a16="http://schemas.microsoft.com/office/drawing/2014/main" id="{581040DA-EA4C-595F-FFA2-C3BA97673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82" y="2612267"/>
            <a:ext cx="6082316" cy="334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7.5"/>
</p:tagLst>
</file>

<file path=ppt/theme/theme1.xml><?xml version="1.0" encoding="utf-8"?>
<a:theme xmlns:a="http://schemas.openxmlformats.org/drawingml/2006/main" name="工银国际">
  <a:themeElements>
    <a:clrScheme name="ICBCI">
      <a:dk1>
        <a:srgbClr val="000000"/>
      </a:dk1>
      <a:lt1>
        <a:srgbClr val="FFFFFF"/>
      </a:lt1>
      <a:dk2>
        <a:srgbClr val="274E18"/>
      </a:dk2>
      <a:lt2>
        <a:srgbClr val="1B587C"/>
      </a:lt2>
      <a:accent1>
        <a:srgbClr val="800000"/>
      </a:accent1>
      <a:accent2>
        <a:srgbClr val="F0BE6B"/>
      </a:accent2>
      <a:accent3>
        <a:srgbClr val="4B7E82"/>
      </a:accent3>
      <a:accent4>
        <a:srgbClr val="CF8B78"/>
      </a:accent4>
      <a:accent5>
        <a:srgbClr val="B2B2B2"/>
      </a:accent5>
      <a:accent6>
        <a:srgbClr val="F07F09"/>
      </a:accent6>
      <a:hlink>
        <a:srgbClr val="4B7E82"/>
      </a:hlink>
      <a:folHlink>
        <a:srgbClr val="CF8B78"/>
      </a:folHlink>
    </a:clrScheme>
    <a:fontScheme name="1_Default Design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wrap="none" anchor="ctr"/>
      <a:lstStyle>
        <a:defPPr eaLnBrk="1" hangingPunct="1">
          <a:defRPr sz="1200"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0" tIns="0" rIns="0" bIns="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楷体" panose="02010600040101010101" pitchFamily="2" charset="-122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420000"/>
        </a:dk2>
        <a:lt2>
          <a:srgbClr val="969696"/>
        </a:lt2>
        <a:accent1>
          <a:srgbClr val="800000"/>
        </a:accent1>
        <a:accent2>
          <a:srgbClr val="FAC8AA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3B59A"/>
        </a:accent6>
        <a:hlink>
          <a:srgbClr val="C0C0C0"/>
        </a:hlink>
        <a:folHlink>
          <a:srgbClr val="C00D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420000"/>
        </a:dk2>
        <a:lt2>
          <a:srgbClr val="969696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420000"/>
        </a:dk2>
        <a:lt2>
          <a:srgbClr val="676767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420000"/>
        </a:dk2>
        <a:lt2>
          <a:srgbClr val="B2B2B2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FF33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F07F09"/>
        </a:dk2>
        <a:lt2>
          <a:srgbClr val="1B587C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F07F09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页面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标准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>
            <a:lumMod val="75000"/>
          </a:schemeClr>
        </a:solidFill>
        <a:ln w="0">
          <a:solidFill>
            <a:srgbClr val="000000"/>
          </a:solidFill>
          <a:prstDash val="solid"/>
          <a:round/>
        </a:ln>
      </a:spPr>
      <a:bodyPr vert="horz" wrap="square" lIns="91440" tIns="45720" rIns="91440" bIns="45720" numCol="1" anchor="t" anchorCtr="0" compatLnSpc="1"/>
      <a:lstStyle>
        <a:defPPr algn="l">
          <a:defRPr>
            <a:latin typeface="微软雅黑" panose="020B0503020204020204" charset="-122"/>
            <a:ea typeface="微软雅黑" panose="020B050302020402020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504</Words>
  <Application>Microsoft Macintosh PowerPoint</Application>
  <PresentationFormat>宽屏</PresentationFormat>
  <Paragraphs>106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Microsoft YaHei</vt:lpstr>
      <vt:lpstr>Microsoft YaHei</vt:lpstr>
      <vt:lpstr>Arial</vt:lpstr>
      <vt:lpstr>Calibri</vt:lpstr>
      <vt:lpstr>Cambria Math</vt:lpstr>
      <vt:lpstr>Palatino Linotype</vt:lpstr>
      <vt:lpstr>Times New Roman</vt:lpstr>
      <vt:lpstr>Wingdings</vt:lpstr>
      <vt:lpstr>工银国际</vt:lpstr>
      <vt:lpstr>页面</vt:lpstr>
      <vt:lpstr>PowerPoint 演示文稿</vt:lpstr>
      <vt:lpstr>PowerPoint 演示文稿</vt:lpstr>
      <vt:lpstr>简介</vt:lpstr>
      <vt:lpstr>PowerPoint 演示文稿</vt:lpstr>
      <vt:lpstr>数据集</vt:lpstr>
      <vt:lpstr>度量</vt:lpstr>
      <vt:lpstr>PowerPoint 演示文稿</vt:lpstr>
      <vt:lpstr>局部与全局</vt:lpstr>
      <vt:lpstr>DeepPose[1]</vt:lpstr>
      <vt:lpstr>DeepPose-初始阶段</vt:lpstr>
      <vt:lpstr>DeepPose-精化阶段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2024-12-03T14:55:39Z</dcterms:created>
  <dcterms:modified xsi:type="dcterms:W3CDTF">2024-12-11T05:40:22Z</dcterms:modified>
</cp:coreProperties>
</file>