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0" r:id="rId1"/>
    <p:sldMasterId id="2147483655" r:id="rId2"/>
  </p:sldMasterIdLst>
  <p:notesMasterIdLst>
    <p:notesMasterId r:id="rId13"/>
  </p:notesMasterIdLst>
  <p:sldIdLst>
    <p:sldId id="512" r:id="rId3"/>
    <p:sldId id="4944" r:id="rId4"/>
    <p:sldId id="1195" r:id="rId5"/>
    <p:sldId id="4953" r:id="rId6"/>
    <p:sldId id="1196" r:id="rId7"/>
    <p:sldId id="4961" r:id="rId8"/>
    <p:sldId id="4957" r:id="rId9"/>
    <p:sldId id="4958" r:id="rId10"/>
    <p:sldId id="4959" r:id="rId11"/>
    <p:sldId id="120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79"/>
    <a:srgbClr val="C03228"/>
    <a:srgbClr val="FFF3F3"/>
    <a:srgbClr val="FDA9AF"/>
    <a:srgbClr val="FC7660"/>
    <a:srgbClr val="FFFFFF"/>
    <a:srgbClr val="0E57C4"/>
    <a:srgbClr val="000080"/>
    <a:srgbClr val="76A7B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77438" autoAdjust="0"/>
  </p:normalViewPr>
  <p:slideViewPr>
    <p:cSldViewPr snapToGrid="0">
      <p:cViewPr varScale="1">
        <p:scale>
          <a:sx n="61" d="100"/>
          <a:sy n="61" d="100"/>
        </p:scale>
        <p:origin x="13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3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1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2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91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0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26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9" y="1149350"/>
            <a:ext cx="11310816" cy="466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98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7" name="组 13"/>
          <p:cNvGrpSpPr/>
          <p:nvPr userDrawn="1"/>
        </p:nvGrpSpPr>
        <p:grpSpPr>
          <a:xfrm>
            <a:off x="-633321" y="4571304"/>
            <a:ext cx="481519" cy="2273997"/>
            <a:chOff x="-557175" y="2580484"/>
            <a:chExt cx="361139" cy="2273997"/>
          </a:xfrm>
        </p:grpSpPr>
        <p:sp>
          <p:nvSpPr>
            <p:cNvPr id="8" name="矩形 7"/>
            <p:cNvSpPr/>
            <p:nvPr/>
          </p:nvSpPr>
          <p:spPr>
            <a:xfrm>
              <a:off x="-554851" y="3344693"/>
              <a:ext cx="358815" cy="358815"/>
            </a:xfrm>
            <a:prstGeom prst="rect">
              <a:avLst/>
            </a:prstGeom>
            <a:solidFill>
              <a:srgbClr val="003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554852" y="2580484"/>
              <a:ext cx="358815" cy="358815"/>
            </a:xfrm>
            <a:prstGeom prst="rect">
              <a:avLst/>
            </a:prstGeom>
            <a:solidFill>
              <a:srgbClr val="C03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554853" y="4108901"/>
              <a:ext cx="358815" cy="358815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554852" y="2962589"/>
              <a:ext cx="358815" cy="358815"/>
            </a:xfrm>
            <a:prstGeom prst="rect">
              <a:avLst/>
            </a:prstGeom>
            <a:solidFill>
              <a:srgbClr val="EA3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554853" y="3726797"/>
              <a:ext cx="358815" cy="35881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557175" y="4495666"/>
              <a:ext cx="358815" cy="358815"/>
            </a:xfrm>
            <a:prstGeom prst="rect">
              <a:avLst/>
            </a:prstGeom>
            <a:solidFill>
              <a:srgbClr val="F2D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572CEFB-1F61-4640-A152-A08993A0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877" y="6330131"/>
            <a:ext cx="2743200" cy="365125"/>
          </a:xfrm>
        </p:spPr>
        <p:txBody>
          <a:bodyPr/>
          <a:lstStyle>
            <a:lvl1pPr>
              <a:defRPr sz="1333" b="1"/>
            </a:lvl1pPr>
          </a:lstStyle>
          <a:p>
            <a:pPr>
              <a:defRPr/>
            </a:pPr>
            <a:fld id="{0664BE23-B3F9-45BA-B5CE-3D649D28F458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/35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270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96AF-2CB0-4BDA-9342-0D6958BBB263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38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普通列表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idx="1" hasCustomPrompt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819D-90B8-4DE6-BE5D-09B5D54BA6A3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7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02DF-EF9E-4340-8F20-0DE5DD6ACCD1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70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2046-0E25-4D1F-82FB-DCC5959392A7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81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25939" y="103189"/>
            <a:ext cx="9612923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TW" dirty="0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-3908" y="0"/>
            <a:ext cx="281354" cy="952500"/>
          </a:xfrm>
          <a:prstGeom prst="rect">
            <a:avLst/>
          </a:prstGeom>
          <a:solidFill>
            <a:srgbClr val="004098"/>
          </a:solidFill>
          <a:ln>
            <a:noFill/>
          </a:ln>
          <a:effectLst/>
        </p:spPr>
        <p:txBody>
          <a:bodyPr wrap="none" lIns="45720" rIns="45720" anchor="ctr"/>
          <a:lstStyle/>
          <a:p>
            <a:pPr eaLnBrk="1" hangingPunct="1"/>
            <a:endParaRPr lang="en-US" altLang="zh-TW" sz="1800">
              <a:solidFill>
                <a:schemeClr val="bg1"/>
              </a:solidFill>
              <a:ea typeface="PMingLiU" pitchFamily="18" charset="-120"/>
            </a:endParaRP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flipV="1">
            <a:off x="-3907" y="952500"/>
            <a:ext cx="12195908" cy="0"/>
          </a:xfrm>
          <a:prstGeom prst="line">
            <a:avLst/>
          </a:prstGeom>
          <a:noFill/>
          <a:ln w="28575">
            <a:solidFill>
              <a:srgbClr val="00409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5883732" y="6527643"/>
            <a:ext cx="420629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/>
          <a:lstStyle>
            <a:defPPr>
              <a:defRPr lang="en-US"/>
            </a:defPPr>
            <a:lvl1pPr eaLnBrk="1" hangingPunct="1">
              <a:defRPr sz="1000"/>
            </a:lvl1pPr>
          </a:lstStyle>
          <a:p>
            <a:pPr lvl="0"/>
            <a:fld id="{B369F803-B564-468C-A770-A27D997CCC5C}" type="slidenum">
              <a:rPr lang="en-US" sz="1000" smtClean="0"/>
              <a:t>‹#›</a:t>
            </a:fld>
            <a:endParaRPr lang="en-US" sz="1000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23897" y="-2162"/>
            <a:ext cx="1100406" cy="933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0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 b="1">
          <a:solidFill>
            <a:schemeClr val="accent1"/>
          </a:solidFill>
          <a:latin typeface="+mn-lt"/>
          <a:ea typeface="+mn-ea"/>
          <a:cs typeface="+mn-cs"/>
        </a:defRPr>
      </a:lvl1pPr>
      <a:lvl2pPr marL="19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>
          <a:solidFill>
            <a:schemeClr val="tx1"/>
          </a:solidFill>
          <a:latin typeface="+mn-lt"/>
          <a:ea typeface="+mn-ea"/>
        </a:defRPr>
      </a:lvl2pPr>
      <a:lvl3pPr marL="182880" indent="-1797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51155" indent="-1670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5416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9988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14560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19132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23704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0" y="-3812"/>
            <a:ext cx="340383" cy="772274"/>
          </a:xfrm>
          <a:prstGeom prst="rect">
            <a:avLst/>
          </a:prstGeom>
          <a:solidFill>
            <a:srgbClr val="004098"/>
          </a:solidFill>
          <a:ln w="0">
            <a:noFill/>
            <a:prstDash val="solid"/>
            <a:rou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线连接符 98"/>
          <p:cNvCxnSpPr/>
          <p:nvPr userDrawn="1"/>
        </p:nvCxnSpPr>
        <p:spPr>
          <a:xfrm>
            <a:off x="0" y="768462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79322" y="6356350"/>
            <a:ext cx="3102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C315260-2423-46BE-918F-5D9729F8FD08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989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10315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zh-CN" sz="2800" b="1" kern="1200" spc="300" dirty="0" smtClean="0">
          <a:solidFill>
            <a:srgbClr val="004098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charset="0"/>
        <a:buChar char="▪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u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56E6A505-6A4C-4829-AB35-D2DB4CBA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8" y="298873"/>
            <a:ext cx="4480239" cy="11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F89067-FCB1-1408-4B84-018480D3DB51}"/>
              </a:ext>
            </a:extLst>
          </p:cNvPr>
          <p:cNvSpPr txBox="1"/>
          <p:nvPr/>
        </p:nvSpPr>
        <p:spPr>
          <a:xfrm>
            <a:off x="2805048" y="4572152"/>
            <a:ext cx="65844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沈为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CN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上海交通大学人工智能研究院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295B9-4EE9-E381-DA1C-7A91EC3E029E}"/>
              </a:ext>
            </a:extLst>
          </p:cNvPr>
          <p:cNvSpPr txBox="1"/>
          <p:nvPr/>
        </p:nvSpPr>
        <p:spPr>
          <a:xfrm>
            <a:off x="3773650" y="2608045"/>
            <a:ext cx="4644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实例分割</a:t>
            </a:r>
            <a:endParaRPr 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04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60BEB0-0F9D-4F7D-2B5B-B0A5E582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Mask R-CNN</a:t>
            </a:r>
            <a:r>
              <a:rPr lang="zh-CN" altLang="en-US" dirty="0"/>
              <a:t>的</a:t>
            </a:r>
            <a:r>
              <a:rPr lang="zh-CN" altLang="en-US" sz="28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掩模分支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B07FC-BB9F-18B6-5B26-CA2384BB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5" name="Picture 4" descr="A diagram of a diagram of a diagram&#10;&#10;Description automatically generated">
            <a:extLst>
              <a:ext uri="{FF2B5EF4-FFF2-40B4-BE49-F238E27FC236}">
                <a16:creationId xmlns:a16="http://schemas.microsoft.com/office/drawing/2014/main" id="{12BD0872-7E5F-4DF1-7867-2BB1ACFF43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033" y="1096285"/>
            <a:ext cx="3785886" cy="3728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BE260E-5C8C-7EB8-AB65-FD561C427C4D}"/>
              </a:ext>
            </a:extLst>
          </p:cNvPr>
          <p:cNvSpPr txBox="1"/>
          <p:nvPr/>
        </p:nvSpPr>
        <p:spPr>
          <a:xfrm>
            <a:off x="4835324" y="1302680"/>
            <a:ext cx="6947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掩模分支与用于目标检测的分类头和回归头并行作用于经过</a:t>
            </a:r>
            <a:r>
              <a:rPr lang="en-US" altLang="zh-CN" sz="2400" b="1" spc="300" dirty="0" err="1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RoI</a:t>
            </a: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对齐的特征图</a:t>
            </a:r>
            <a:endParaRPr lang="en-US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A13696A-91D8-47B8-A3F8-28B3AFAD601E}"/>
                  </a:ext>
                </a:extLst>
              </p:cNvPr>
              <p:cNvSpPr/>
              <p:nvPr/>
            </p:nvSpPr>
            <p:spPr bwMode="auto">
              <a:xfrm>
                <a:off x="749943" y="5169562"/>
                <a:ext cx="1461304" cy="914400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latin typeface="微软雅黑" panose="020B0503020204020204" charset="-122"/>
                    <a:ea typeface="微软雅黑" panose="020B0503020204020204" charset="-122"/>
                  </a:rPr>
                  <a:t>ROI</a:t>
                </a:r>
                <a:r>
                  <a:rPr lang="zh-CN" altLang="en-US" dirty="0">
                    <a:latin typeface="微软雅黑" panose="020B0503020204020204" charset="-122"/>
                    <a:ea typeface="微软雅黑" panose="020B0503020204020204" charset="-122"/>
                  </a:rPr>
                  <a:t>特征图</a:t>
                </a:r>
                <a:endParaRPr lang="en-US" altLang="zh-CN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14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×14</m:t>
                      </m:r>
                    </m:oMath>
                  </m:oMathPara>
                </a14:m>
                <a:endParaRPr lang="en-US" sz="20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A13696A-91D8-47B8-A3F8-28B3AFAD6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943" y="5169562"/>
                <a:ext cx="1461304" cy="9144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38E502B7-D125-FF4B-28A6-D254CB9F16C7}"/>
              </a:ext>
            </a:extLst>
          </p:cNvPr>
          <p:cNvSpPr/>
          <p:nvPr/>
        </p:nvSpPr>
        <p:spPr bwMode="auto">
          <a:xfrm>
            <a:off x="2496765" y="5542846"/>
            <a:ext cx="1044614" cy="18306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9640D7-427C-1A3B-D64E-EC7C91333C34}"/>
              </a:ext>
            </a:extLst>
          </p:cNvPr>
          <p:cNvSpPr txBox="1"/>
          <p:nvPr/>
        </p:nvSpPr>
        <p:spPr>
          <a:xfrm>
            <a:off x="2496764" y="5156681"/>
            <a:ext cx="1044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层卷积</a:t>
            </a:r>
            <a:endParaRPr lang="en-US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C8BDE26-429E-73DC-66E4-99A718FFCAE2}"/>
                  </a:ext>
                </a:extLst>
              </p:cNvPr>
              <p:cNvSpPr/>
              <p:nvPr/>
            </p:nvSpPr>
            <p:spPr bwMode="auto">
              <a:xfrm>
                <a:off x="3680267" y="5156681"/>
                <a:ext cx="1461304" cy="914400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latin typeface="微软雅黑" panose="020B0503020204020204" charset="-122"/>
                    <a:ea typeface="微软雅黑" panose="020B0503020204020204" charset="-122"/>
                  </a:rPr>
                  <a:t>ROI</a:t>
                </a:r>
                <a:r>
                  <a:rPr lang="zh-CN" altLang="en-US" dirty="0">
                    <a:latin typeface="微软雅黑" panose="020B0503020204020204" charset="-122"/>
                    <a:ea typeface="微软雅黑" panose="020B0503020204020204" charset="-122"/>
                  </a:rPr>
                  <a:t>特征图</a:t>
                </a:r>
                <a:endParaRPr lang="en-US" altLang="zh-CN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14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×14</m:t>
                      </m:r>
                    </m:oMath>
                  </m:oMathPara>
                </a14:m>
                <a:endParaRPr lang="en-US" sz="20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C8BDE26-429E-73DC-66E4-99A718FFCA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0267" y="5156681"/>
                <a:ext cx="1461304" cy="9144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AE93BD75-D89A-D43D-C74B-06CD23BF270D}"/>
              </a:ext>
            </a:extLst>
          </p:cNvPr>
          <p:cNvSpPr/>
          <p:nvPr/>
        </p:nvSpPr>
        <p:spPr bwMode="auto">
          <a:xfrm>
            <a:off x="5280459" y="5542846"/>
            <a:ext cx="1044614" cy="18306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3483F4-2020-E1E5-D201-A4F3C1F26DBE}"/>
              </a:ext>
            </a:extLst>
          </p:cNvPr>
          <p:cNvSpPr txBox="1"/>
          <p:nvPr/>
        </p:nvSpPr>
        <p:spPr>
          <a:xfrm>
            <a:off x="5280458" y="5211132"/>
            <a:ext cx="1044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上采样</a:t>
            </a:r>
            <a:endParaRPr lang="en-US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47BCA85-940D-F45B-E4BF-2472204AF984}"/>
                  </a:ext>
                </a:extLst>
              </p:cNvPr>
              <p:cNvSpPr/>
              <p:nvPr/>
            </p:nvSpPr>
            <p:spPr bwMode="auto">
              <a:xfrm>
                <a:off x="6463960" y="5169562"/>
                <a:ext cx="1461304" cy="914400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latin typeface="微软雅黑" panose="020B0503020204020204" charset="-122"/>
                    <a:ea typeface="微软雅黑" panose="020B0503020204020204" charset="-122"/>
                  </a:rPr>
                  <a:t>ROI</a:t>
                </a:r>
                <a:r>
                  <a:rPr lang="zh-CN" altLang="en-US" dirty="0">
                    <a:latin typeface="微软雅黑" panose="020B0503020204020204" charset="-122"/>
                    <a:ea typeface="微软雅黑" panose="020B0503020204020204" charset="-122"/>
                  </a:rPr>
                  <a:t>特征图</a:t>
                </a:r>
                <a:endParaRPr lang="en-US" altLang="zh-CN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28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×28</m:t>
                      </m:r>
                    </m:oMath>
                  </m:oMathPara>
                </a14:m>
                <a:endParaRPr lang="en-US" sz="20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47BCA85-940D-F45B-E4BF-2472204AF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3960" y="5169562"/>
                <a:ext cx="1461304" cy="9144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86484BE2-1679-5A3E-3CB4-423DD64FD1F2}"/>
              </a:ext>
            </a:extLst>
          </p:cNvPr>
          <p:cNvSpPr/>
          <p:nvPr/>
        </p:nvSpPr>
        <p:spPr bwMode="auto">
          <a:xfrm>
            <a:off x="8088292" y="5555320"/>
            <a:ext cx="1044614" cy="18306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B06E3F-7F34-7159-78F5-6CCF3A8C3564}"/>
                  </a:ext>
                </a:extLst>
              </p:cNvPr>
              <p:cNvSpPr txBox="1"/>
              <p:nvPr/>
            </p:nvSpPr>
            <p:spPr>
              <a:xfrm>
                <a:off x="7957603" y="5211132"/>
                <a:ext cx="13059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</a:rPr>
                      <m:t>1</m:t>
                    </m:r>
                    <m:r>
                      <a:rPr lang="en-US" altLang="zh-CN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</a:rPr>
                      <m:t>1</m:t>
                    </m:r>
                  </m:oMath>
                </a14:m>
                <a:r>
                  <a:rPr lang="zh-CN" altLang="en-US" dirty="0">
                    <a:solidFill>
                      <a:schemeClr val="dk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卷积</a:t>
                </a:r>
                <a:endParaRPr lang="en-US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B06E3F-7F34-7159-78F5-6CCF3A8C3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603" y="5211132"/>
                <a:ext cx="1305992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358D4A1-6C92-992C-86A3-D004BDFBDC0A}"/>
                  </a:ext>
                </a:extLst>
              </p:cNvPr>
              <p:cNvSpPr/>
              <p:nvPr/>
            </p:nvSpPr>
            <p:spPr bwMode="auto">
              <a:xfrm>
                <a:off x="9295934" y="5156681"/>
                <a:ext cx="1461304" cy="914400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>
                    <a:latin typeface="微软雅黑" panose="020B0503020204020204" charset="-122"/>
                    <a:ea typeface="微软雅黑" panose="020B0503020204020204" charset="-122"/>
                  </a:rPr>
                  <a:t>预测掩膜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微软雅黑" panose="020B0503020204020204" charset="-122"/>
                      </a:rPr>
                      <m:t>28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×28</m:t>
                    </m:r>
                  </m:oMath>
                </a14:m>
                <a:endParaRPr lang="en-US" sz="20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358D4A1-6C92-992C-86A3-D004BDFBDC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5934" y="5156681"/>
                <a:ext cx="1461304" cy="9144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3B9B4F-2FF6-F98D-F451-5B6F76A64788}"/>
                  </a:ext>
                </a:extLst>
              </p:cNvPr>
              <p:cNvSpPr txBox="1"/>
              <p:nvPr/>
            </p:nvSpPr>
            <p:spPr>
              <a:xfrm>
                <a:off x="6523633" y="2641131"/>
                <a:ext cx="3129318" cy="404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cls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reg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mask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3B9B4F-2FF6-F98D-F451-5B6F76A64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633" y="2641131"/>
                <a:ext cx="3129318" cy="404213"/>
              </a:xfrm>
              <a:prstGeom prst="rect">
                <a:avLst/>
              </a:prstGeom>
              <a:blipFill>
                <a:blip r:embed="rId10"/>
                <a:stretch>
                  <a:fillRect l="-1559" r="-975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BFA787-1453-81F7-8561-3DA88EA626B0}"/>
              </a:ext>
            </a:extLst>
          </p:cNvPr>
          <p:cNvCxnSpPr>
            <a:cxnSpLocks/>
          </p:cNvCxnSpPr>
          <p:nvPr/>
        </p:nvCxnSpPr>
        <p:spPr>
          <a:xfrm>
            <a:off x="9263595" y="3045344"/>
            <a:ext cx="0" cy="43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53D0629-A796-733C-56E5-1B2EE4F6389B}"/>
              </a:ext>
            </a:extLst>
          </p:cNvPr>
          <p:cNvSpPr txBox="1"/>
          <p:nvPr/>
        </p:nvSpPr>
        <p:spPr>
          <a:xfrm>
            <a:off x="6325073" y="3542355"/>
            <a:ext cx="428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逐像素的二值交叉熵损失</a:t>
            </a:r>
            <a:endParaRPr lang="en-US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FA726B-D8E9-DBA6-7E6A-EE4FA908C31F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9421792" y="4065799"/>
            <a:ext cx="604794" cy="1090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7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数据集和度量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Mask R-CNN</a:t>
              </a:r>
              <a:endParaRPr lang="zh-CN" altLang="en-US" sz="2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简介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BD0F4-2433-9FD3-6C1C-3D886E6912C4}"/>
              </a:ext>
            </a:extLst>
          </p:cNvPr>
          <p:cNvSpPr txBox="1"/>
          <p:nvPr/>
        </p:nvSpPr>
        <p:spPr>
          <a:xfrm>
            <a:off x="521061" y="1062122"/>
            <a:ext cx="1096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</a:t>
            </a:r>
            <a:r>
              <a:rPr lang="en-US" altLang="zh-CN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从图像中分割出每个目标实例的掩模</a:t>
            </a:r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 descr="A collage of sheep in a field&#10;&#10;Description automatically generated">
            <a:extLst>
              <a:ext uri="{FF2B5EF4-FFF2-40B4-BE49-F238E27FC236}">
                <a16:creationId xmlns:a16="http://schemas.microsoft.com/office/drawing/2014/main" id="{7FE71CD0-B77D-0FED-33E8-52D64907E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47" y="1759352"/>
            <a:ext cx="9022043" cy="49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数据集和度量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Mask R-CNN</a:t>
              </a:r>
              <a:endParaRPr lang="zh-CN" altLang="en-US" sz="2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0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数据集与度量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 descr="The detection results of ADFPNet512 on the MS COCO test-dev set. The ...">
            <a:extLst>
              <a:ext uri="{FF2B5EF4-FFF2-40B4-BE49-F238E27FC236}">
                <a16:creationId xmlns:a16="http://schemas.microsoft.com/office/drawing/2014/main" id="{6F104B0D-F6C7-F461-651A-A89FA628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56" y="1046403"/>
            <a:ext cx="45148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text, different, colorful, various&#10;&#10;Description automatically generated">
            <a:extLst>
              <a:ext uri="{FF2B5EF4-FFF2-40B4-BE49-F238E27FC236}">
                <a16:creationId xmlns:a16="http://schemas.microsoft.com/office/drawing/2014/main" id="{FE260A72-C607-3973-5C98-44A3BBCE8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536" y="2719099"/>
            <a:ext cx="4748691" cy="3796700"/>
          </a:xfrm>
          <a:prstGeom prst="rect">
            <a:avLst/>
          </a:prstGeom>
        </p:spPr>
      </p:pic>
      <p:pic>
        <p:nvPicPr>
          <p:cNvPr id="4" name="Picture 3" descr="A bird with different colors&#10;&#10;Description automatically generated">
            <a:extLst>
              <a:ext uri="{FF2B5EF4-FFF2-40B4-BE49-F238E27FC236}">
                <a16:creationId xmlns:a16="http://schemas.microsoft.com/office/drawing/2014/main" id="{841E882B-A5CF-15FE-8631-D96A7EAE8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66" y="2129903"/>
            <a:ext cx="5048065" cy="4203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063B45-853C-89AA-CA43-0D65B44A1C02}"/>
              </a:ext>
            </a:extLst>
          </p:cNvPr>
          <p:cNvSpPr txBox="1"/>
          <p:nvPr/>
        </p:nvSpPr>
        <p:spPr>
          <a:xfrm>
            <a:off x="6177988" y="1372396"/>
            <a:ext cx="5048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300" dirty="0" err="1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mAP</a:t>
            </a:r>
            <a:r>
              <a:rPr 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 </a:t>
            </a: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Mask </a:t>
            </a:r>
            <a:r>
              <a:rPr lang="en-US" altLang="zh-CN" sz="2400" b="1" spc="300" dirty="0" err="1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IoU</a:t>
            </a: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97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数据集和度量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Mask R-CNN</a:t>
              </a:r>
              <a:endParaRPr lang="zh-CN" altLang="en-US" sz="2400" b="1" dirty="0">
                <a:solidFill>
                  <a:srgbClr val="0036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7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Mask R-CNN</a:t>
            </a:r>
            <a:r>
              <a:rPr lang="en-US" altLang="zh-CN" baseline="30000" dirty="0"/>
              <a:t>[1]</a:t>
            </a:r>
            <a:endParaRPr lang="zh-CN" altLang="en-US" baseline="30000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FAD91A6A-A6AC-5A0F-F1B8-04EC0724DAE9}"/>
              </a:ext>
            </a:extLst>
          </p:cNvPr>
          <p:cNvSpPr/>
          <p:nvPr/>
        </p:nvSpPr>
        <p:spPr>
          <a:xfrm>
            <a:off x="435460" y="6439987"/>
            <a:ext cx="4004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[1] K. He, et al. Mask R-CNN. ICCV 2017.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CED18-9254-57EA-B395-660692A94F70}"/>
              </a:ext>
            </a:extLst>
          </p:cNvPr>
          <p:cNvSpPr txBox="1"/>
          <p:nvPr/>
        </p:nvSpPr>
        <p:spPr>
          <a:xfrm>
            <a:off x="270000" y="4807029"/>
            <a:ext cx="1165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引入特征金字塔网络</a:t>
            </a:r>
            <a:r>
              <a:rPr lang="en-US" altLang="zh-CN" sz="2400" spc="3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[2]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feature pyramid network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FPN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）与</a:t>
            </a:r>
            <a:r>
              <a:rPr lang="en-US" altLang="zh-CN" sz="2400" spc="3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ResNet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一起作为主干网络；</a:t>
            </a:r>
            <a:endParaRPr lang="en-US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ROI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对齐取代</a:t>
            </a:r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ROI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池化作为目标区域特征提取器；</a:t>
            </a:r>
            <a:endParaRPr lang="en-US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增加了一个用于预测掩模的分支，该分支与分类头和回归头并行。</a:t>
            </a:r>
            <a:endParaRPr lang="en-US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 descr="A diagram of a diagram of a diagram&#10;&#10;Description automatically generated">
            <a:extLst>
              <a:ext uri="{FF2B5EF4-FFF2-40B4-BE49-F238E27FC236}">
                <a16:creationId xmlns:a16="http://schemas.microsoft.com/office/drawing/2014/main" id="{346D03F5-9A3D-8264-617A-09BAF6EC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00" y="1015263"/>
            <a:ext cx="7255399" cy="3728468"/>
          </a:xfrm>
          <a:prstGeom prst="rect">
            <a:avLst/>
          </a:prstGeom>
        </p:spPr>
      </p:pic>
      <p:sp>
        <p:nvSpPr>
          <p:cNvPr id="4" name="矩形 5">
            <a:extLst>
              <a:ext uri="{FF2B5EF4-FFF2-40B4-BE49-F238E27FC236}">
                <a16:creationId xmlns:a16="http://schemas.microsoft.com/office/drawing/2014/main" id="{20EB8CEC-2472-5CEA-997C-E49716F83964}"/>
              </a:ext>
            </a:extLst>
          </p:cNvPr>
          <p:cNvSpPr/>
          <p:nvPr/>
        </p:nvSpPr>
        <p:spPr>
          <a:xfrm>
            <a:off x="4440299" y="6411454"/>
            <a:ext cx="7199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[2] T. Lin, et al. Feature pyramid networks for object detection. CVPR 2017.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77115-D849-5037-2953-A034310143D1}"/>
              </a:ext>
            </a:extLst>
          </p:cNvPr>
          <p:cNvSpPr txBox="1"/>
          <p:nvPr/>
        </p:nvSpPr>
        <p:spPr>
          <a:xfrm>
            <a:off x="512104" y="951965"/>
            <a:ext cx="2649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先检测再分割</a:t>
            </a:r>
            <a:endParaRPr lang="en-US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30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754763-048A-B791-813D-4587102D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特征金字塔网络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55BE4-F2A9-79E0-C819-60D71D87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6" name="Picture 5" descr="A diagram of a diagram of a group of animals&#10;&#10;Description automatically generated">
            <a:extLst>
              <a:ext uri="{FF2B5EF4-FFF2-40B4-BE49-F238E27FC236}">
                <a16:creationId xmlns:a16="http://schemas.microsoft.com/office/drawing/2014/main" id="{1537F991-D361-0D36-D537-70DD33284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9" y="879877"/>
            <a:ext cx="10532962" cy="50982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699B6-6C83-29A5-AD61-F7A567716EFF}"/>
              </a:ext>
            </a:extLst>
          </p:cNvPr>
          <p:cNvSpPr txBox="1"/>
          <p:nvPr/>
        </p:nvSpPr>
        <p:spPr>
          <a:xfrm>
            <a:off x="162046" y="6012848"/>
            <a:ext cx="11945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构建特征金字塔，将不同层级的特征图融合到一起，实现不同尺度目标的检测</a:t>
            </a:r>
            <a:endParaRPr lang="en-US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060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878D77-8C81-1594-CBDE-61EB21F9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ROI</a:t>
            </a:r>
            <a:r>
              <a:rPr lang="zh-CN" altLang="en-US" dirty="0"/>
              <a:t>对齐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5629A-BC31-9D73-B405-75CB6CC1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6" name="Picture 5" descr="A collage of a dog running&#10;&#10;Description automatically generated">
            <a:extLst>
              <a:ext uri="{FF2B5EF4-FFF2-40B4-BE49-F238E27FC236}">
                <a16:creationId xmlns:a16="http://schemas.microsoft.com/office/drawing/2014/main" id="{3C5641EE-EC64-B4E2-0551-1AE277499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87" y="1299724"/>
            <a:ext cx="6261904" cy="21661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5CB66A-27DB-F96B-1B56-867D88D61616}"/>
              </a:ext>
            </a:extLst>
          </p:cNvPr>
          <p:cNvSpPr txBox="1"/>
          <p:nvPr/>
        </p:nvSpPr>
        <p:spPr>
          <a:xfrm>
            <a:off x="2348695" y="801208"/>
            <a:ext cx="8058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ROI</a:t>
            </a: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池化中存在坐标取整操作，会引入误差</a:t>
            </a:r>
            <a:endParaRPr lang="en-US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16" descr="A blue and black graph with a red arrow&#10;&#10;Description automatically generated with medium confidence">
            <a:extLst>
              <a:ext uri="{FF2B5EF4-FFF2-40B4-BE49-F238E27FC236}">
                <a16:creationId xmlns:a16="http://schemas.microsoft.com/office/drawing/2014/main" id="{AD5D864D-F7D9-11E5-9CB9-1B0BACC0B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62" y="3849280"/>
            <a:ext cx="9226611" cy="28721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F893CE-7E89-FEFA-ED62-F82F36F4A7DD}"/>
              </a:ext>
            </a:extLst>
          </p:cNvPr>
          <p:cNvSpPr txBox="1"/>
          <p:nvPr/>
        </p:nvSpPr>
        <p:spPr>
          <a:xfrm>
            <a:off x="2214534" y="3467282"/>
            <a:ext cx="7392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ROI</a:t>
            </a: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对齐通过插值直接得到非整数坐标处特征值</a:t>
            </a:r>
            <a:endParaRPr lang="en-US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658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工银国际">
  <a:themeElements>
    <a:clrScheme name="ICBCI">
      <a:dk1>
        <a:srgbClr val="000000"/>
      </a:dk1>
      <a:lt1>
        <a:srgbClr val="FFFFFF"/>
      </a:lt1>
      <a:dk2>
        <a:srgbClr val="274E18"/>
      </a:dk2>
      <a:lt2>
        <a:srgbClr val="1B587C"/>
      </a:lt2>
      <a:accent1>
        <a:srgbClr val="800000"/>
      </a:accent1>
      <a:accent2>
        <a:srgbClr val="F0BE6B"/>
      </a:accent2>
      <a:accent3>
        <a:srgbClr val="4B7E82"/>
      </a:accent3>
      <a:accent4>
        <a:srgbClr val="CF8B78"/>
      </a:accent4>
      <a:accent5>
        <a:srgbClr val="B2B2B2"/>
      </a:accent5>
      <a:accent6>
        <a:srgbClr val="F07F09"/>
      </a:accent6>
      <a:hlink>
        <a:srgbClr val="4B7E82"/>
      </a:hlink>
      <a:folHlink>
        <a:srgbClr val="CF8B78"/>
      </a:folHlink>
    </a:clrScheme>
    <a:fontScheme name="1_Default Design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wrap="none" anchor="ctr"/>
      <a:lstStyle>
        <a:defPPr eaLnBrk="1" hangingPunct="1">
          <a:defRPr sz="1200"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0" tIns="0" rIns="0" bIns="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楷体" panose="02010600040101010101" pitchFamily="2" charset="-122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FAC8AA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3B59A"/>
        </a:accent6>
        <a:hlink>
          <a:srgbClr val="C0C0C0"/>
        </a:hlink>
        <a:folHlink>
          <a:srgbClr val="C00D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420000"/>
        </a:dk2>
        <a:lt2>
          <a:srgbClr val="676767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42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FF33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F07F09"/>
        </a:dk2>
        <a:lt2>
          <a:srgbClr val="1B587C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F07F09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页面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标准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>
            <a:lumMod val="75000"/>
          </a:schemeClr>
        </a:solidFill>
        <a:ln w="0">
          <a:solidFill>
            <a:srgbClr val="000000"/>
          </a:solidFill>
          <a:prstDash val="solid"/>
          <a:round/>
        </a:ln>
      </a:spPr>
      <a:bodyPr vert="horz" wrap="square" lIns="91440" tIns="45720" rIns="91440" bIns="45720" numCol="1" anchor="t" anchorCtr="0" compatLnSpc="1"/>
      <a:lstStyle>
        <a:defPPr algn="l">
          <a:defRPr>
            <a:latin typeface="微软雅黑" panose="020B0503020204020204" charset="-122"/>
            <a:ea typeface="微软雅黑" panose="020B050302020402020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412</Words>
  <Application>Microsoft Office PowerPoint</Application>
  <PresentationFormat>Widescreen</PresentationFormat>
  <Paragraphs>68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</vt:lpstr>
      <vt:lpstr>Microsoft YaHei</vt:lpstr>
      <vt:lpstr>Arial</vt:lpstr>
      <vt:lpstr>Calibri</vt:lpstr>
      <vt:lpstr>Cambria Math</vt:lpstr>
      <vt:lpstr>Palatino Linotype</vt:lpstr>
      <vt:lpstr>Times New Roman</vt:lpstr>
      <vt:lpstr>Wingdings</vt:lpstr>
      <vt:lpstr>工银国际</vt:lpstr>
      <vt:lpstr>页面</vt:lpstr>
      <vt:lpstr>PowerPoint Presentation</vt:lpstr>
      <vt:lpstr>PowerPoint Presentation</vt:lpstr>
      <vt:lpstr>简介</vt:lpstr>
      <vt:lpstr>PowerPoint Presentation</vt:lpstr>
      <vt:lpstr>数据集与度量</vt:lpstr>
      <vt:lpstr>PowerPoint Presentation</vt:lpstr>
      <vt:lpstr>Mask R-CNN[1]</vt:lpstr>
      <vt:lpstr>特征金字塔网络</vt:lpstr>
      <vt:lpstr>ROI对齐</vt:lpstr>
      <vt:lpstr>Mask R-CNN的掩模分支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2024-12-03T15:00:04Z</dcterms:created>
  <dcterms:modified xsi:type="dcterms:W3CDTF">2024-12-03T15:00:09Z</dcterms:modified>
</cp:coreProperties>
</file>