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0" r:id="rId1"/>
    <p:sldMasterId id="2147483655" r:id="rId2"/>
  </p:sldMasterIdLst>
  <p:notesMasterIdLst>
    <p:notesMasterId r:id="rId26"/>
  </p:notesMasterIdLst>
  <p:sldIdLst>
    <p:sldId id="512" r:id="rId3"/>
    <p:sldId id="4944" r:id="rId4"/>
    <p:sldId id="1195" r:id="rId5"/>
    <p:sldId id="4953" r:id="rId6"/>
    <p:sldId id="1196" r:id="rId7"/>
    <p:sldId id="4960" r:id="rId8"/>
    <p:sldId id="4961" r:id="rId9"/>
    <p:sldId id="4954" r:id="rId10"/>
    <p:sldId id="4962" r:id="rId11"/>
    <p:sldId id="4963" r:id="rId12"/>
    <p:sldId id="4964" r:id="rId13"/>
    <p:sldId id="4955" r:id="rId14"/>
    <p:sldId id="1198" r:id="rId15"/>
    <p:sldId id="4965" r:id="rId16"/>
    <p:sldId id="4957" r:id="rId17"/>
    <p:sldId id="4958" r:id="rId18"/>
    <p:sldId id="4959" r:id="rId19"/>
    <p:sldId id="1209" r:id="rId20"/>
    <p:sldId id="4966" r:id="rId21"/>
    <p:sldId id="4967" r:id="rId22"/>
    <p:sldId id="4968" r:id="rId23"/>
    <p:sldId id="4969" r:id="rId24"/>
    <p:sldId id="49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79"/>
    <a:srgbClr val="C03228"/>
    <a:srgbClr val="FFF3F3"/>
    <a:srgbClr val="FDA9AF"/>
    <a:srgbClr val="FC7660"/>
    <a:srgbClr val="FFFFFF"/>
    <a:srgbClr val="0E57C4"/>
    <a:srgbClr val="000080"/>
    <a:srgbClr val="76A7B2"/>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7438" autoAdjust="0"/>
  </p:normalViewPr>
  <p:slideViewPr>
    <p:cSldViewPr snapToGrid="0">
      <p:cViewPr varScale="1">
        <p:scale>
          <a:sx n="61" d="100"/>
          <a:sy n="61" d="100"/>
        </p:scale>
        <p:origin x="1306"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26023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67490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872065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05189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6226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3546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5321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2452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3291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538290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3090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6097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406117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a:xfrm>
            <a:off x="441569" y="1149350"/>
            <a:ext cx="11310816" cy="46624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98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grpSp>
        <p:nvGrpSpPr>
          <p:cNvPr id="7" name="组 13"/>
          <p:cNvGrpSpPr/>
          <p:nvPr userDrawn="1"/>
        </p:nvGrpSpPr>
        <p:grpSpPr>
          <a:xfrm>
            <a:off x="-633321" y="4571304"/>
            <a:ext cx="481519" cy="2273997"/>
            <a:chOff x="-557175" y="2580484"/>
            <a:chExt cx="361139" cy="2273997"/>
          </a:xfrm>
        </p:grpSpPr>
        <p:sp>
          <p:nvSpPr>
            <p:cNvPr id="8" name="矩形 7"/>
            <p:cNvSpPr/>
            <p:nvPr/>
          </p:nvSpPr>
          <p:spPr>
            <a:xfrm>
              <a:off x="-554851" y="3344693"/>
              <a:ext cx="358815" cy="358815"/>
            </a:xfrm>
            <a:prstGeom prst="rect">
              <a:avLst/>
            </a:prstGeom>
            <a:solidFill>
              <a:srgbClr val="003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554852" y="2580484"/>
              <a:ext cx="358815" cy="358815"/>
            </a:xfrm>
            <a:prstGeom prst="rect">
              <a:avLst/>
            </a:prstGeom>
            <a:solidFill>
              <a:srgbClr val="C03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554853" y="4108901"/>
              <a:ext cx="358815" cy="358815"/>
            </a:xfrm>
            <a:prstGeom prst="rect">
              <a:avLst/>
            </a:prstGeom>
            <a:solidFill>
              <a:srgbClr val="F2F2F2"/>
            </a:solidFill>
            <a:ln w="3175">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554852" y="2962589"/>
              <a:ext cx="358815" cy="358815"/>
            </a:xfrm>
            <a:prstGeom prst="rect">
              <a:avLst/>
            </a:prstGeom>
            <a:solidFill>
              <a:srgbClr val="EA3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554853" y="3726797"/>
              <a:ext cx="358815" cy="358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557175" y="4495666"/>
              <a:ext cx="358815" cy="358815"/>
            </a:xfrm>
            <a:prstGeom prst="rect">
              <a:avLst/>
            </a:prstGeom>
            <a:solidFill>
              <a:srgbClr val="F2D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Slide Number Placeholder 5">
            <a:extLst>
              <a:ext uri="{FF2B5EF4-FFF2-40B4-BE49-F238E27FC236}">
                <a16:creationId xmlns:a16="http://schemas.microsoft.com/office/drawing/2014/main" id="{7572CEFB-1F61-4640-A152-A08993A047DB}"/>
              </a:ext>
            </a:extLst>
          </p:cNvPr>
          <p:cNvSpPr>
            <a:spLocks noGrp="1"/>
          </p:cNvSpPr>
          <p:nvPr>
            <p:ph type="sldNum" sz="quarter" idx="12"/>
          </p:nvPr>
        </p:nvSpPr>
        <p:spPr>
          <a:xfrm>
            <a:off x="9121877" y="6330131"/>
            <a:ext cx="2743200" cy="365125"/>
          </a:xfrm>
        </p:spPr>
        <p:txBody>
          <a:bodyPr/>
          <a:lstStyle>
            <a:lvl1pPr>
              <a:defRPr sz="1333" b="1"/>
            </a:lvl1pPr>
          </a:lstStyle>
          <a:p>
            <a:pPr>
              <a:defRPr/>
            </a:pPr>
            <a:fld id="{0664BE23-B3F9-45BA-B5CE-3D649D28F458}" type="slidenum">
              <a:rPr lang="zh-CN" altLang="en-US" smtClean="0"/>
              <a:pPr>
                <a:defRPr/>
              </a:pPr>
              <a:t>‹#›</a:t>
            </a:fld>
            <a:r>
              <a:rPr lang="en-US" altLang="zh-CN"/>
              <a:t>/35</a:t>
            </a:r>
            <a:endParaRPr lang="zh-CN" altLang="en-US" dirty="0"/>
          </a:p>
        </p:txBody>
      </p:sp>
    </p:spTree>
    <p:extLst>
      <p:ext uri="{BB962C8B-B14F-4D97-AF65-F5344CB8AC3E}">
        <p14:creationId xmlns:p14="http://schemas.microsoft.com/office/powerpoint/2010/main" val="128270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1F96AF-2CB0-4BDA-9342-0D6958BBB263}" type="datetime1">
              <a:rPr lang="zh-CN" altLang="en-US" smtClean="0"/>
              <a:t>2024/12/3</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4273837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普通列表页面">
    <p:spTree>
      <p:nvGrpSpPr>
        <p:cNvPr id="1" name=""/>
        <p:cNvGrpSpPr/>
        <p:nvPr/>
      </p:nvGrpSpPr>
      <p:grpSpPr>
        <a:xfrm>
          <a:off x="0" y="0"/>
          <a:ext cx="0" cy="0"/>
          <a:chOff x="0" y="0"/>
          <a:chExt cx="0" cy="0"/>
        </a:xfrm>
      </p:grpSpPr>
      <p:sp>
        <p:nvSpPr>
          <p:cNvPr id="6" name="文本占位符 5"/>
          <p:cNvSpPr>
            <a:spLocks noGrp="1"/>
          </p:cNvSpPr>
          <p:nvPr>
            <p:ph idx="1" hasCustomPrompt="1"/>
          </p:nvPr>
        </p:nvSpPr>
        <p:spPr>
          <a:xfrm>
            <a:off x="479322" y="1117605"/>
            <a:ext cx="11120561" cy="4976038"/>
          </a:xfrm>
          <a:prstGeom prst="rect">
            <a:avLst/>
          </a:prstGeom>
        </p:spPr>
        <p:txBody>
          <a:bodyPr vert="horz" lIns="91440" tIns="45720" rIns="91440" bIns="45720" rtlCol="0">
            <a:normAutofit/>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16" name="日期占位符 15"/>
          <p:cNvSpPr>
            <a:spLocks noGrp="1"/>
          </p:cNvSpPr>
          <p:nvPr>
            <p:ph type="dt" sz="half" idx="10"/>
          </p:nvPr>
        </p:nvSpPr>
        <p:spPr/>
        <p:txBody>
          <a:bodyPr/>
          <a:lstStyle/>
          <a:p>
            <a:fld id="{D222819D-90B8-4DE6-BE5D-09B5D54BA6A3}" type="datetime1">
              <a:rPr lang="zh-CN" altLang="en-US" smtClean="0"/>
              <a:t>2024/12/3</a:t>
            </a:fld>
            <a:endParaRPr lang="zh-CN" altLang="en-US"/>
          </a:p>
        </p:txBody>
      </p:sp>
      <p:sp>
        <p:nvSpPr>
          <p:cNvPr id="17" name="页脚占位符 16"/>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8" name="灯片编号占位符 17"/>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6712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页面">
    <p:spTree>
      <p:nvGrpSpPr>
        <p:cNvPr id="1" name=""/>
        <p:cNvGrpSpPr/>
        <p:nvPr/>
      </p:nvGrpSpPr>
      <p:grpSpPr>
        <a:xfrm>
          <a:off x="0" y="0"/>
          <a:ext cx="0" cy="0"/>
          <a:chOff x="0" y="0"/>
          <a:chExt cx="0" cy="0"/>
        </a:xfrm>
      </p:grpSpPr>
      <p:sp>
        <p:nvSpPr>
          <p:cNvPr id="6"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9" name="日期占位符 8"/>
          <p:cNvSpPr>
            <a:spLocks noGrp="1"/>
          </p:cNvSpPr>
          <p:nvPr>
            <p:ph type="dt" sz="half" idx="10"/>
          </p:nvPr>
        </p:nvSpPr>
        <p:spPr/>
        <p:txBody>
          <a:bodyPr/>
          <a:lstStyle/>
          <a:p>
            <a:fld id="{8AB502DF-EF9E-4340-8F20-0DE5DD6ACCD1}" type="datetime1">
              <a:rPr lang="zh-CN" altLang="en-US" smtClean="0"/>
              <a:t>2024/12/3</a:t>
            </a:fld>
            <a:endParaRPr lang="zh-CN" altLang="en-US"/>
          </a:p>
        </p:txBody>
      </p:sp>
      <p:sp>
        <p:nvSpPr>
          <p:cNvPr id="10" name="页脚占位符 9"/>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1" name="灯片编号占位符 10"/>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1702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0D2046-0E25-4D1F-82FB-DCC5959392A7}" type="datetime1">
              <a:rPr lang="zh-CN" altLang="en-US" smtClean="0"/>
              <a:t>2024/12/3</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191812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41" name="Rectangle 5"/>
          <p:cNvSpPr>
            <a:spLocks noGrp="1" noChangeArrowheads="1"/>
          </p:cNvSpPr>
          <p:nvPr>
            <p:ph type="title"/>
          </p:nvPr>
        </p:nvSpPr>
        <p:spPr bwMode="auto">
          <a:xfrm>
            <a:off x="425939" y="103189"/>
            <a:ext cx="9612923"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lstStyle/>
          <a:p>
            <a:pPr lvl="0"/>
            <a:r>
              <a:rPr lang="zh-CN" altLang="en-US" dirty="0"/>
              <a:t>单击此处编辑母版标题样式</a:t>
            </a:r>
            <a:endParaRPr lang="en-US" altLang="zh-TW" dirty="0"/>
          </a:p>
        </p:txBody>
      </p:sp>
      <p:sp>
        <p:nvSpPr>
          <p:cNvPr id="91154" name="Rectangle 18"/>
          <p:cNvSpPr>
            <a:spLocks noChangeArrowheads="1"/>
          </p:cNvSpPr>
          <p:nvPr/>
        </p:nvSpPr>
        <p:spPr bwMode="auto">
          <a:xfrm>
            <a:off x="-3908" y="0"/>
            <a:ext cx="281354" cy="952500"/>
          </a:xfrm>
          <a:prstGeom prst="rect">
            <a:avLst/>
          </a:prstGeom>
          <a:solidFill>
            <a:srgbClr val="004098"/>
          </a:solidFill>
          <a:ln>
            <a:noFill/>
          </a:ln>
          <a:effectLst/>
        </p:spPr>
        <p:txBody>
          <a:bodyPr wrap="none" lIns="45720" rIns="45720" anchor="ctr"/>
          <a:lstStyle/>
          <a:p>
            <a:pPr eaLnBrk="1" hangingPunct="1"/>
            <a:endParaRPr lang="en-US" altLang="zh-TW" sz="1800">
              <a:solidFill>
                <a:schemeClr val="bg1"/>
              </a:solidFill>
              <a:ea typeface="PMingLiU" pitchFamily="18" charset="-120"/>
            </a:endParaRPr>
          </a:p>
        </p:txBody>
      </p:sp>
      <p:sp>
        <p:nvSpPr>
          <p:cNvPr id="91155" name="Line 19"/>
          <p:cNvSpPr>
            <a:spLocks noChangeShapeType="1"/>
          </p:cNvSpPr>
          <p:nvPr/>
        </p:nvSpPr>
        <p:spPr bwMode="auto">
          <a:xfrm flipV="1">
            <a:off x="-3907" y="952500"/>
            <a:ext cx="12195908" cy="0"/>
          </a:xfrm>
          <a:prstGeom prst="line">
            <a:avLst/>
          </a:prstGeom>
          <a:noFill/>
          <a:ln w="28575">
            <a:solidFill>
              <a:srgbClr val="00409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 name="TextBox 1"/>
          <p:cNvSpPr txBox="1"/>
          <p:nvPr/>
        </p:nvSpPr>
        <p:spPr>
          <a:xfrm>
            <a:off x="5883732" y="6527643"/>
            <a:ext cx="420629"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lstStyle>
            <a:defPPr>
              <a:defRPr lang="en-US"/>
            </a:defPPr>
            <a:lvl1pPr eaLnBrk="1" hangingPunct="1">
              <a:defRPr sz="1000"/>
            </a:lvl1pPr>
          </a:lstStyle>
          <a:p>
            <a:pPr lvl="0"/>
            <a:fld id="{B369F803-B564-468C-A770-A27D997CCC5C}" type="slidenum">
              <a:rPr lang="en-US" sz="1000" smtClean="0"/>
              <a:t>‹#›</a:t>
            </a:fld>
            <a:endParaRPr lang="en-US" sz="1000" dirty="0"/>
          </a:p>
        </p:txBody>
      </p:sp>
      <p:pic>
        <p:nvPicPr>
          <p:cNvPr id="6" name="图片 5"/>
          <p:cNvPicPr>
            <a:picLocks noChangeAspect="1"/>
          </p:cNvPicPr>
          <p:nvPr userDrawn="1"/>
        </p:nvPicPr>
        <p:blipFill>
          <a:blip r:embed="rId7"/>
          <a:stretch>
            <a:fillRect/>
          </a:stretch>
        </p:blipFill>
        <p:spPr>
          <a:xfrm>
            <a:off x="10923897" y="-2162"/>
            <a:ext cx="1100406" cy="93344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0" r:id="rId5"/>
  </p:sldLayoutIdLst>
  <p:hf sldNum="0" hdr="0" ft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2pPr>
      <a:lvl3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3pPr>
      <a:lvl4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4pPr>
      <a:lvl5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9pPr>
    </p:titleStyle>
    <p:bodyStyle>
      <a:lvl1pPr algn="l" rtl="0" eaLnBrk="1" fontAlgn="base" hangingPunct="1">
        <a:spcBef>
          <a:spcPct val="20000"/>
        </a:spcBef>
        <a:spcAft>
          <a:spcPct val="20000"/>
        </a:spcAft>
        <a:buClr>
          <a:schemeClr val="accent1"/>
        </a:buClr>
        <a:buFont typeface="Wingdings" panose="05000000000000000000" pitchFamily="2" charset="2"/>
        <a:defRPr sz="1400" b="1">
          <a:solidFill>
            <a:schemeClr val="accent1"/>
          </a:solidFill>
          <a:latin typeface="+mn-lt"/>
          <a:ea typeface="+mn-ea"/>
          <a:cs typeface="+mn-cs"/>
        </a:defRPr>
      </a:lvl1pPr>
      <a:lvl2pPr marL="1905" algn="l" rtl="0" eaLnBrk="1" fontAlgn="base" hangingPunct="1">
        <a:spcBef>
          <a:spcPct val="20000"/>
        </a:spcBef>
        <a:spcAft>
          <a:spcPct val="20000"/>
        </a:spcAft>
        <a:buClr>
          <a:schemeClr val="accent1"/>
        </a:buClr>
        <a:buFont typeface="Wingdings" panose="05000000000000000000" pitchFamily="2" charset="2"/>
        <a:defRPr sz="1400">
          <a:solidFill>
            <a:schemeClr val="tx1"/>
          </a:solidFill>
          <a:latin typeface="+mn-lt"/>
          <a:ea typeface="+mn-ea"/>
        </a:defRPr>
      </a:lvl2pPr>
      <a:lvl3pPr marL="182880" indent="-179705" algn="l" rtl="0" eaLnBrk="1" fontAlgn="base" hangingPunct="1">
        <a:spcBef>
          <a:spcPct val="20000"/>
        </a:spcBef>
        <a:spcAft>
          <a:spcPct val="20000"/>
        </a:spcAft>
        <a:buClr>
          <a:schemeClr val="accent1"/>
        </a:buClr>
        <a:buFont typeface="Wingdings" panose="05000000000000000000" pitchFamily="2" charset="2"/>
        <a:buChar char="§"/>
        <a:defRPr sz="1400">
          <a:solidFill>
            <a:schemeClr val="tx1"/>
          </a:solidFill>
          <a:latin typeface="+mn-lt"/>
          <a:ea typeface="+mn-ea"/>
        </a:defRPr>
      </a:lvl3pPr>
      <a:lvl4pPr marL="351155" indent="-167005" algn="l" rtl="0" eaLnBrk="1" fontAlgn="base" hangingPunct="1">
        <a:spcBef>
          <a:spcPct val="20000"/>
        </a:spcBef>
        <a:spcAft>
          <a:spcPct val="20000"/>
        </a:spcAft>
        <a:buClr>
          <a:schemeClr val="accent1"/>
        </a:buClr>
        <a:buFont typeface="Arial" panose="020B0604020202020204" pitchFamily="34" charset="0"/>
        <a:buChar char="–"/>
        <a:defRPr sz="1400">
          <a:solidFill>
            <a:schemeClr val="tx1"/>
          </a:solidFill>
          <a:latin typeface="+mn-lt"/>
          <a:ea typeface="+mn-ea"/>
        </a:defRPr>
      </a:lvl4pPr>
      <a:lvl5pPr marL="5416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5pPr>
      <a:lvl6pPr marL="9988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6pPr>
      <a:lvl7pPr marL="14560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7pPr>
      <a:lvl8pPr marL="19132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8pPr>
      <a:lvl9pPr marL="23704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479322" y="1117605"/>
            <a:ext cx="11120561" cy="49760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1"/>
            <a:ext cx="12192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userDrawn="1"/>
        </p:nvSpPr>
        <p:spPr bwMode="auto">
          <a:xfrm>
            <a:off x="0" y="-3812"/>
            <a:ext cx="340383" cy="772274"/>
          </a:xfrm>
          <a:prstGeom prst="rect">
            <a:avLst/>
          </a:prstGeom>
          <a:solidFill>
            <a:srgbClr val="004098"/>
          </a:solidFill>
          <a:ln w="0">
            <a:noFill/>
            <a:prstDash val="solid"/>
            <a:round/>
          </a:ln>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kumimoji="1" lang="zh-CN" altLang="en-US">
              <a:latin typeface="微软雅黑" panose="020B0503020204020204" pitchFamily="34" charset="-122"/>
              <a:ea typeface="微软雅黑" panose="020B0503020204020204" pitchFamily="34" charset="-122"/>
            </a:endParaRPr>
          </a:p>
        </p:txBody>
      </p:sp>
      <p:cxnSp>
        <p:nvCxnSpPr>
          <p:cNvPr id="9" name="直线连接符 98"/>
          <p:cNvCxnSpPr/>
          <p:nvPr userDrawn="1"/>
        </p:nvCxnSpPr>
        <p:spPr>
          <a:xfrm>
            <a:off x="0" y="76846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日期占位符 3"/>
          <p:cNvSpPr>
            <a:spLocks noGrp="1"/>
          </p:cNvSpPr>
          <p:nvPr>
            <p:ph type="dt" sz="half" idx="2"/>
          </p:nvPr>
        </p:nvSpPr>
        <p:spPr>
          <a:xfrm>
            <a:off x="479322" y="6356350"/>
            <a:ext cx="3102078"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9C315260-2423-46BE-918F-5D9729F8FD08}" type="datetime1">
              <a:rPr lang="zh-CN" altLang="en-US" smtClean="0"/>
              <a:t>2024/12/3</a:t>
            </a:fld>
            <a:endParaRPr lang="zh-CN" altLang="en-US"/>
          </a:p>
        </p:txBody>
      </p:sp>
      <p:sp>
        <p:nvSpPr>
          <p:cNvPr id="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3" name="灯片编号占位符 5"/>
          <p:cNvSpPr>
            <a:spLocks noGrp="1"/>
          </p:cNvSpPr>
          <p:nvPr>
            <p:ph type="sldNum" sz="quarter" idx="4"/>
          </p:nvPr>
        </p:nvSpPr>
        <p:spPr>
          <a:xfrm>
            <a:off x="8610599" y="6356350"/>
            <a:ext cx="2989283"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6CE905FA-BBCD-4FD4-802A-EBCB9D8662AD}" type="slidenum">
              <a:rPr lang="zh-CN" altLang="en-US" smtClean="0"/>
              <a:pPr/>
              <a:t>‹#›</a:t>
            </a:fld>
            <a:endParaRPr lang="zh-CN" altLang="en-US" dirty="0"/>
          </a:p>
        </p:txBody>
      </p:sp>
      <p:sp>
        <p:nvSpPr>
          <p:cNvPr id="2" name="标题占位符 1"/>
          <p:cNvSpPr>
            <a:spLocks noGrp="1"/>
          </p:cNvSpPr>
          <p:nvPr>
            <p:ph type="title"/>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Tree>
    <p:extLst>
      <p:ext uri="{BB962C8B-B14F-4D97-AF65-F5344CB8AC3E}">
        <p14:creationId xmlns:p14="http://schemas.microsoft.com/office/powerpoint/2010/main" val="103155600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lang="en-US" altLang="zh-CN" sz="2800" b="1" kern="1200" spc="300" dirty="0" smtClean="0">
          <a:solidFill>
            <a:srgbClr val="004098"/>
          </a:solidFill>
          <a:latin typeface="微软雅黑" panose="020B0503020204020204" pitchFamily="34" charset="-122"/>
          <a:ea typeface="微软雅黑" panose="020B0503020204020204" pitchFamily="34" charset="-122"/>
          <a:cs typeface="+mn-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u"/>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emf"/><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31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00.png"/><Relationship Id="rId5" Type="http://schemas.openxmlformats.org/officeDocument/2006/relationships/image" Target="../media/image34.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9.png"/><Relationship Id="rId10" Type="http://schemas.openxmlformats.org/officeDocument/2006/relationships/image" Target="../media/image8.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查看源图像">
            <a:extLst>
              <a:ext uri="{FF2B5EF4-FFF2-40B4-BE49-F238E27FC236}">
                <a16:creationId xmlns:a16="http://schemas.microsoft.com/office/drawing/2014/main" id="{56E6A505-6A4C-4829-AB35-D2DB4CBA1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98" y="298873"/>
            <a:ext cx="4480239" cy="11760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F89067-FCB1-1408-4B84-018480D3DB51}"/>
              </a:ext>
            </a:extLst>
          </p:cNvPr>
          <p:cNvSpPr txBox="1"/>
          <p:nvPr/>
        </p:nvSpPr>
        <p:spPr>
          <a:xfrm>
            <a:off x="2805048" y="4572152"/>
            <a:ext cx="6584457" cy="1569660"/>
          </a:xfrm>
          <a:prstGeom prst="rect">
            <a:avLst/>
          </a:prstGeom>
          <a:noFill/>
        </p:spPr>
        <p:txBody>
          <a:bodyPr wrap="square">
            <a:spAutoFit/>
          </a:bodyPr>
          <a:lstStyle/>
          <a:p>
            <a:pPr algn="ctr"/>
            <a:r>
              <a:rPr lang="zh-CN" altLang="en-US" sz="3600" dirty="0">
                <a:latin typeface="Microsoft YaHei" panose="020B0503020204020204" pitchFamily="34" charset="-122"/>
                <a:ea typeface="Microsoft YaHei" panose="020B0503020204020204" pitchFamily="34" charset="-122"/>
              </a:rPr>
              <a:t>沈为</a:t>
            </a:r>
            <a:endParaRPr lang="en-US" altLang="zh-CN" sz="3600" dirty="0">
              <a:latin typeface="Microsoft YaHei" panose="020B0503020204020204" pitchFamily="34" charset="-122"/>
              <a:ea typeface="Microsoft YaHei" panose="020B0503020204020204" pitchFamily="34" charset="-122"/>
            </a:endParaRPr>
          </a:p>
          <a:p>
            <a:pPr algn="ctr"/>
            <a:endParaRPr lang="en-US" altLang="zh-CN" sz="2400" dirty="0">
              <a:solidFill>
                <a:srgbClr val="000000"/>
              </a:solidFill>
              <a:latin typeface="Microsoft YaHei" panose="020B0503020204020204" pitchFamily="34" charset="-122"/>
              <a:ea typeface="Microsoft YaHei" panose="020B0503020204020204" pitchFamily="34" charset="-122"/>
            </a:endParaRPr>
          </a:p>
          <a:p>
            <a:pPr algn="ctr"/>
            <a:r>
              <a:rPr lang="zh-CN" altLang="en-US" sz="3600" dirty="0">
                <a:latin typeface="Microsoft YaHei" panose="020B0503020204020204" pitchFamily="34" charset="-122"/>
                <a:ea typeface="Microsoft YaHei" panose="020B0503020204020204" pitchFamily="34" charset="-122"/>
              </a:rPr>
              <a:t>上海交通大学人工智能研究院</a:t>
            </a:r>
            <a:endParaRPr lang="en-US" altLang="zh-CN" sz="36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9C0295B9-4EE9-E381-DA1C-7A91EC3E029E}"/>
              </a:ext>
            </a:extLst>
          </p:cNvPr>
          <p:cNvSpPr txBox="1"/>
          <p:nvPr/>
        </p:nvSpPr>
        <p:spPr>
          <a:xfrm>
            <a:off x="3773650" y="2608045"/>
            <a:ext cx="4644700" cy="830997"/>
          </a:xfrm>
          <a:prstGeom prst="rect">
            <a:avLst/>
          </a:prstGeom>
          <a:noFill/>
        </p:spPr>
        <p:txBody>
          <a:bodyPr wrap="square">
            <a:spAutoFit/>
          </a:bodyPr>
          <a:lstStyle/>
          <a:p>
            <a:pPr algn="ctr"/>
            <a:r>
              <a:rPr lang="zh-CN" altLang="en-US" sz="4800" b="1" dirty="0">
                <a:latin typeface="Microsoft YaHei" panose="020B0503020204020204" pitchFamily="34" charset="-122"/>
                <a:ea typeface="Microsoft YaHei" panose="020B0503020204020204" pitchFamily="34" charset="-122"/>
              </a:rPr>
              <a:t>目标检测</a:t>
            </a:r>
            <a:endParaRPr lang="en-US" sz="48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1404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AC837-764C-074A-FD03-A2E8095B100B}"/>
              </a:ext>
            </a:extLst>
          </p:cNvPr>
          <p:cNvSpPr>
            <a:spLocks noGrp="1"/>
          </p:cNvSpPr>
          <p:nvPr>
            <p:ph type="title"/>
          </p:nvPr>
        </p:nvSpPr>
        <p:spPr/>
        <p:txBody>
          <a:bodyPr/>
          <a:lstStyle/>
          <a:p>
            <a:r>
              <a:rPr lang="en-US" altLang="zh-CN" dirty="0"/>
              <a:t>R-CNN</a:t>
            </a:r>
            <a:endParaRPr lang="en-US" dirty="0"/>
          </a:p>
        </p:txBody>
      </p:sp>
      <p:sp>
        <p:nvSpPr>
          <p:cNvPr id="4" name="Slide Number Placeholder 3">
            <a:extLst>
              <a:ext uri="{FF2B5EF4-FFF2-40B4-BE49-F238E27FC236}">
                <a16:creationId xmlns:a16="http://schemas.microsoft.com/office/drawing/2014/main" id="{1B0F7A6B-AD23-AD92-0A72-5C8905D6DF44}"/>
              </a:ext>
            </a:extLst>
          </p:cNvPr>
          <p:cNvSpPr>
            <a:spLocks noGrp="1"/>
          </p:cNvSpPr>
          <p:nvPr>
            <p:ph type="sldNum" sz="quarter" idx="12"/>
          </p:nvPr>
        </p:nvSpPr>
        <p:spPr/>
        <p:txBody>
          <a:bodyPr/>
          <a:lstStyle/>
          <a:p>
            <a:fld id="{6CE905FA-BBCD-4FD4-802A-EBCB9D8662AD}" type="slidenum">
              <a:rPr lang="zh-CN" altLang="en-US" smtClean="0"/>
              <a:pPr/>
              <a:t>10</a:t>
            </a:fld>
            <a:endParaRPr lang="zh-CN" altLang="en-US" dirty="0"/>
          </a:p>
        </p:txBody>
      </p:sp>
      <p:pic>
        <p:nvPicPr>
          <p:cNvPr id="6" name="Picture 5" descr="A diagram of a person&#10;&#10;Description automatically generated">
            <a:extLst>
              <a:ext uri="{FF2B5EF4-FFF2-40B4-BE49-F238E27FC236}">
                <a16:creationId xmlns:a16="http://schemas.microsoft.com/office/drawing/2014/main" id="{6B3F46A4-EA21-A914-06B0-9D3BC2D82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00" y="1336081"/>
            <a:ext cx="11367084" cy="2946551"/>
          </a:xfrm>
          <a:prstGeom prst="rect">
            <a:avLst/>
          </a:prstGeom>
        </p:spPr>
      </p:pic>
      <p:sp>
        <p:nvSpPr>
          <p:cNvPr id="8" name="TextBox 7">
            <a:extLst>
              <a:ext uri="{FF2B5EF4-FFF2-40B4-BE49-F238E27FC236}">
                <a16:creationId xmlns:a16="http://schemas.microsoft.com/office/drawing/2014/main" id="{F6A65B88-3319-71D0-A799-572C2E34EF6D}"/>
              </a:ext>
            </a:extLst>
          </p:cNvPr>
          <p:cNvSpPr txBox="1"/>
          <p:nvPr/>
        </p:nvSpPr>
        <p:spPr>
          <a:xfrm>
            <a:off x="3446177" y="970956"/>
            <a:ext cx="5164422" cy="523220"/>
          </a:xfrm>
          <a:prstGeom prst="rect">
            <a:avLst/>
          </a:prstGeom>
          <a:noFill/>
        </p:spPr>
        <p:txBody>
          <a:bodyPr wrap="square">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区域卷积神经网络</a:t>
            </a:r>
            <a:r>
              <a:rPr lang="en-US" altLang="zh-CN" sz="2800" b="1" spc="300" dirty="0">
                <a:solidFill>
                  <a:srgbClr val="004098"/>
                </a:solidFill>
                <a:latin typeface="微软雅黑" panose="020B0503020204020204" pitchFamily="34" charset="-122"/>
                <a:ea typeface="微软雅黑" panose="020B0503020204020204" pitchFamily="34" charset="-122"/>
              </a:rPr>
              <a:t>R-CNN</a:t>
            </a:r>
            <a:r>
              <a:rPr lang="en-US" altLang="zh-CN" sz="2800" b="1" spc="300" baseline="30000" dirty="0">
                <a:solidFill>
                  <a:srgbClr val="004098"/>
                </a:solidFill>
                <a:latin typeface="微软雅黑" panose="020B0503020204020204" pitchFamily="34" charset="-122"/>
                <a:ea typeface="微软雅黑" panose="020B0503020204020204" pitchFamily="34" charset="-122"/>
              </a:rPr>
              <a:t>[2]</a:t>
            </a:r>
            <a:r>
              <a:rPr lang="en-US" altLang="zh-CN" sz="2800" b="1" spc="300" dirty="0">
                <a:solidFill>
                  <a:srgbClr val="004098"/>
                </a:solidFill>
                <a:latin typeface="微软雅黑" panose="020B0503020204020204" pitchFamily="34" charset="-122"/>
                <a:ea typeface="微软雅黑" panose="020B0503020204020204" pitchFamily="34" charset="-122"/>
              </a:rPr>
              <a:t> </a:t>
            </a:r>
            <a:endParaRPr lang="en-US" sz="2800" b="1" spc="300" dirty="0">
              <a:solidFill>
                <a:srgbClr val="004098"/>
              </a:solidFill>
              <a:latin typeface="微软雅黑" panose="020B0503020204020204" pitchFamily="34" charset="-122"/>
              <a:ea typeface="微软雅黑" panose="020B0503020204020204" pitchFamily="34" charset="-122"/>
            </a:endParaRPr>
          </a:p>
        </p:txBody>
      </p:sp>
      <p:sp>
        <p:nvSpPr>
          <p:cNvPr id="10" name="TextBox 9">
            <a:extLst>
              <a:ext uri="{FF2B5EF4-FFF2-40B4-BE49-F238E27FC236}">
                <a16:creationId xmlns:a16="http://schemas.microsoft.com/office/drawing/2014/main" id="{35005844-B8B4-2FC1-A4DB-F32FE13CF1C8}"/>
              </a:ext>
            </a:extLst>
          </p:cNvPr>
          <p:cNvSpPr txBox="1"/>
          <p:nvPr/>
        </p:nvSpPr>
        <p:spPr>
          <a:xfrm>
            <a:off x="270000" y="4349995"/>
            <a:ext cx="11652000" cy="1938992"/>
          </a:xfrm>
          <a:prstGeom prst="rect">
            <a:avLst/>
          </a:prstGeom>
          <a:noFill/>
        </p:spPr>
        <p:txBody>
          <a:bodyPr wrap="square">
            <a:spAutoFit/>
          </a:bodyPr>
          <a:lstStyle/>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从输入图像中提取</a:t>
            </a:r>
            <a:r>
              <a:rPr lang="en-US" altLang="zh-CN" sz="2400" spc="300" dirty="0">
                <a:latin typeface="微软雅黑" panose="020B0503020204020204" pitchFamily="34" charset="-122"/>
                <a:ea typeface="微软雅黑" panose="020B0503020204020204" pitchFamily="34" charset="-122"/>
              </a:rPr>
              <a:t>1000~2000</a:t>
            </a:r>
            <a:r>
              <a:rPr lang="zh-CN" altLang="en-US" sz="2400" spc="300" dirty="0">
                <a:latin typeface="微软雅黑" panose="020B0503020204020204" pitchFamily="34" charset="-122"/>
                <a:ea typeface="微软雅黑" panose="020B0503020204020204" pitchFamily="34" charset="-122"/>
              </a:rPr>
              <a:t>个候选区域；</a:t>
            </a:r>
          </a:p>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利用深度卷积神经网络（</a:t>
            </a:r>
            <a:r>
              <a:rPr lang="en-US" altLang="zh-CN" sz="2400" spc="300" dirty="0">
                <a:latin typeface="微软雅黑" panose="020B0503020204020204" pitchFamily="34" charset="-122"/>
                <a:ea typeface="微软雅黑" panose="020B0503020204020204" pitchFamily="34" charset="-122"/>
              </a:rPr>
              <a:t>CNN</a:t>
            </a:r>
            <a:r>
              <a:rPr lang="zh-CN" altLang="en-US" sz="2400" spc="300" dirty="0">
                <a:latin typeface="微软雅黑" panose="020B0503020204020204" pitchFamily="34" charset="-122"/>
                <a:ea typeface="微软雅黑" panose="020B0503020204020204" pitchFamily="34" charset="-122"/>
              </a:rPr>
              <a:t>）提取每个候选区域的特征；</a:t>
            </a:r>
          </a:p>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基于提取的深度卷积特征，利用</a:t>
            </a:r>
            <a:r>
              <a:rPr lang="en-US" altLang="zh-CN" sz="2400" spc="300" dirty="0">
                <a:latin typeface="微软雅黑" panose="020B0503020204020204" pitchFamily="34" charset="-122"/>
                <a:ea typeface="微软雅黑" panose="020B0503020204020204" pitchFamily="34" charset="-122"/>
              </a:rPr>
              <a:t>SVM</a:t>
            </a:r>
            <a:r>
              <a:rPr lang="zh-CN" altLang="en-US" sz="2400" spc="300" dirty="0">
                <a:latin typeface="微软雅黑" panose="020B0503020204020204" pitchFamily="34" charset="-122"/>
                <a:ea typeface="微软雅黑" panose="020B0503020204020204" pitchFamily="34" charset="-122"/>
              </a:rPr>
              <a:t>分类器对每个候选区域进行目标类别识别；</a:t>
            </a:r>
          </a:p>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基于提取的深度卷积特征，利用包围盒回归器修正候选区域的位置与尺寸。</a:t>
            </a:r>
            <a:endParaRPr lang="en-US" sz="2400" spc="300" dirty="0">
              <a:latin typeface="微软雅黑" panose="020B0503020204020204" pitchFamily="34" charset="-122"/>
              <a:ea typeface="微软雅黑" panose="020B0503020204020204" pitchFamily="34" charset="-122"/>
            </a:endParaRPr>
          </a:p>
        </p:txBody>
      </p:sp>
      <p:sp>
        <p:nvSpPr>
          <p:cNvPr id="11" name="矩形 5">
            <a:extLst>
              <a:ext uri="{FF2B5EF4-FFF2-40B4-BE49-F238E27FC236}">
                <a16:creationId xmlns:a16="http://schemas.microsoft.com/office/drawing/2014/main" id="{A41BC3F0-19AE-0028-3B1C-164E39ED9DA5}"/>
              </a:ext>
            </a:extLst>
          </p:cNvPr>
          <p:cNvSpPr/>
          <p:nvPr/>
        </p:nvSpPr>
        <p:spPr>
          <a:xfrm>
            <a:off x="340382" y="6371110"/>
            <a:ext cx="11652000" cy="338554"/>
          </a:xfrm>
          <a:prstGeom prst="rect">
            <a:avLst/>
          </a:prstGeom>
        </p:spPr>
        <p:txBody>
          <a:bodyPr wrap="square">
            <a:spAutoFit/>
          </a:bodyPr>
          <a:lstStyle/>
          <a:p>
            <a:r>
              <a:rPr lang="en-US" altLang="zh-CN" sz="1600" dirty="0">
                <a:solidFill>
                  <a:schemeClr val="bg1">
                    <a:lumMod val="50000"/>
                  </a:schemeClr>
                </a:solidFill>
                <a:latin typeface="Palatino Linotype" panose="02040502050505030304" pitchFamily="18" charset="0"/>
              </a:rPr>
              <a:t>[2] R. </a:t>
            </a:r>
            <a:r>
              <a:rPr lang="en-US" altLang="zh-CN" sz="1600" dirty="0" err="1">
                <a:solidFill>
                  <a:schemeClr val="bg1">
                    <a:lumMod val="50000"/>
                  </a:schemeClr>
                </a:solidFill>
                <a:latin typeface="Palatino Linotype" panose="02040502050505030304" pitchFamily="18" charset="0"/>
              </a:rPr>
              <a:t>Girshick</a:t>
            </a:r>
            <a:r>
              <a:rPr lang="en-US" altLang="zh-CN" sz="1600" dirty="0">
                <a:solidFill>
                  <a:schemeClr val="bg1">
                    <a:lumMod val="50000"/>
                  </a:schemeClr>
                </a:solidFill>
                <a:latin typeface="Palatino Linotype" panose="02040502050505030304" pitchFamily="18" charset="0"/>
              </a:rPr>
              <a:t>, et al. Rich feature hierarchies for accurate object detection and semantic segmentation. CVPR 2014.</a:t>
            </a:r>
            <a:endParaRPr lang="zh-CN" altLang="en-US" sz="1600" dirty="0">
              <a:solidFill>
                <a:schemeClr val="bg1">
                  <a:lumMod val="50000"/>
                </a:schemeClr>
              </a:solidFill>
              <a:latin typeface="Palatino Linotype" panose="02040502050505030304" pitchFamily="18" charset="0"/>
            </a:endParaRPr>
          </a:p>
        </p:txBody>
      </p:sp>
    </p:spTree>
    <p:extLst>
      <p:ext uri="{BB962C8B-B14F-4D97-AF65-F5344CB8AC3E}">
        <p14:creationId xmlns:p14="http://schemas.microsoft.com/office/powerpoint/2010/main" val="2451609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08F908-746C-8957-997B-D724AD4BEE90}"/>
              </a:ext>
            </a:extLst>
          </p:cNvPr>
          <p:cNvSpPr>
            <a:spLocks noGrp="1"/>
          </p:cNvSpPr>
          <p:nvPr>
            <p:ph idx="1"/>
          </p:nvPr>
        </p:nvSpPr>
        <p:spPr>
          <a:xfrm>
            <a:off x="479321" y="881315"/>
            <a:ext cx="11120561" cy="523911"/>
          </a:xfrm>
        </p:spPr>
        <p:txBody>
          <a:bodyPr>
            <a:norm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候选区域的类别标签赋予</a:t>
            </a:r>
            <a:endParaRPr lang="en-US" sz="2400" b="1" spc="300" dirty="0">
              <a:solidFill>
                <a:srgbClr val="004098"/>
              </a:solidFill>
              <a:latin typeface="微软雅黑" panose="020B0503020204020204" pitchFamily="34" charset="-122"/>
              <a:ea typeface="微软雅黑" panose="020B0503020204020204" pitchFamily="34" charset="-122"/>
            </a:endParaRPr>
          </a:p>
        </p:txBody>
      </p:sp>
      <p:sp>
        <p:nvSpPr>
          <p:cNvPr id="3" name="Title 2">
            <a:extLst>
              <a:ext uri="{FF2B5EF4-FFF2-40B4-BE49-F238E27FC236}">
                <a16:creationId xmlns:a16="http://schemas.microsoft.com/office/drawing/2014/main" id="{DBC7BF80-34A0-DB8E-F2F1-FD417710493B}"/>
              </a:ext>
            </a:extLst>
          </p:cNvPr>
          <p:cNvSpPr>
            <a:spLocks noGrp="1"/>
          </p:cNvSpPr>
          <p:nvPr>
            <p:ph type="title"/>
          </p:nvPr>
        </p:nvSpPr>
        <p:spPr/>
        <p:txBody>
          <a:bodyPr/>
          <a:lstStyle/>
          <a:p>
            <a:r>
              <a:rPr lang="en-US" altLang="zh-CN" dirty="0"/>
              <a:t>R-CNN</a:t>
            </a:r>
            <a:r>
              <a:rPr lang="zh-CN" altLang="en-US" dirty="0"/>
              <a:t>训练过程</a:t>
            </a:r>
            <a:endParaRPr lang="en-US" dirty="0"/>
          </a:p>
        </p:txBody>
      </p:sp>
      <p:sp>
        <p:nvSpPr>
          <p:cNvPr id="4" name="Slide Number Placeholder 3">
            <a:extLst>
              <a:ext uri="{FF2B5EF4-FFF2-40B4-BE49-F238E27FC236}">
                <a16:creationId xmlns:a16="http://schemas.microsoft.com/office/drawing/2014/main" id="{DF4C849F-BDB4-8D07-BA05-8ABE334FC4FE}"/>
              </a:ext>
            </a:extLst>
          </p:cNvPr>
          <p:cNvSpPr>
            <a:spLocks noGrp="1"/>
          </p:cNvSpPr>
          <p:nvPr>
            <p:ph type="sldNum" sz="quarter" idx="12"/>
          </p:nvPr>
        </p:nvSpPr>
        <p:spPr/>
        <p:txBody>
          <a:bodyPr/>
          <a:lstStyle/>
          <a:p>
            <a:fld id="{6CE905FA-BBCD-4FD4-802A-EBCB9D8662AD}" type="slidenum">
              <a:rPr lang="zh-CN" altLang="en-US" smtClean="0"/>
              <a:pPr/>
              <a:t>11</a:t>
            </a:fld>
            <a:endParaRPr lang="zh-CN" alt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1A405C-AF19-9A1C-5611-CF6ECFB77E94}"/>
                  </a:ext>
                </a:extLst>
              </p:cNvPr>
              <p:cNvSpPr txBox="1"/>
              <p:nvPr/>
            </p:nvSpPr>
            <p:spPr>
              <a:xfrm>
                <a:off x="719440" y="1385055"/>
                <a:ext cx="11329806" cy="1569660"/>
              </a:xfrm>
              <a:prstGeom prst="rect">
                <a:avLst/>
              </a:prstGeom>
              <a:noFill/>
            </p:spPr>
            <p:txBody>
              <a:bodyPr wrap="square" rtlCol="0">
                <a:spAutoFit/>
              </a:bodyPr>
              <a:lstStyle/>
              <a:p>
                <a:r>
                  <a:rPr lang="zh-CN" altLang="en-US" sz="2400" spc="300" dirty="0">
                    <a:latin typeface="微软雅黑" panose="020B0503020204020204" pitchFamily="34" charset="-122"/>
                    <a:ea typeface="微软雅黑" panose="020B0503020204020204" pitchFamily="34" charset="-122"/>
                  </a:rPr>
                  <a:t>一个候选区域内的像素集合为</a:t>
                </a:r>
                <a14:m>
                  <m:oMath xmlns:m="http://schemas.openxmlformats.org/officeDocument/2006/math">
                    <m:r>
                      <a:rPr lang="en-US" altLang="zh-CN" sz="2400" i="1" spc="300" smtClean="0">
                        <a:latin typeface="Cambria Math" panose="02040503050406030204" pitchFamily="18" charset="0"/>
                        <a:ea typeface="Cambria Math" panose="02040503050406030204" pitchFamily="18" charset="0"/>
                      </a:rPr>
                      <m:t>ℛ</m:t>
                    </m:r>
                  </m:oMath>
                </a14:m>
                <a:r>
                  <a:rPr lang="zh-CN" altLang="en-US" sz="2400" spc="300" dirty="0">
                    <a:latin typeface="微软雅黑" panose="020B0503020204020204" pitchFamily="34" charset="-122"/>
                    <a:ea typeface="微软雅黑" panose="020B0503020204020204" pitchFamily="34" charset="-122"/>
                  </a:rPr>
                  <a:t>，找到与该候选区域重合度最高的真实包围盒索引</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m:t>
                        </m:r>
                      </m:sup>
                    </m:sSup>
                    <m:r>
                      <a:rPr lang="en-US" sz="2400" i="1">
                        <a:latin typeface="Cambria Math" panose="02040503050406030204" pitchFamily="18" charset="0"/>
                      </a:rPr>
                      <m:t> </m:t>
                    </m:r>
                  </m:oMath>
                </a14:m>
                <a:r>
                  <a:rPr lang="zh-CN" altLang="en-US" sz="2400" spc="300" dirty="0">
                    <a:latin typeface="微软雅黑" panose="020B0503020204020204" pitchFamily="34" charset="-122"/>
                    <a:ea typeface="微软雅黑" panose="020B0503020204020204" pitchFamily="34" charset="-122"/>
                  </a:rPr>
                  <a:t>：</a:t>
                </a:r>
                <a:endParaRPr lang="en-US" altLang="zh-CN" sz="2400" spc="300" dirty="0">
                  <a:latin typeface="微软雅黑" panose="020B0503020204020204" pitchFamily="34" charset="-122"/>
                  <a:ea typeface="微软雅黑" panose="020B0503020204020204" pitchFamily="34" charset="-122"/>
                </a:endParaRPr>
              </a:p>
              <a:p>
                <a:endParaRPr lang="en-US" sz="2400" spc="300" dirty="0">
                  <a:latin typeface="微软雅黑" panose="020B0503020204020204" pitchFamily="34" charset="-122"/>
                  <a:ea typeface="微软雅黑" panose="020B0503020204020204" pitchFamily="34" charset="-122"/>
                </a:endParaRPr>
              </a:p>
              <a:p>
                <a:r>
                  <a:rPr lang="zh-CN" altLang="en-US" sz="2400" spc="300" dirty="0">
                    <a:latin typeface="微软雅黑" panose="020B0503020204020204" pitchFamily="34" charset="-122"/>
                    <a:ea typeface="微软雅黑" panose="020B0503020204020204" pitchFamily="34" charset="-122"/>
                  </a:rPr>
                  <a:t>该候选区域的类别标签通过如下准则确定：</a:t>
                </a:r>
                <a:endParaRPr lang="en-US" sz="2400" spc="300" dirty="0">
                  <a:latin typeface="微软雅黑" panose="020B0503020204020204" pitchFamily="34" charset="-122"/>
                  <a:ea typeface="微软雅黑" panose="020B0503020204020204" pitchFamily="34" charset="-122"/>
                </a:endParaRPr>
              </a:p>
            </p:txBody>
          </p:sp>
        </mc:Choice>
        <mc:Fallback xmlns="">
          <p:sp>
            <p:nvSpPr>
              <p:cNvPr id="6" name="TextBox 5">
                <a:extLst>
                  <a:ext uri="{FF2B5EF4-FFF2-40B4-BE49-F238E27FC236}">
                    <a16:creationId xmlns:a16="http://schemas.microsoft.com/office/drawing/2014/main" id="{511A405C-AF19-9A1C-5611-CF6ECFB77E94}"/>
                  </a:ext>
                </a:extLst>
              </p:cNvPr>
              <p:cNvSpPr txBox="1">
                <a:spLocks noRot="1" noChangeAspect="1" noMove="1" noResize="1" noEditPoints="1" noAdjustHandles="1" noChangeArrowheads="1" noChangeShapeType="1" noTextEdit="1"/>
              </p:cNvSpPr>
              <p:nvPr/>
            </p:nvSpPr>
            <p:spPr>
              <a:xfrm>
                <a:off x="719440" y="1385055"/>
                <a:ext cx="11329806" cy="1569660"/>
              </a:xfrm>
              <a:prstGeom prst="rect">
                <a:avLst/>
              </a:prstGeom>
              <a:blipFill>
                <a:blip r:embed="rId5"/>
                <a:stretch>
                  <a:fillRect l="-807" t="-3101" b="-7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502C0E9-40EB-F871-48A8-EADE86DA391F}"/>
                  </a:ext>
                </a:extLst>
              </p:cNvPr>
              <p:cNvSpPr txBox="1"/>
              <p:nvPr/>
            </p:nvSpPr>
            <p:spPr>
              <a:xfrm>
                <a:off x="4583114" y="1934303"/>
                <a:ext cx="3901196" cy="507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m:rPr>
                          <m:sty m:val="p"/>
                        </m:rPr>
                        <a:rPr lang="en-US" sz="2400" b="0" i="0" smtClean="0">
                          <a:latin typeface="Cambria Math" panose="02040503050406030204" pitchFamily="18" charset="0"/>
                        </a:rPr>
                        <m:t>arg</m:t>
                      </m:r>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max</m:t>
                              </m:r>
                            </m:e>
                            <m:lim>
                              <m:r>
                                <a:rPr lang="en-US" sz="2400" b="0" i="1" smtClean="0">
                                  <a:latin typeface="Cambria Math" panose="02040503050406030204" pitchFamily="18" charset="0"/>
                                </a:rPr>
                                <m:t>𝑚</m:t>
                              </m:r>
                            </m:lim>
                          </m:limLow>
                        </m:fName>
                        <m:e>
                          <m:r>
                            <m:rPr>
                              <m:sty m:val="p"/>
                            </m:rPr>
                            <a:rPr lang="en-US" sz="2400" b="0" i="0" smtClean="0">
                              <a:latin typeface="Cambria Math" panose="02040503050406030204" pitchFamily="18" charset="0"/>
                            </a:rPr>
                            <m:t>IoU</m:t>
                          </m:r>
                        </m:e>
                      </m:func>
                      <m:r>
                        <a:rPr lang="en-US" sz="2400" b="0" i="1" smtClean="0">
                          <a:latin typeface="Cambria Math" panose="02040503050406030204" pitchFamily="18" charset="0"/>
                        </a:rPr>
                        <m:t>(</m:t>
                      </m:r>
                      <m:r>
                        <a:rPr lang="en-US" altLang="zh-CN" sz="2400" i="1" spc="300">
                          <a:latin typeface="Cambria Math" panose="02040503050406030204" pitchFamily="18" charset="0"/>
                          <a:ea typeface="Cambria Math" panose="02040503050406030204" pitchFamily="18" charset="0"/>
                        </a:rPr>
                        <m:t>ℛ</m:t>
                      </m:r>
                      <m:r>
                        <a:rPr lang="en-US" altLang="zh-CN" sz="2400" b="0" i="1" spc="300" smtClean="0">
                          <a:latin typeface="Cambria Math" panose="02040503050406030204" pitchFamily="18" charset="0"/>
                          <a:ea typeface="Cambria Math" panose="02040503050406030204" pitchFamily="18" charset="0"/>
                        </a:rPr>
                        <m:t>,</m:t>
                      </m:r>
                      <m:sSup>
                        <m:sSupPr>
                          <m:ctrlPr>
                            <a:rPr lang="en-US" altLang="zh-CN" sz="2400" b="0" i="1" spc="300" smtClean="0">
                              <a:latin typeface="Cambria Math" panose="02040503050406030204" pitchFamily="18" charset="0"/>
                              <a:ea typeface="Cambria Math" panose="02040503050406030204" pitchFamily="18" charset="0"/>
                            </a:rPr>
                          </m:ctrlPr>
                        </m:sSupPr>
                        <m:e>
                          <m:r>
                            <a:rPr lang="en-US" altLang="zh-CN" sz="2400" b="0" i="1" spc="300" smtClean="0">
                              <a:latin typeface="Cambria Math" panose="02040503050406030204" pitchFamily="18" charset="0"/>
                              <a:ea typeface="Cambria Math" panose="02040503050406030204" pitchFamily="18" charset="0"/>
                            </a:rPr>
                            <m:t>ℬ</m:t>
                          </m:r>
                        </m:e>
                        <m:sup>
                          <m:r>
                            <a:rPr lang="en-US" altLang="zh-CN" sz="2400" b="0" i="1" spc="300" smtClean="0">
                              <a:latin typeface="Cambria Math" panose="02040503050406030204" pitchFamily="18" charset="0"/>
                              <a:ea typeface="Cambria Math" panose="02040503050406030204" pitchFamily="18" charset="0"/>
                            </a:rPr>
                            <m:t>(</m:t>
                          </m:r>
                          <m:r>
                            <a:rPr lang="en-US" altLang="zh-CN" sz="2400" b="0" i="1" spc="300" smtClean="0">
                              <a:latin typeface="Cambria Math" panose="02040503050406030204" pitchFamily="18" charset="0"/>
                              <a:ea typeface="Cambria Math" panose="02040503050406030204" pitchFamily="18" charset="0"/>
                            </a:rPr>
                            <m:t>𝑚</m:t>
                          </m:r>
                          <m:r>
                            <a:rPr lang="en-US" altLang="zh-CN" sz="2400" b="0" i="1" spc="300" smtClean="0">
                              <a:latin typeface="Cambria Math" panose="02040503050406030204" pitchFamily="18" charset="0"/>
                              <a:ea typeface="Cambria Math" panose="02040503050406030204" pitchFamily="18" charset="0"/>
                            </a:rPr>
                            <m:t>)</m:t>
                          </m:r>
                        </m:sup>
                      </m:sSup>
                      <m:r>
                        <a:rPr lang="en-US" sz="2400" b="0" i="1" smtClean="0">
                          <a:latin typeface="Cambria Math" panose="02040503050406030204" pitchFamily="18" charset="0"/>
                        </a:rPr>
                        <m:t>)</m:t>
                      </m:r>
                    </m:oMath>
                  </m:oMathPara>
                </a14:m>
                <a:endParaRPr lang="en-US" sz="2400" dirty="0"/>
              </a:p>
            </p:txBody>
          </p:sp>
        </mc:Choice>
        <mc:Fallback xmlns="">
          <p:sp>
            <p:nvSpPr>
              <p:cNvPr id="7" name="TextBox 6">
                <a:extLst>
                  <a:ext uri="{FF2B5EF4-FFF2-40B4-BE49-F238E27FC236}">
                    <a16:creationId xmlns:a16="http://schemas.microsoft.com/office/drawing/2014/main" id="{1502C0E9-40EB-F871-48A8-EADE86DA391F}"/>
                  </a:ext>
                </a:extLst>
              </p:cNvPr>
              <p:cNvSpPr txBox="1">
                <a:spLocks noRot="1" noChangeAspect="1" noMove="1" noResize="1" noEditPoints="1" noAdjustHandles="1" noChangeArrowheads="1" noChangeShapeType="1" noTextEdit="1"/>
              </p:cNvSpPr>
              <p:nvPr/>
            </p:nvSpPr>
            <p:spPr>
              <a:xfrm>
                <a:off x="4583114" y="1934303"/>
                <a:ext cx="3901196" cy="50706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8FF6B0-289C-45A5-2178-751E86BB6E05}"/>
                  </a:ext>
                </a:extLst>
              </p:cNvPr>
              <p:cNvSpPr txBox="1"/>
              <p:nvPr/>
            </p:nvSpPr>
            <p:spPr>
              <a:xfrm>
                <a:off x="3988816" y="2979203"/>
                <a:ext cx="5089791" cy="82381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𝑢</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m:t>
                                  </m:r>
                                </m:e>
                                <m:sup>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m:t>
                                      </m:r>
                                    </m:sup>
                                  </m:sSup>
                                  <m:r>
                                    <a:rPr lang="en-US" sz="2400" b="0" i="1" smtClean="0">
                                      <a:latin typeface="Cambria Math" panose="02040503050406030204" pitchFamily="18" charset="0"/>
                                    </a:rPr>
                                    <m:t>)</m:t>
                                  </m:r>
                                </m:sup>
                              </m:sSup>
                              <m:r>
                                <a:rPr lang="en-US" sz="2400" b="0" i="1" smtClean="0">
                                  <a:latin typeface="Cambria Math" panose="02040503050406030204" pitchFamily="18" charset="0"/>
                                </a:rPr>
                                <m:t>   </m:t>
                              </m:r>
                            </m:e>
                            <m:e>
                              <m:r>
                                <a:rPr lang="en-US" sz="2400" b="0" i="1" smtClean="0">
                                  <a:latin typeface="Cambria Math" panose="02040503050406030204" pitchFamily="18" charset="0"/>
                                </a:rPr>
                                <m:t>0</m:t>
                              </m:r>
                            </m:e>
                          </m:eqArr>
                        </m:e>
                      </m:d>
                      <m:m>
                        <m:mPr>
                          <m:mcs>
                            <m:mc>
                              <m:mcPr>
                                <m:count m:val="1"/>
                                <m:mcJc m:val="center"/>
                              </m:mcPr>
                            </m:mc>
                          </m:mcs>
                          <m:ctrlPr>
                            <a:rPr lang="en-US" sz="2400" b="0" i="1" smtClean="0">
                              <a:latin typeface="Cambria Math" panose="02040503050406030204" pitchFamily="18" charset="0"/>
                            </a:rPr>
                          </m:ctrlPr>
                        </m:mPr>
                        <m:mr>
                          <m:e>
                            <m:r>
                              <a:rPr lang="zh-CN" altLang="en-US" sz="2400" i="1">
                                <a:latin typeface="Cambria Math" panose="02040503050406030204" pitchFamily="18" charset="0"/>
                              </a:rPr>
                              <m:t>如果</m:t>
                            </m:r>
                            <m:r>
                              <m:rPr>
                                <m:sty m:val="p"/>
                              </m:rPr>
                              <a:rPr lang="en-US" altLang="zh-CN" sz="2400" i="1">
                                <a:latin typeface="Cambria Math" panose="02040503050406030204" pitchFamily="18" charset="0"/>
                              </a:rPr>
                              <m:t>IoU</m:t>
                            </m:r>
                            <m:d>
                              <m:dPr>
                                <m:ctrlPr>
                                  <a:rPr lang="en-US" altLang="zh-CN" sz="2400" i="1">
                                    <a:latin typeface="Cambria Math" panose="02040503050406030204" pitchFamily="18" charset="0"/>
                                  </a:rPr>
                                </m:ctrlPr>
                              </m:dPr>
                              <m:e>
                                <m:r>
                                  <a:rPr lang="en-US" altLang="zh-CN" sz="2400" i="1" spc="300">
                                    <a:latin typeface="Cambria Math" panose="02040503050406030204" pitchFamily="18" charset="0"/>
                                    <a:ea typeface="Cambria Math" panose="02040503050406030204" pitchFamily="18" charset="0"/>
                                  </a:rPr>
                                  <m:t>ℛ</m:t>
                                </m:r>
                                <m:r>
                                  <a:rPr lang="en-US" altLang="zh-CN" sz="2400" i="1" spc="300">
                                    <a:latin typeface="Cambria Math" panose="02040503050406030204" pitchFamily="18" charset="0"/>
                                    <a:ea typeface="Cambria Math" panose="02040503050406030204" pitchFamily="18" charset="0"/>
                                  </a:rPr>
                                  <m:t>,</m:t>
                                </m:r>
                                <m:sSup>
                                  <m:sSupPr>
                                    <m:ctrlPr>
                                      <a:rPr lang="en-US" altLang="zh-CN" sz="2400" i="1" spc="300">
                                        <a:latin typeface="Cambria Math" panose="02040503050406030204" pitchFamily="18" charset="0"/>
                                        <a:ea typeface="Cambria Math" panose="02040503050406030204" pitchFamily="18" charset="0"/>
                                      </a:rPr>
                                    </m:ctrlPr>
                                  </m:sSupPr>
                                  <m:e>
                                    <m:r>
                                      <a:rPr lang="en-US" altLang="zh-CN" sz="2400" i="1" spc="300">
                                        <a:latin typeface="Cambria Math" panose="02040503050406030204" pitchFamily="18" charset="0"/>
                                        <a:ea typeface="Cambria Math" panose="02040503050406030204" pitchFamily="18" charset="0"/>
                                      </a:rPr>
                                      <m:t>ℬ</m:t>
                                    </m:r>
                                  </m:e>
                                  <m:sup>
                                    <m:d>
                                      <m:dPr>
                                        <m:ctrlPr>
                                          <a:rPr lang="en-US" altLang="zh-CN" sz="2400" i="1" spc="300">
                                            <a:latin typeface="Cambria Math" panose="02040503050406030204" pitchFamily="18" charset="0"/>
                                            <a:ea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m:t>
                                            </m:r>
                                          </m:sup>
                                        </m:sSup>
                                      </m:e>
                                    </m:d>
                                  </m:sup>
                                </m:sSup>
                              </m:e>
                            </m:d>
                            <m:r>
                              <a:rPr lang="en-US" altLang="zh-CN" sz="2400" i="1">
                                <a:latin typeface="Cambria Math" panose="02040503050406030204" pitchFamily="18" charset="0"/>
                              </a:rPr>
                              <m:t>&gt;0.5</m:t>
                            </m:r>
                          </m:e>
                        </m:mr>
                        <m:mr>
                          <m:e>
                            <m:r>
                              <a:rPr lang="zh-CN" altLang="en-US" sz="2400" i="1">
                                <a:latin typeface="Cambria Math" panose="02040503050406030204" pitchFamily="18" charset="0"/>
                              </a:rPr>
                              <m:t>其他</m:t>
                            </m:r>
                          </m:e>
                        </m:mr>
                      </m:m>
                    </m:oMath>
                  </m:oMathPara>
                </a14:m>
                <a:endParaRPr lang="en-US" sz="2400" dirty="0"/>
              </a:p>
            </p:txBody>
          </p:sp>
        </mc:Choice>
        <mc:Fallback xmlns="">
          <p:sp>
            <p:nvSpPr>
              <p:cNvPr id="8" name="TextBox 7">
                <a:extLst>
                  <a:ext uri="{FF2B5EF4-FFF2-40B4-BE49-F238E27FC236}">
                    <a16:creationId xmlns:a16="http://schemas.microsoft.com/office/drawing/2014/main" id="{008FF6B0-289C-45A5-2178-751E86BB6E05}"/>
                  </a:ext>
                </a:extLst>
              </p:cNvPr>
              <p:cNvSpPr txBox="1">
                <a:spLocks noRot="1" noChangeAspect="1" noMove="1" noResize="1" noEditPoints="1" noAdjustHandles="1" noChangeArrowheads="1" noChangeShapeType="1" noTextEdit="1"/>
              </p:cNvSpPr>
              <p:nvPr/>
            </p:nvSpPr>
            <p:spPr>
              <a:xfrm>
                <a:off x="3988816" y="2979203"/>
                <a:ext cx="5089791" cy="823815"/>
              </a:xfrm>
              <a:prstGeom prst="rect">
                <a:avLst/>
              </a:prstGeom>
              <a:blipFill>
                <a:blip r:embed="rId7"/>
                <a:stretch>
                  <a:fillRect/>
                </a:stretch>
              </a:blipFill>
            </p:spPr>
            <p:txBody>
              <a:bodyPr/>
              <a:lstStyle/>
              <a:p>
                <a:r>
                  <a:rPr lang="en-US">
                    <a:noFill/>
                  </a:rPr>
                  <a:t> </a:t>
                </a:r>
              </a:p>
            </p:txBody>
          </p:sp>
        </mc:Fallback>
      </mc:AlternateContent>
      <p:sp>
        <p:nvSpPr>
          <p:cNvPr id="9" name="Content Placeholder 1">
            <a:extLst>
              <a:ext uri="{FF2B5EF4-FFF2-40B4-BE49-F238E27FC236}">
                <a16:creationId xmlns:a16="http://schemas.microsoft.com/office/drawing/2014/main" id="{70234014-F95A-BF07-F6F8-B7EB256F54E9}"/>
              </a:ext>
            </a:extLst>
          </p:cNvPr>
          <p:cNvSpPr txBox="1">
            <a:spLocks/>
          </p:cNvSpPr>
          <p:nvPr/>
        </p:nvSpPr>
        <p:spPr>
          <a:xfrm>
            <a:off x="535719" y="3819213"/>
            <a:ext cx="11120561" cy="5239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l"/>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u"/>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spc="300" dirty="0">
                <a:solidFill>
                  <a:srgbClr val="004098"/>
                </a:solidFill>
                <a:latin typeface="微软雅黑" panose="020B0503020204020204" pitchFamily="34" charset="-122"/>
                <a:ea typeface="微软雅黑" panose="020B0503020204020204" pitchFamily="34" charset="-122"/>
              </a:rPr>
              <a:t>包围盒回归</a:t>
            </a:r>
            <a:endParaRPr lang="en-US" sz="2400" b="1" spc="300" dirty="0">
              <a:solidFill>
                <a:srgbClr val="004098"/>
              </a:solidFill>
              <a:latin typeface="微软雅黑" panose="020B0503020204020204" pitchFamily="34" charset="-122"/>
              <a:ea typeface="微软雅黑" panose="020B0503020204020204" pitchFamily="34" charset="-122"/>
            </a:endParaRPr>
          </a:p>
        </p:txBody>
      </p:sp>
      <p:pic>
        <p:nvPicPr>
          <p:cNvPr id="11" name="Picture 10">
            <a:extLst>
              <a:ext uri="{FF2B5EF4-FFF2-40B4-BE49-F238E27FC236}">
                <a16:creationId xmlns:a16="http://schemas.microsoft.com/office/drawing/2014/main" id="{A5819C16-7F03-E55A-7957-5EF22A81BBA3}"/>
              </a:ext>
            </a:extLst>
          </p:cNvPr>
          <p:cNvPicPr>
            <a:picLocks noChangeAspect="1"/>
          </p:cNvPicPr>
          <p:nvPr/>
        </p:nvPicPr>
        <p:blipFill rotWithShape="1">
          <a:blip r:embed="rId8"/>
          <a:srcRect l="27667" t="38477" r="17070"/>
          <a:stretch/>
        </p:blipFill>
        <p:spPr>
          <a:xfrm>
            <a:off x="8910044" y="4263563"/>
            <a:ext cx="2812736" cy="207278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CB636B4-1BD1-B659-646A-FDDA7BADDF50}"/>
                  </a:ext>
                </a:extLst>
              </p:cNvPr>
              <p:cNvSpPr txBox="1"/>
              <p:nvPr/>
            </p:nvSpPr>
            <p:spPr>
              <a:xfrm>
                <a:off x="719440" y="4359319"/>
                <a:ext cx="8135193" cy="1367106"/>
              </a:xfrm>
              <a:prstGeom prst="rect">
                <a:avLst/>
              </a:prstGeom>
              <a:noFill/>
            </p:spPr>
            <p:txBody>
              <a:bodyPr wrap="square" rtlCol="0">
                <a:spAutoFit/>
              </a:bodyPr>
              <a:lstStyle/>
              <a:p>
                <a:r>
                  <a:rPr lang="zh-CN" altLang="en-US" sz="2400" spc="300" dirty="0">
                    <a:latin typeface="微软雅黑" panose="020B0503020204020204" pitchFamily="34" charset="-122"/>
                    <a:ea typeface="微软雅黑" panose="020B0503020204020204" pitchFamily="34" charset="-122"/>
                  </a:rPr>
                  <a:t>一个候选区域的包围盒：</a:t>
                </a:r>
                <a14:m>
                  <m:oMath xmlns:m="http://schemas.openxmlformats.org/officeDocument/2006/math">
                    <m:r>
                      <a:rPr lang="en-US" altLang="zh-CN" sz="2400" b="1" i="1" spc="300" smtClean="0">
                        <a:latin typeface="Cambria Math" panose="02040503050406030204" pitchFamily="18" charset="0"/>
                        <a:ea typeface="微软雅黑" panose="020B0503020204020204" pitchFamily="34" charset="-122"/>
                      </a:rPr>
                      <m:t>𝒓</m:t>
                    </m:r>
                    <m:r>
                      <a:rPr lang="en-US" altLang="zh-CN" sz="2400" b="1" i="0" spc="300" smtClean="0">
                        <a:latin typeface="Cambria Math" panose="02040503050406030204" pitchFamily="18" charset="0"/>
                        <a:ea typeface="微软雅黑" panose="020B0503020204020204" pitchFamily="34" charset="-122"/>
                      </a:rPr>
                      <m:t>=</m:t>
                    </m:r>
                    <m:d>
                      <m:dPr>
                        <m:ctrlPr>
                          <a:rPr lang="en-US" altLang="zh-CN" sz="2400" b="1" i="1" spc="300" smtClean="0">
                            <a:latin typeface="Cambria Math" panose="02040503050406030204" pitchFamily="18" charset="0"/>
                            <a:ea typeface="微软雅黑" panose="020B0503020204020204" pitchFamily="34" charset="-122"/>
                          </a:rPr>
                        </m:ctrlPr>
                      </m:dPr>
                      <m:e>
                        <m:sSub>
                          <m:sSubPr>
                            <m:ctrlPr>
                              <a:rPr lang="en-US" altLang="zh-CN" sz="2400" i="1" spc="300" smtClean="0">
                                <a:latin typeface="Cambria Math" panose="02040503050406030204" pitchFamily="18" charset="0"/>
                                <a:ea typeface="微软雅黑" panose="020B0503020204020204" pitchFamily="34" charset="-122"/>
                              </a:rPr>
                            </m:ctrlPr>
                          </m:sSubPr>
                          <m:e>
                            <m:r>
                              <a:rPr lang="en-US" altLang="zh-CN" sz="2400" b="0" i="1" spc="300" smtClean="0">
                                <a:latin typeface="Cambria Math" panose="02040503050406030204" pitchFamily="18" charset="0"/>
                                <a:ea typeface="微软雅黑" panose="020B0503020204020204" pitchFamily="34" charset="-122"/>
                              </a:rPr>
                              <m:t>𝑟</m:t>
                            </m:r>
                          </m:e>
                          <m:sub>
                            <m:r>
                              <a:rPr lang="en-US" altLang="zh-CN" sz="2400" b="0" i="1" spc="300" smtClean="0">
                                <a:latin typeface="Cambria Math" panose="02040503050406030204" pitchFamily="18" charset="0"/>
                                <a:ea typeface="微软雅黑" panose="020B0503020204020204" pitchFamily="34" charset="-122"/>
                              </a:rPr>
                              <m:t>𝑥</m:t>
                            </m:r>
                          </m:sub>
                        </m:sSub>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b="0" i="1" spc="300">
                                <a:latin typeface="Cambria Math" panose="02040503050406030204" pitchFamily="18" charset="0"/>
                                <a:ea typeface="微软雅黑" panose="020B0503020204020204" pitchFamily="34" charset="-122"/>
                              </a:rPr>
                              <m:t>𝑟</m:t>
                            </m:r>
                          </m:e>
                          <m:sub>
                            <m:r>
                              <a:rPr lang="en-US" altLang="zh-CN" sz="2400" b="0" i="1" spc="300" smtClean="0">
                                <a:latin typeface="Cambria Math" panose="02040503050406030204" pitchFamily="18" charset="0"/>
                                <a:ea typeface="微软雅黑" panose="020B0503020204020204" pitchFamily="34" charset="-122"/>
                              </a:rPr>
                              <m:t>𝑦</m:t>
                            </m:r>
                          </m:sub>
                        </m:sSub>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b="0" i="1" spc="300">
                                <a:latin typeface="Cambria Math" panose="02040503050406030204" pitchFamily="18" charset="0"/>
                                <a:ea typeface="微软雅黑" panose="020B0503020204020204" pitchFamily="34" charset="-122"/>
                              </a:rPr>
                              <m:t>𝑟</m:t>
                            </m:r>
                          </m:e>
                          <m:sub>
                            <m:r>
                              <a:rPr lang="en-US" altLang="zh-CN" sz="2400" b="0" i="1" spc="300" smtClean="0">
                                <a:latin typeface="Cambria Math" panose="02040503050406030204" pitchFamily="18" charset="0"/>
                                <a:ea typeface="微软雅黑" panose="020B0503020204020204" pitchFamily="34" charset="-122"/>
                              </a:rPr>
                              <m:t>h</m:t>
                            </m:r>
                          </m:sub>
                        </m:sSub>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b="0" i="1" spc="300">
                                <a:latin typeface="Cambria Math" panose="02040503050406030204" pitchFamily="18" charset="0"/>
                                <a:ea typeface="微软雅黑" panose="020B0503020204020204" pitchFamily="34" charset="-122"/>
                              </a:rPr>
                              <m:t>𝑟</m:t>
                            </m:r>
                          </m:e>
                          <m:sub>
                            <m:r>
                              <a:rPr lang="en-US" altLang="zh-CN" sz="2400" b="0" i="1" spc="300" smtClean="0">
                                <a:latin typeface="Cambria Math" panose="02040503050406030204" pitchFamily="18" charset="0"/>
                                <a:ea typeface="微软雅黑" panose="020B0503020204020204" pitchFamily="34" charset="-122"/>
                              </a:rPr>
                              <m:t>𝑤</m:t>
                            </m:r>
                          </m:sub>
                        </m:sSub>
                      </m:e>
                    </m:d>
                  </m:oMath>
                </a14:m>
                <a:endParaRPr lang="en-US" altLang="zh-CN" sz="2400" b="1" spc="300" dirty="0">
                  <a:latin typeface="微软雅黑" panose="020B0503020204020204" pitchFamily="34" charset="-122"/>
                  <a:ea typeface="微软雅黑" panose="020B0503020204020204" pitchFamily="34" charset="-122"/>
                </a:endParaRPr>
              </a:p>
              <a:p>
                <a:r>
                  <a:rPr lang="zh-CN" altLang="en-US" sz="2400" spc="300" dirty="0">
                    <a:latin typeface="微软雅黑" panose="020B0503020204020204" pitchFamily="34" charset="-122"/>
                    <a:ea typeface="微软雅黑" panose="020B0503020204020204" pitchFamily="34" charset="-122"/>
                  </a:rPr>
                  <a:t>与其重合度最高的真实包围盒：</a:t>
                </a:r>
                <a14:m>
                  <m:oMath xmlns:m="http://schemas.openxmlformats.org/officeDocument/2006/math">
                    <m:r>
                      <a:rPr lang="en-US" altLang="zh-CN" sz="2400" b="1" i="1" spc="300" smtClean="0">
                        <a:latin typeface="Cambria Math" panose="02040503050406030204" pitchFamily="18" charset="0"/>
                        <a:ea typeface="微软雅黑" panose="020B0503020204020204" pitchFamily="34" charset="-122"/>
                      </a:rPr>
                      <m:t>𝒃</m:t>
                    </m:r>
                    <m:r>
                      <a:rPr lang="en-US" altLang="zh-CN" sz="2400" b="1" i="0" spc="300" smtClean="0">
                        <a:latin typeface="Cambria Math" panose="02040503050406030204" pitchFamily="18" charset="0"/>
                        <a:ea typeface="微软雅黑" panose="020B0503020204020204" pitchFamily="34" charset="-122"/>
                      </a:rPr>
                      <m:t>=</m:t>
                    </m:r>
                    <m:d>
                      <m:dPr>
                        <m:ctrlPr>
                          <a:rPr lang="en-US" altLang="zh-CN" sz="2400" b="1" i="1" spc="300" smtClean="0">
                            <a:latin typeface="Cambria Math" panose="02040503050406030204" pitchFamily="18" charset="0"/>
                            <a:ea typeface="微软雅黑" panose="020B0503020204020204" pitchFamily="34" charset="-122"/>
                          </a:rPr>
                        </m:ctrlPr>
                      </m:dPr>
                      <m:e>
                        <m:sSub>
                          <m:sSubPr>
                            <m:ctrlPr>
                              <a:rPr lang="en-US" altLang="zh-CN" sz="2400" i="1" spc="300" smtClean="0">
                                <a:latin typeface="Cambria Math" panose="02040503050406030204" pitchFamily="18" charset="0"/>
                                <a:ea typeface="微软雅黑" panose="020B0503020204020204" pitchFamily="34" charset="-122"/>
                              </a:rPr>
                            </m:ctrlPr>
                          </m:sSubPr>
                          <m:e>
                            <m:r>
                              <a:rPr lang="en-US" altLang="zh-CN" sz="2400" b="0" i="1" spc="300" smtClean="0">
                                <a:latin typeface="Cambria Math" panose="02040503050406030204" pitchFamily="18" charset="0"/>
                                <a:ea typeface="微软雅黑" panose="020B0503020204020204" pitchFamily="34" charset="-122"/>
                              </a:rPr>
                              <m:t>𝑏</m:t>
                            </m:r>
                          </m:e>
                          <m:sub>
                            <m:r>
                              <a:rPr lang="en-US" altLang="zh-CN" sz="2400" b="0" i="1" spc="300" smtClean="0">
                                <a:latin typeface="Cambria Math" panose="02040503050406030204" pitchFamily="18" charset="0"/>
                                <a:ea typeface="微软雅黑" panose="020B0503020204020204" pitchFamily="34" charset="-122"/>
                              </a:rPr>
                              <m:t>𝑥</m:t>
                            </m:r>
                          </m:sub>
                        </m:sSub>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b="0" i="1" spc="300" smtClean="0">
                                <a:latin typeface="Cambria Math" panose="02040503050406030204" pitchFamily="18" charset="0"/>
                                <a:ea typeface="微软雅黑" panose="020B0503020204020204" pitchFamily="34" charset="-122"/>
                              </a:rPr>
                              <m:t>𝑏</m:t>
                            </m:r>
                          </m:e>
                          <m:sub>
                            <m:r>
                              <a:rPr lang="en-US" altLang="zh-CN" sz="2400" b="0" i="1" spc="300" smtClean="0">
                                <a:latin typeface="Cambria Math" panose="02040503050406030204" pitchFamily="18" charset="0"/>
                                <a:ea typeface="微软雅黑" panose="020B0503020204020204" pitchFamily="34" charset="-122"/>
                              </a:rPr>
                              <m:t>𝑦</m:t>
                            </m:r>
                          </m:sub>
                        </m:sSub>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b="0" i="1" spc="300" smtClean="0">
                                <a:latin typeface="Cambria Math" panose="02040503050406030204" pitchFamily="18" charset="0"/>
                                <a:ea typeface="微软雅黑" panose="020B0503020204020204" pitchFamily="34" charset="-122"/>
                              </a:rPr>
                              <m:t>𝑏</m:t>
                            </m:r>
                          </m:e>
                          <m:sub>
                            <m:r>
                              <a:rPr lang="en-US" altLang="zh-CN" sz="2400" b="0" i="1" spc="300" smtClean="0">
                                <a:latin typeface="Cambria Math" panose="02040503050406030204" pitchFamily="18" charset="0"/>
                                <a:ea typeface="微软雅黑" panose="020B0503020204020204" pitchFamily="34" charset="-122"/>
                              </a:rPr>
                              <m:t>h</m:t>
                            </m:r>
                          </m:sub>
                        </m:sSub>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b="0" i="1" spc="300" smtClean="0">
                                <a:latin typeface="Cambria Math" panose="02040503050406030204" pitchFamily="18" charset="0"/>
                                <a:ea typeface="微软雅黑" panose="020B0503020204020204" pitchFamily="34" charset="-122"/>
                              </a:rPr>
                              <m:t>𝑏</m:t>
                            </m:r>
                          </m:e>
                          <m:sub>
                            <m:r>
                              <a:rPr lang="en-US" altLang="zh-CN" sz="2400" b="0" i="1" spc="300" smtClean="0">
                                <a:latin typeface="Cambria Math" panose="02040503050406030204" pitchFamily="18" charset="0"/>
                                <a:ea typeface="微软雅黑" panose="020B0503020204020204" pitchFamily="34" charset="-122"/>
                              </a:rPr>
                              <m:t>𝑤</m:t>
                            </m:r>
                          </m:sub>
                        </m:sSub>
                      </m:e>
                    </m:d>
                  </m:oMath>
                </a14:m>
                <a:endParaRPr lang="en-US" altLang="zh-CN" sz="2400" spc="300" dirty="0">
                  <a:latin typeface="微软雅黑" panose="020B0503020204020204" pitchFamily="34" charset="-122"/>
                  <a:ea typeface="微软雅黑" panose="020B0503020204020204" pitchFamily="34" charset="-122"/>
                </a:endParaRPr>
              </a:p>
              <a:p>
                <a:r>
                  <a:rPr lang="zh-CN" altLang="en-US" sz="2400" spc="300" dirty="0">
                    <a:latin typeface="微软雅黑" panose="020B0503020204020204" pitchFamily="34" charset="-122"/>
                    <a:ea typeface="微软雅黑" panose="020B0503020204020204" pitchFamily="34" charset="-122"/>
                  </a:rPr>
                  <a:t>需要回归的定位坐标偏移量：</a:t>
                </a:r>
                <a14:m>
                  <m:oMath xmlns:m="http://schemas.openxmlformats.org/officeDocument/2006/math">
                    <m:r>
                      <a:rPr lang="en-US" altLang="zh-CN" sz="2400" b="1" i="1" spc="300" smtClean="0">
                        <a:latin typeface="Cambria Math" panose="02040503050406030204" pitchFamily="18" charset="0"/>
                        <a:ea typeface="微软雅黑" panose="020B0503020204020204" pitchFamily="34" charset="-122"/>
                      </a:rPr>
                      <m:t>𝒗</m:t>
                    </m:r>
                    <m:r>
                      <a:rPr lang="en-US" altLang="zh-CN" sz="2400" b="1" i="0" spc="300" smtClean="0">
                        <a:latin typeface="Cambria Math" panose="02040503050406030204" pitchFamily="18" charset="0"/>
                        <a:ea typeface="微软雅黑" panose="020B0503020204020204" pitchFamily="34" charset="-122"/>
                      </a:rPr>
                      <m:t>=</m:t>
                    </m:r>
                    <m:d>
                      <m:dPr>
                        <m:ctrlPr>
                          <a:rPr lang="en-US" altLang="zh-CN" sz="2400" b="1" i="1" spc="300" smtClean="0">
                            <a:latin typeface="Cambria Math" panose="02040503050406030204" pitchFamily="18" charset="0"/>
                            <a:ea typeface="微软雅黑" panose="020B0503020204020204" pitchFamily="34" charset="-122"/>
                          </a:rPr>
                        </m:ctrlPr>
                      </m:dPr>
                      <m:e>
                        <m:sSub>
                          <m:sSubPr>
                            <m:ctrlPr>
                              <a:rPr lang="en-US" altLang="zh-CN" sz="2400" i="1" spc="300" smtClean="0">
                                <a:latin typeface="Cambria Math" panose="02040503050406030204" pitchFamily="18" charset="0"/>
                                <a:ea typeface="微软雅黑" panose="020B0503020204020204" pitchFamily="34" charset="-122"/>
                              </a:rPr>
                            </m:ctrlPr>
                          </m:sSubPr>
                          <m:e>
                            <m:r>
                              <a:rPr lang="en-US" altLang="zh-CN" sz="2400" b="0" i="1" spc="300" smtClean="0">
                                <a:latin typeface="Cambria Math" panose="02040503050406030204" pitchFamily="18" charset="0"/>
                                <a:ea typeface="微软雅黑" panose="020B0503020204020204" pitchFamily="34" charset="-122"/>
                              </a:rPr>
                              <m:t>𝑣</m:t>
                            </m:r>
                          </m:e>
                          <m:sub>
                            <m:r>
                              <a:rPr lang="en-US" altLang="zh-CN" sz="2400" b="0" i="1" spc="300" smtClean="0">
                                <a:latin typeface="Cambria Math" panose="02040503050406030204" pitchFamily="18" charset="0"/>
                                <a:ea typeface="微软雅黑" panose="020B0503020204020204" pitchFamily="34" charset="-122"/>
                              </a:rPr>
                              <m:t>𝑥</m:t>
                            </m:r>
                          </m:sub>
                        </m:sSub>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b="0" i="1" spc="300" smtClean="0">
                                <a:latin typeface="Cambria Math" panose="02040503050406030204" pitchFamily="18" charset="0"/>
                                <a:ea typeface="微软雅黑" panose="020B0503020204020204" pitchFamily="34" charset="-122"/>
                              </a:rPr>
                              <m:t>𝑣</m:t>
                            </m:r>
                          </m:e>
                          <m:sub>
                            <m:r>
                              <a:rPr lang="en-US" altLang="zh-CN" sz="2400" b="0" i="1" spc="300" smtClean="0">
                                <a:latin typeface="Cambria Math" panose="02040503050406030204" pitchFamily="18" charset="0"/>
                                <a:ea typeface="微软雅黑" panose="020B0503020204020204" pitchFamily="34" charset="-122"/>
                              </a:rPr>
                              <m:t>𝑦</m:t>
                            </m:r>
                          </m:sub>
                        </m:sSub>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b="0" i="1" spc="300" smtClean="0">
                                <a:latin typeface="Cambria Math" panose="02040503050406030204" pitchFamily="18" charset="0"/>
                                <a:ea typeface="微软雅黑" panose="020B0503020204020204" pitchFamily="34" charset="-122"/>
                              </a:rPr>
                              <m:t>𝑣</m:t>
                            </m:r>
                          </m:e>
                          <m:sub>
                            <m:r>
                              <a:rPr lang="en-US" altLang="zh-CN" sz="2400" b="0" i="1" spc="300" smtClean="0">
                                <a:latin typeface="Cambria Math" panose="02040503050406030204" pitchFamily="18" charset="0"/>
                                <a:ea typeface="微软雅黑" panose="020B0503020204020204" pitchFamily="34" charset="-122"/>
                              </a:rPr>
                              <m:t>h</m:t>
                            </m:r>
                          </m:sub>
                        </m:sSub>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b="0" i="1" spc="300" smtClean="0">
                                <a:latin typeface="Cambria Math" panose="02040503050406030204" pitchFamily="18" charset="0"/>
                                <a:ea typeface="微软雅黑" panose="020B0503020204020204" pitchFamily="34" charset="-122"/>
                              </a:rPr>
                              <m:t>𝑣</m:t>
                            </m:r>
                          </m:e>
                          <m:sub>
                            <m:r>
                              <a:rPr lang="en-US" altLang="zh-CN" sz="2400" b="0" i="1" spc="300" smtClean="0">
                                <a:latin typeface="Cambria Math" panose="02040503050406030204" pitchFamily="18" charset="0"/>
                                <a:ea typeface="微软雅黑" panose="020B0503020204020204" pitchFamily="34" charset="-122"/>
                              </a:rPr>
                              <m:t>𝑤</m:t>
                            </m:r>
                          </m:sub>
                        </m:sSub>
                      </m:e>
                    </m:d>
                  </m:oMath>
                </a14:m>
                <a:endParaRPr lang="en-US" altLang="zh-CN" sz="2400" spc="300" dirty="0">
                  <a:latin typeface="微软雅黑" panose="020B0503020204020204" pitchFamily="34" charset="-122"/>
                  <a:ea typeface="微软雅黑" panose="020B0503020204020204" pitchFamily="34" charset="-122"/>
                </a:endParaRPr>
              </a:p>
            </p:txBody>
          </p:sp>
        </mc:Choice>
        <mc:Fallback xmlns="">
          <p:sp>
            <p:nvSpPr>
              <p:cNvPr id="12" name="TextBox 11">
                <a:extLst>
                  <a:ext uri="{FF2B5EF4-FFF2-40B4-BE49-F238E27FC236}">
                    <a16:creationId xmlns:a16="http://schemas.microsoft.com/office/drawing/2014/main" id="{0CB636B4-1BD1-B659-646A-FDDA7BADDF50}"/>
                  </a:ext>
                </a:extLst>
              </p:cNvPr>
              <p:cNvSpPr txBox="1">
                <a:spLocks noRot="1" noChangeAspect="1" noMove="1" noResize="1" noEditPoints="1" noAdjustHandles="1" noChangeArrowheads="1" noChangeShapeType="1" noTextEdit="1"/>
              </p:cNvSpPr>
              <p:nvPr/>
            </p:nvSpPr>
            <p:spPr>
              <a:xfrm>
                <a:off x="719440" y="4359319"/>
                <a:ext cx="8135193" cy="1367106"/>
              </a:xfrm>
              <a:prstGeom prst="rect">
                <a:avLst/>
              </a:prstGeom>
              <a:blipFill>
                <a:blip r:embed="rId9"/>
                <a:stretch>
                  <a:fillRect l="-1124" t="-1786"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3A3B88-E310-48A0-B731-F184AE7E55D5}"/>
                  </a:ext>
                </a:extLst>
              </p:cNvPr>
              <p:cNvSpPr txBox="1"/>
              <p:nvPr/>
            </p:nvSpPr>
            <p:spPr>
              <a:xfrm>
                <a:off x="479321" y="5766421"/>
                <a:ext cx="8553620" cy="8660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i="1" spc="300" smtClean="0">
                              <a:latin typeface="Cambria Math" panose="02040503050406030204" pitchFamily="18" charset="0"/>
                              <a:ea typeface="微软雅黑" panose="020B0503020204020204" pitchFamily="34" charset="-122"/>
                            </a:rPr>
                          </m:ctrlPr>
                        </m:sSubPr>
                        <m:e>
                          <m:r>
                            <a:rPr lang="en-US" altLang="zh-CN" sz="2400" b="0" i="1" spc="300" smtClean="0">
                              <a:latin typeface="Cambria Math" panose="02040503050406030204" pitchFamily="18" charset="0"/>
                              <a:ea typeface="微软雅黑" panose="020B0503020204020204" pitchFamily="34" charset="-122"/>
                            </a:rPr>
                            <m:t>𝑣</m:t>
                          </m:r>
                        </m:e>
                        <m:sub>
                          <m:r>
                            <a:rPr lang="en-US" altLang="zh-CN" sz="2400" b="0" i="1" spc="300" smtClean="0">
                              <a:latin typeface="Cambria Math" panose="02040503050406030204" pitchFamily="18" charset="0"/>
                              <a:ea typeface="微软雅黑" panose="020B0503020204020204" pitchFamily="34" charset="-122"/>
                            </a:rPr>
                            <m:t>𝑥</m:t>
                          </m:r>
                        </m:sub>
                      </m:sSub>
                      <m:r>
                        <a:rPr lang="en-US" altLang="zh-CN" sz="2400" b="0" i="1" spc="300" smtClean="0">
                          <a:latin typeface="Cambria Math" panose="02040503050406030204" pitchFamily="18" charset="0"/>
                          <a:ea typeface="微软雅黑" panose="020B0503020204020204" pitchFamily="34" charset="-122"/>
                        </a:rPr>
                        <m:t>=</m:t>
                      </m:r>
                      <m:f>
                        <m:fPr>
                          <m:ctrlPr>
                            <a:rPr lang="en-US" altLang="zh-CN" sz="2400" b="0" i="1" spc="300" smtClean="0">
                              <a:latin typeface="Cambria Math" panose="02040503050406030204" pitchFamily="18" charset="0"/>
                              <a:ea typeface="微软雅黑" panose="020B0503020204020204" pitchFamily="34" charset="-122"/>
                            </a:rPr>
                          </m:ctrlPr>
                        </m:fPr>
                        <m:num>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𝑏</m:t>
                              </m:r>
                            </m:e>
                            <m:sub>
                              <m:r>
                                <a:rPr lang="en-US" altLang="zh-CN" sz="2400" i="1" spc="300">
                                  <a:latin typeface="Cambria Math" panose="02040503050406030204" pitchFamily="18" charset="0"/>
                                  <a:ea typeface="微软雅黑" panose="020B0503020204020204" pitchFamily="34" charset="-122"/>
                                </a:rPr>
                                <m:t>𝑥</m:t>
                              </m:r>
                            </m:sub>
                          </m:sSub>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𝑟</m:t>
                              </m:r>
                            </m:e>
                            <m:sub>
                              <m:r>
                                <a:rPr lang="en-US" altLang="zh-CN" sz="2400" i="1" spc="300">
                                  <a:latin typeface="Cambria Math" panose="02040503050406030204" pitchFamily="18" charset="0"/>
                                  <a:ea typeface="微软雅黑" panose="020B0503020204020204" pitchFamily="34" charset="-122"/>
                                </a:rPr>
                                <m:t>𝑥</m:t>
                              </m:r>
                            </m:sub>
                          </m:sSub>
                        </m:num>
                        <m:den>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𝑟</m:t>
                              </m:r>
                            </m:e>
                            <m:sub>
                              <m:r>
                                <a:rPr lang="en-US" altLang="zh-CN" sz="2400" i="1" spc="300">
                                  <a:latin typeface="Cambria Math" panose="02040503050406030204" pitchFamily="18" charset="0"/>
                                  <a:ea typeface="微软雅黑" panose="020B0503020204020204" pitchFamily="34" charset="-122"/>
                                </a:rPr>
                                <m:t>𝑤</m:t>
                              </m:r>
                            </m:sub>
                          </m:sSub>
                        </m:den>
                      </m:f>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𝑣</m:t>
                          </m:r>
                        </m:e>
                        <m:sub>
                          <m:r>
                            <a:rPr lang="en-US" altLang="zh-CN" sz="2400" b="0" i="1" spc="300" smtClean="0">
                              <a:latin typeface="Cambria Math" panose="02040503050406030204" pitchFamily="18" charset="0"/>
                              <a:ea typeface="微软雅黑" panose="020B0503020204020204" pitchFamily="34" charset="-122"/>
                            </a:rPr>
                            <m:t>𝑦</m:t>
                          </m:r>
                        </m:sub>
                      </m:sSub>
                      <m:r>
                        <a:rPr lang="en-US" altLang="zh-CN" sz="2400" i="1" spc="300">
                          <a:latin typeface="Cambria Math" panose="02040503050406030204" pitchFamily="18" charset="0"/>
                          <a:ea typeface="微软雅黑" panose="020B0503020204020204" pitchFamily="34" charset="-122"/>
                        </a:rPr>
                        <m:t>=</m:t>
                      </m:r>
                      <m:f>
                        <m:fPr>
                          <m:ctrlPr>
                            <a:rPr lang="en-US" altLang="zh-CN" sz="2400" i="1" spc="300">
                              <a:latin typeface="Cambria Math" panose="02040503050406030204" pitchFamily="18" charset="0"/>
                              <a:ea typeface="微软雅黑" panose="020B0503020204020204" pitchFamily="34" charset="-122"/>
                            </a:rPr>
                          </m:ctrlPr>
                        </m:fPr>
                        <m:num>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𝑏</m:t>
                              </m:r>
                            </m:e>
                            <m:sub>
                              <m:r>
                                <a:rPr lang="en-US" altLang="zh-CN" sz="2400" b="0" i="1" spc="300" smtClean="0">
                                  <a:latin typeface="Cambria Math" panose="02040503050406030204" pitchFamily="18" charset="0"/>
                                  <a:ea typeface="微软雅黑" panose="020B0503020204020204" pitchFamily="34" charset="-122"/>
                                </a:rPr>
                                <m:t>𝑦</m:t>
                              </m:r>
                            </m:sub>
                          </m:sSub>
                          <m:r>
                            <a:rPr lang="en-US" altLang="zh-CN" sz="2400" i="1" spc="30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𝑟</m:t>
                              </m:r>
                            </m:e>
                            <m:sub>
                              <m:r>
                                <a:rPr lang="en-US" altLang="zh-CN" sz="2400" b="0" i="1" spc="300" smtClean="0">
                                  <a:latin typeface="Cambria Math" panose="02040503050406030204" pitchFamily="18" charset="0"/>
                                  <a:ea typeface="微软雅黑" panose="020B0503020204020204" pitchFamily="34" charset="-122"/>
                                </a:rPr>
                                <m:t>𝑦</m:t>
                              </m:r>
                            </m:sub>
                          </m:sSub>
                        </m:num>
                        <m:den>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𝑟</m:t>
                              </m:r>
                            </m:e>
                            <m:sub>
                              <m:r>
                                <a:rPr lang="en-US" altLang="zh-CN" sz="2400" b="0" i="1" spc="300" smtClean="0">
                                  <a:latin typeface="Cambria Math" panose="02040503050406030204" pitchFamily="18" charset="0"/>
                                  <a:ea typeface="微软雅黑" panose="020B0503020204020204" pitchFamily="34" charset="-122"/>
                                </a:rPr>
                                <m:t>h</m:t>
                              </m:r>
                            </m:sub>
                          </m:sSub>
                        </m:den>
                      </m:f>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𝑣</m:t>
                          </m:r>
                        </m:e>
                        <m:sub>
                          <m:r>
                            <a:rPr lang="en-US" altLang="zh-CN" sz="2400" b="0" i="1" spc="300" smtClean="0">
                              <a:latin typeface="Cambria Math" panose="02040503050406030204" pitchFamily="18" charset="0"/>
                              <a:ea typeface="微软雅黑" panose="020B0503020204020204" pitchFamily="34" charset="-122"/>
                            </a:rPr>
                            <m:t>h</m:t>
                          </m:r>
                        </m:sub>
                      </m:sSub>
                      <m:r>
                        <a:rPr lang="en-US" altLang="zh-CN" sz="2400" i="1" spc="300">
                          <a:latin typeface="Cambria Math" panose="02040503050406030204" pitchFamily="18" charset="0"/>
                          <a:ea typeface="微软雅黑" panose="020B0503020204020204" pitchFamily="34" charset="-122"/>
                        </a:rPr>
                        <m:t>=</m:t>
                      </m:r>
                      <m:func>
                        <m:funcPr>
                          <m:ctrlPr>
                            <a:rPr lang="en-US" altLang="zh-CN" sz="2400" i="1" spc="300" smtClean="0">
                              <a:latin typeface="Cambria Math" panose="02040503050406030204" pitchFamily="18" charset="0"/>
                              <a:ea typeface="微软雅黑" panose="020B0503020204020204" pitchFamily="34" charset="-122"/>
                            </a:rPr>
                          </m:ctrlPr>
                        </m:funcPr>
                        <m:fName>
                          <m:r>
                            <m:rPr>
                              <m:sty m:val="p"/>
                            </m:rPr>
                            <a:rPr lang="en-US" altLang="zh-CN" sz="2400" i="0" spc="300" smtClean="0">
                              <a:latin typeface="Cambria Math" panose="02040503050406030204" pitchFamily="18" charset="0"/>
                              <a:ea typeface="微软雅黑" panose="020B0503020204020204" pitchFamily="34" charset="-122"/>
                            </a:rPr>
                            <m:t>log</m:t>
                          </m:r>
                        </m:fName>
                        <m:e>
                          <m:f>
                            <m:fPr>
                              <m:ctrlPr>
                                <a:rPr lang="en-US" altLang="zh-CN" sz="2400" i="1" spc="300">
                                  <a:latin typeface="Cambria Math" panose="02040503050406030204" pitchFamily="18" charset="0"/>
                                  <a:ea typeface="微软雅黑" panose="020B0503020204020204" pitchFamily="34" charset="-122"/>
                                </a:rPr>
                              </m:ctrlPr>
                            </m:fPr>
                            <m:num>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𝑏</m:t>
                                  </m:r>
                                </m:e>
                                <m:sub>
                                  <m:r>
                                    <a:rPr lang="en-US" altLang="zh-CN" sz="2400" i="1" spc="300">
                                      <a:latin typeface="Cambria Math" panose="02040503050406030204" pitchFamily="18" charset="0"/>
                                      <a:ea typeface="微软雅黑" panose="020B0503020204020204" pitchFamily="34" charset="-122"/>
                                    </a:rPr>
                                    <m:t>h</m:t>
                                  </m:r>
                                </m:sub>
                              </m:sSub>
                            </m:num>
                            <m:den>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𝑟</m:t>
                                  </m:r>
                                </m:e>
                                <m:sub>
                                  <m:r>
                                    <a:rPr lang="en-US" altLang="zh-CN" sz="2400" i="1" spc="300">
                                      <a:latin typeface="Cambria Math" panose="02040503050406030204" pitchFamily="18" charset="0"/>
                                      <a:ea typeface="微软雅黑" panose="020B0503020204020204" pitchFamily="34" charset="-122"/>
                                    </a:rPr>
                                    <m:t>h</m:t>
                                  </m:r>
                                </m:sub>
                              </m:sSub>
                            </m:den>
                          </m:f>
                          <m:r>
                            <a:rPr lang="en-US" altLang="zh-CN" sz="2400" i="1" spc="300" smtClean="0">
                              <a:latin typeface="Cambria Math" panose="02040503050406030204" pitchFamily="18" charset="0"/>
                              <a:ea typeface="微软雅黑" panose="020B0503020204020204" pitchFamily="34" charset="-122"/>
                            </a:rPr>
                            <m:t> </m:t>
                          </m:r>
                        </m:e>
                      </m:func>
                      <m:r>
                        <a:rPr lang="en-US" altLang="zh-CN" sz="2400" b="0" i="1" spc="300" smtClean="0">
                          <a:latin typeface="Cambria Math" panose="02040503050406030204" pitchFamily="18" charset="0"/>
                          <a:ea typeface="微软雅黑" panose="020B0503020204020204" pitchFamily="34" charset="-122"/>
                        </a:rPr>
                        <m:t>,</m:t>
                      </m:r>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𝑣</m:t>
                          </m:r>
                        </m:e>
                        <m:sub>
                          <m:r>
                            <a:rPr lang="en-US" altLang="zh-CN" sz="2400" i="1" spc="300">
                              <a:latin typeface="Cambria Math" panose="02040503050406030204" pitchFamily="18" charset="0"/>
                              <a:ea typeface="微软雅黑" panose="020B0503020204020204" pitchFamily="34" charset="-122"/>
                            </a:rPr>
                            <m:t>𝑤</m:t>
                          </m:r>
                        </m:sub>
                      </m:sSub>
                      <m:r>
                        <a:rPr lang="en-US" altLang="zh-CN" sz="2400" i="1" spc="300">
                          <a:latin typeface="Cambria Math" panose="02040503050406030204" pitchFamily="18" charset="0"/>
                          <a:ea typeface="微软雅黑" panose="020B0503020204020204" pitchFamily="34" charset="-122"/>
                        </a:rPr>
                        <m:t>=</m:t>
                      </m:r>
                      <m:func>
                        <m:funcPr>
                          <m:ctrlPr>
                            <a:rPr lang="en-US" altLang="zh-CN" sz="2400" i="1" spc="300">
                              <a:latin typeface="Cambria Math" panose="02040503050406030204" pitchFamily="18" charset="0"/>
                              <a:ea typeface="微软雅黑" panose="020B0503020204020204" pitchFamily="34" charset="-122"/>
                            </a:rPr>
                          </m:ctrlPr>
                        </m:funcPr>
                        <m:fName>
                          <m:r>
                            <m:rPr>
                              <m:sty m:val="p"/>
                            </m:rPr>
                            <a:rPr lang="en-US" altLang="zh-CN" sz="2400" spc="300">
                              <a:latin typeface="Cambria Math" panose="02040503050406030204" pitchFamily="18" charset="0"/>
                              <a:ea typeface="微软雅黑" panose="020B0503020204020204" pitchFamily="34" charset="-122"/>
                            </a:rPr>
                            <m:t>log</m:t>
                          </m:r>
                        </m:fName>
                        <m:e>
                          <m:f>
                            <m:fPr>
                              <m:ctrlPr>
                                <a:rPr lang="en-US" altLang="zh-CN" sz="2400" i="1" spc="300">
                                  <a:latin typeface="Cambria Math" panose="02040503050406030204" pitchFamily="18" charset="0"/>
                                  <a:ea typeface="微软雅黑" panose="020B0503020204020204" pitchFamily="34" charset="-122"/>
                                </a:rPr>
                              </m:ctrlPr>
                            </m:fPr>
                            <m:num>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𝑏</m:t>
                                  </m:r>
                                </m:e>
                                <m:sub>
                                  <m:r>
                                    <a:rPr lang="en-US" altLang="zh-CN" sz="2400" b="0" i="1" spc="300" smtClean="0">
                                      <a:latin typeface="Cambria Math" panose="02040503050406030204" pitchFamily="18" charset="0"/>
                                      <a:ea typeface="微软雅黑" panose="020B0503020204020204" pitchFamily="34" charset="-122"/>
                                    </a:rPr>
                                    <m:t>𝑤</m:t>
                                  </m:r>
                                </m:sub>
                              </m:sSub>
                            </m:num>
                            <m:den>
                              <m:sSub>
                                <m:sSubPr>
                                  <m:ctrlPr>
                                    <a:rPr lang="en-US" altLang="zh-CN" sz="2400" i="1" spc="300">
                                      <a:latin typeface="Cambria Math" panose="02040503050406030204" pitchFamily="18" charset="0"/>
                                      <a:ea typeface="微软雅黑" panose="020B0503020204020204" pitchFamily="34" charset="-122"/>
                                    </a:rPr>
                                  </m:ctrlPr>
                                </m:sSubPr>
                                <m:e>
                                  <m:r>
                                    <a:rPr lang="en-US" altLang="zh-CN" sz="2400" i="1" spc="300">
                                      <a:latin typeface="Cambria Math" panose="02040503050406030204" pitchFamily="18" charset="0"/>
                                      <a:ea typeface="微软雅黑" panose="020B0503020204020204" pitchFamily="34" charset="-122"/>
                                    </a:rPr>
                                    <m:t>𝑟</m:t>
                                  </m:r>
                                </m:e>
                                <m:sub>
                                  <m:r>
                                    <a:rPr lang="en-US" altLang="zh-CN" sz="2400" b="0" i="1" spc="300" smtClean="0">
                                      <a:latin typeface="Cambria Math" panose="02040503050406030204" pitchFamily="18" charset="0"/>
                                      <a:ea typeface="微软雅黑" panose="020B0503020204020204" pitchFamily="34" charset="-122"/>
                                    </a:rPr>
                                    <m:t>𝑤</m:t>
                                  </m:r>
                                </m:sub>
                              </m:sSub>
                            </m:den>
                          </m:f>
                          <m:r>
                            <a:rPr lang="en-US" altLang="zh-CN" sz="2400" i="1" spc="300">
                              <a:latin typeface="Cambria Math" panose="02040503050406030204" pitchFamily="18" charset="0"/>
                              <a:ea typeface="微软雅黑" panose="020B0503020204020204" pitchFamily="34" charset="-122"/>
                            </a:rPr>
                            <m:t> </m:t>
                          </m:r>
                        </m:e>
                      </m:func>
                    </m:oMath>
                  </m:oMathPara>
                </a14:m>
                <a:endParaRPr lang="en-US" sz="2400" dirty="0"/>
              </a:p>
            </p:txBody>
          </p:sp>
        </mc:Choice>
        <mc:Fallback xmlns="">
          <p:sp>
            <p:nvSpPr>
              <p:cNvPr id="14" name="TextBox 13">
                <a:extLst>
                  <a:ext uri="{FF2B5EF4-FFF2-40B4-BE49-F238E27FC236}">
                    <a16:creationId xmlns:a16="http://schemas.microsoft.com/office/drawing/2014/main" id="{203A3B88-E310-48A0-B731-F184AE7E55D5}"/>
                  </a:ext>
                </a:extLst>
              </p:cNvPr>
              <p:cNvSpPr txBox="1">
                <a:spLocks noRot="1" noChangeAspect="1" noMove="1" noResize="1" noEditPoints="1" noAdjustHandles="1" noChangeArrowheads="1" noChangeShapeType="1" noTextEdit="1"/>
              </p:cNvSpPr>
              <p:nvPr/>
            </p:nvSpPr>
            <p:spPr>
              <a:xfrm>
                <a:off x="479321" y="5766421"/>
                <a:ext cx="8553620" cy="86607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B1A5245-C105-65E5-A373-9752DB093096}"/>
                  </a:ext>
                </a:extLst>
              </p:cNvPr>
              <p:cNvSpPr txBox="1"/>
              <p:nvPr/>
            </p:nvSpPr>
            <p:spPr>
              <a:xfrm>
                <a:off x="9850448" y="5397089"/>
                <a:ext cx="254792" cy="369332"/>
              </a:xfrm>
              <a:prstGeom prst="rect">
                <a:avLst/>
              </a:prstGeom>
              <a:gradFill flip="none" rotWithShape="1">
                <a:gsLst>
                  <a:gs pos="0">
                    <a:srgbClr val="FFF3F3">
                      <a:alpha val="49804"/>
                    </a:srgbClr>
                  </a:gs>
                  <a:gs pos="74000">
                    <a:srgbClr val="FC7660"/>
                  </a:gs>
                  <a:gs pos="83000">
                    <a:srgbClr val="FC7660"/>
                  </a:gs>
                  <a:gs pos="100000">
                    <a:srgbClr val="FDA9AF"/>
                  </a:gs>
                </a:gsLst>
                <a:lin ang="5400000" scaled="1"/>
                <a:tileRect/>
              </a:gra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0" dirty="0" smtClean="0">
                          <a:latin typeface="Cambria Math" panose="02040503050406030204" pitchFamily="18" charset="0"/>
                        </a:rPr>
                        <m:t>𝐛</m:t>
                      </m:r>
                    </m:oMath>
                  </m:oMathPara>
                </a14:m>
                <a:endParaRPr lang="en-US" b="1" dirty="0"/>
              </a:p>
            </p:txBody>
          </p:sp>
        </mc:Choice>
        <mc:Fallback xmlns="">
          <p:sp>
            <p:nvSpPr>
              <p:cNvPr id="17" name="TextBox 16">
                <a:extLst>
                  <a:ext uri="{FF2B5EF4-FFF2-40B4-BE49-F238E27FC236}">
                    <a16:creationId xmlns:a16="http://schemas.microsoft.com/office/drawing/2014/main" id="{3B1A5245-C105-65E5-A373-9752DB093096}"/>
                  </a:ext>
                </a:extLst>
              </p:cNvPr>
              <p:cNvSpPr txBox="1">
                <a:spLocks noRot="1" noChangeAspect="1" noMove="1" noResize="1" noEditPoints="1" noAdjustHandles="1" noChangeArrowheads="1" noChangeShapeType="1" noTextEdit="1"/>
              </p:cNvSpPr>
              <p:nvPr/>
            </p:nvSpPr>
            <p:spPr>
              <a:xfrm>
                <a:off x="9850448" y="5397089"/>
                <a:ext cx="254792" cy="369332"/>
              </a:xfrm>
              <a:prstGeom prst="rect">
                <a:avLst/>
              </a:prstGeom>
              <a:blipFill>
                <a:blip r:embed="rId11"/>
                <a:stretch>
                  <a:fillRect r="-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20D3162-8637-CF5E-45F7-15C5146AC663}"/>
                  </a:ext>
                </a:extLst>
              </p:cNvPr>
              <p:cNvSpPr txBox="1"/>
              <p:nvPr/>
            </p:nvSpPr>
            <p:spPr>
              <a:xfrm>
                <a:off x="9354666" y="4836645"/>
                <a:ext cx="254792" cy="369332"/>
              </a:xfrm>
              <a:prstGeom prst="rect">
                <a:avLst/>
              </a:prstGeom>
              <a:gradFill flip="none" rotWithShape="1">
                <a:gsLst>
                  <a:gs pos="0">
                    <a:srgbClr val="FFF3F3">
                      <a:alpha val="49804"/>
                    </a:srgbClr>
                  </a:gs>
                  <a:gs pos="74000">
                    <a:srgbClr val="FC7660"/>
                  </a:gs>
                  <a:gs pos="83000">
                    <a:srgbClr val="FC7660"/>
                  </a:gs>
                  <a:gs pos="100000">
                    <a:srgbClr val="FDA9AF"/>
                  </a:gs>
                </a:gsLst>
                <a:lin ang="5400000" scaled="1"/>
                <a:tileRect/>
              </a:gra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0" dirty="0" smtClean="0">
                          <a:latin typeface="Cambria Math" panose="02040503050406030204" pitchFamily="18" charset="0"/>
                        </a:rPr>
                        <m:t>𝐫</m:t>
                      </m:r>
                    </m:oMath>
                  </m:oMathPara>
                </a14:m>
                <a:endParaRPr lang="en-US" b="1" dirty="0"/>
              </a:p>
            </p:txBody>
          </p:sp>
        </mc:Choice>
        <mc:Fallback xmlns="">
          <p:sp>
            <p:nvSpPr>
              <p:cNvPr id="18" name="TextBox 17">
                <a:extLst>
                  <a:ext uri="{FF2B5EF4-FFF2-40B4-BE49-F238E27FC236}">
                    <a16:creationId xmlns:a16="http://schemas.microsoft.com/office/drawing/2014/main" id="{420D3162-8637-CF5E-45F7-15C5146AC663}"/>
                  </a:ext>
                </a:extLst>
              </p:cNvPr>
              <p:cNvSpPr txBox="1">
                <a:spLocks noRot="1" noChangeAspect="1" noMove="1" noResize="1" noEditPoints="1" noAdjustHandles="1" noChangeArrowheads="1" noChangeShapeType="1" noTextEdit="1"/>
              </p:cNvSpPr>
              <p:nvPr/>
            </p:nvSpPr>
            <p:spPr>
              <a:xfrm>
                <a:off x="9354666" y="4836645"/>
                <a:ext cx="254792" cy="369332"/>
              </a:xfrm>
              <a:prstGeom prst="rect">
                <a:avLst/>
              </a:prstGeom>
              <a:blipFill>
                <a:blip r:embed="rId12"/>
                <a:stretch>
                  <a:fillRect r="-4878"/>
                </a:stretch>
              </a:blipFill>
            </p:spPr>
            <p:txBody>
              <a:bodyPr/>
              <a:lstStyle/>
              <a:p>
                <a:r>
                  <a:rPr lang="en-US">
                    <a:noFill/>
                  </a:rPr>
                  <a:t> </a:t>
                </a:r>
              </a:p>
            </p:txBody>
          </p:sp>
        </mc:Fallback>
      </mc:AlternateContent>
    </p:spTree>
    <p:extLst>
      <p:ext uri="{BB962C8B-B14F-4D97-AF65-F5344CB8AC3E}">
        <p14:creationId xmlns:p14="http://schemas.microsoft.com/office/powerpoint/2010/main" val="859796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en-US" altLang="zh-CN" dirty="0"/>
              <a:t>R-CNN</a:t>
            </a:r>
            <a:r>
              <a:rPr lang="zh-CN" altLang="en-US" dirty="0"/>
              <a:t>测试过程</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4" name="Content Placeholder 1">
            <a:extLst>
              <a:ext uri="{FF2B5EF4-FFF2-40B4-BE49-F238E27FC236}">
                <a16:creationId xmlns:a16="http://schemas.microsoft.com/office/drawing/2014/main" id="{8D2B4548-1DBC-BC2B-2F6E-CFD0AF7E6B31}"/>
              </a:ext>
            </a:extLst>
          </p:cNvPr>
          <p:cNvSpPr>
            <a:spLocks noGrp="1"/>
          </p:cNvSpPr>
          <p:nvPr>
            <p:ph idx="1"/>
          </p:nvPr>
        </p:nvSpPr>
        <p:spPr>
          <a:xfrm>
            <a:off x="479321" y="881315"/>
            <a:ext cx="11120561" cy="523911"/>
          </a:xfrm>
        </p:spPr>
        <p:txBody>
          <a:bodyPr>
            <a:norm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非极大值抑制（</a:t>
            </a:r>
            <a:r>
              <a:rPr lang="en-US" altLang="zh-CN" sz="2400" b="1" spc="300" dirty="0">
                <a:solidFill>
                  <a:srgbClr val="004098"/>
                </a:solidFill>
                <a:latin typeface="微软雅黑" panose="020B0503020204020204" pitchFamily="34" charset="-122"/>
                <a:ea typeface="微软雅黑" panose="020B0503020204020204" pitchFamily="34" charset="-122"/>
              </a:rPr>
              <a:t>NMS</a:t>
            </a:r>
            <a:r>
              <a:rPr lang="zh-CN" altLang="en-US" sz="2400" b="1" spc="300" dirty="0">
                <a:solidFill>
                  <a:srgbClr val="004098"/>
                </a:solidFill>
                <a:latin typeface="微软雅黑" panose="020B0503020204020204" pitchFamily="34" charset="-122"/>
                <a:ea typeface="微软雅黑" panose="020B0503020204020204" pitchFamily="34" charset="-122"/>
              </a:rPr>
              <a:t>）</a:t>
            </a:r>
            <a:endParaRPr lang="en-US" sz="2400" b="1" spc="300" dirty="0">
              <a:solidFill>
                <a:srgbClr val="004098"/>
              </a:solidFill>
              <a:latin typeface="微软雅黑" panose="020B0503020204020204" pitchFamily="34" charset="-122"/>
              <a:ea typeface="微软雅黑" panose="020B0503020204020204" pitchFamily="34" charset="-122"/>
            </a:endParaRPr>
          </a:p>
        </p:txBody>
      </p:sp>
      <p:pic>
        <p:nvPicPr>
          <p:cNvPr id="7" name="Picture 6" descr="A collage of a person and a deer&#10;&#10;Description automatically generated">
            <a:extLst>
              <a:ext uri="{FF2B5EF4-FFF2-40B4-BE49-F238E27FC236}">
                <a16:creationId xmlns:a16="http://schemas.microsoft.com/office/drawing/2014/main" id="{628E36A1-73E0-91D8-7366-A289CEA5A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782" y="2578906"/>
            <a:ext cx="9699673" cy="4142569"/>
          </a:xfrm>
          <a:prstGeom prst="rect">
            <a:avLst/>
          </a:prstGeom>
        </p:spPr>
      </p:pic>
      <p:sp>
        <p:nvSpPr>
          <p:cNvPr id="11" name="TextBox 10">
            <a:extLst>
              <a:ext uri="{FF2B5EF4-FFF2-40B4-BE49-F238E27FC236}">
                <a16:creationId xmlns:a16="http://schemas.microsoft.com/office/drawing/2014/main" id="{8D86FD17-2C7A-8C04-D386-32156389509A}"/>
              </a:ext>
            </a:extLst>
          </p:cNvPr>
          <p:cNvSpPr txBox="1"/>
          <p:nvPr/>
        </p:nvSpPr>
        <p:spPr>
          <a:xfrm>
            <a:off x="748560" y="1405226"/>
            <a:ext cx="10964119" cy="1200329"/>
          </a:xfrm>
          <a:prstGeom prst="rect">
            <a:avLst/>
          </a:prstGeom>
          <a:noFill/>
        </p:spPr>
        <p:txBody>
          <a:bodyPr wrap="square">
            <a:spAutoFit/>
          </a:bodyPr>
          <a:lstStyle/>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挑选出置信度最大的预测包围盒</a:t>
            </a:r>
            <a:endParaRPr lang="en-US" altLang="zh-CN" sz="2400" spc="300" dirty="0">
              <a:latin typeface="微软雅黑" panose="020B0503020204020204" pitchFamily="34" charset="-122"/>
              <a:ea typeface="微软雅黑" panose="020B0503020204020204" pitchFamily="34" charset="-122"/>
            </a:endParaRPr>
          </a:p>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删除与该预测包围盒重合度（</a:t>
            </a:r>
            <a:r>
              <a:rPr lang="en-US" altLang="zh-CN" sz="2400" spc="300" dirty="0" err="1">
                <a:latin typeface="微软雅黑" panose="020B0503020204020204" pitchFamily="34" charset="-122"/>
                <a:ea typeface="微软雅黑" panose="020B0503020204020204" pitchFamily="34" charset="-122"/>
              </a:rPr>
              <a:t>IoU</a:t>
            </a:r>
            <a:r>
              <a:rPr lang="zh-CN" altLang="en-US" sz="2400" spc="300" dirty="0">
                <a:latin typeface="微软雅黑" panose="020B0503020204020204" pitchFamily="34" charset="-122"/>
                <a:ea typeface="微软雅黑" panose="020B0503020204020204" pitchFamily="34" charset="-122"/>
              </a:rPr>
              <a:t>）大于一个阈值的其他预测包围盒</a:t>
            </a:r>
            <a:endParaRPr lang="en-US" altLang="zh-CN" sz="2400" spc="300" dirty="0">
              <a:latin typeface="微软雅黑" panose="020B0503020204020204" pitchFamily="34" charset="-122"/>
              <a:ea typeface="微软雅黑" panose="020B0503020204020204" pitchFamily="34" charset="-122"/>
            </a:endParaRPr>
          </a:p>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重复上述步骤</a:t>
            </a:r>
            <a:endParaRPr lang="en-US" sz="24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68067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F2CDF6-20BE-9AF3-2970-4CCB864B1E32}"/>
              </a:ext>
            </a:extLst>
          </p:cNvPr>
          <p:cNvSpPr>
            <a:spLocks noGrp="1"/>
          </p:cNvSpPr>
          <p:nvPr>
            <p:ph type="title"/>
          </p:nvPr>
        </p:nvSpPr>
        <p:spPr/>
        <p:txBody>
          <a:bodyPr/>
          <a:lstStyle/>
          <a:p>
            <a:r>
              <a:rPr lang="en-US" altLang="zh-CN" dirty="0"/>
              <a:t>R-CNN</a:t>
            </a:r>
            <a:r>
              <a:rPr lang="zh-CN" altLang="en-US" dirty="0"/>
              <a:t>存在的问题</a:t>
            </a:r>
          </a:p>
        </p:txBody>
      </p:sp>
      <p:sp>
        <p:nvSpPr>
          <p:cNvPr id="4" name="TextBox 3">
            <a:extLst>
              <a:ext uri="{FF2B5EF4-FFF2-40B4-BE49-F238E27FC236}">
                <a16:creationId xmlns:a16="http://schemas.microsoft.com/office/drawing/2014/main" id="{8B42F5F5-6C6D-DFCA-A955-F1FCD3614182}"/>
              </a:ext>
            </a:extLst>
          </p:cNvPr>
          <p:cNvSpPr txBox="1"/>
          <p:nvPr/>
        </p:nvSpPr>
        <p:spPr>
          <a:xfrm>
            <a:off x="340382" y="1293883"/>
            <a:ext cx="11539958" cy="3409459"/>
          </a:xfrm>
          <a:prstGeom prst="rect">
            <a:avLst/>
          </a:prstGeom>
          <a:noFill/>
        </p:spPr>
        <p:txBody>
          <a:bodyPr wrap="square">
            <a:spAutoFit/>
          </a:bodyPr>
          <a:lstStyle/>
          <a:p>
            <a:pPr marL="514350" indent="-514350">
              <a:lnSpc>
                <a:spcPct val="200000"/>
              </a:lnSpc>
              <a:buFont typeface="+mj-lt"/>
              <a:buAutoNum type="arabicPeriod"/>
            </a:pPr>
            <a:r>
              <a:rPr lang="zh-CN" altLang="en-US" sz="2800" b="1" spc="300" dirty="0">
                <a:solidFill>
                  <a:srgbClr val="004098"/>
                </a:solidFill>
                <a:latin typeface="微软雅黑" panose="020B0503020204020204" pitchFamily="34" charset="-122"/>
                <a:ea typeface="微软雅黑" panose="020B0503020204020204" pitchFamily="34" charset="-122"/>
              </a:rPr>
              <a:t>对每个候选区域都要分别用主干网络计算特征，计算效率低。</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marL="514350" indent="-514350">
              <a:lnSpc>
                <a:spcPct val="200000"/>
              </a:lnSpc>
              <a:buFont typeface="+mj-lt"/>
              <a:buAutoNum type="arabicPeriod"/>
            </a:pPr>
            <a:r>
              <a:rPr lang="zh-CN" altLang="en-US" sz="2800" b="1" spc="300" dirty="0">
                <a:solidFill>
                  <a:srgbClr val="004098"/>
                </a:solidFill>
                <a:latin typeface="微软雅黑" panose="020B0503020204020204" pitchFamily="34" charset="-122"/>
                <a:ea typeface="微软雅黑" panose="020B0503020204020204" pitchFamily="34" charset="-122"/>
              </a:rPr>
              <a:t>候选区域之间重叠较多，进行特征提取时存在重复计算。</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marL="514350" indent="-514350">
              <a:lnSpc>
                <a:spcPct val="200000"/>
              </a:lnSpc>
              <a:buFont typeface="+mj-lt"/>
              <a:buAutoNum type="arabicPeriod"/>
            </a:pPr>
            <a:r>
              <a:rPr lang="zh-CN" altLang="en-US" sz="2800" b="1" spc="300" dirty="0">
                <a:solidFill>
                  <a:srgbClr val="004098"/>
                </a:solidFill>
                <a:latin typeface="微软雅黑" panose="020B0503020204020204" pitchFamily="34" charset="-122"/>
                <a:ea typeface="微软雅黑" panose="020B0503020204020204" pitchFamily="34" charset="-122"/>
              </a:rPr>
              <a:t>包含多个训练过程，目标类别分类和包围盒回归的结果无法反馈给前端的主干网络用以更新网络参数。</a:t>
            </a:r>
            <a:endParaRPr lang="en-US" sz="2800" b="1" spc="300" dirty="0">
              <a:solidFill>
                <a:srgbClr val="00409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28853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数据集和度量</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R-CNN</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grpSp>
      <p:sp>
        <p:nvSpPr>
          <p:cNvPr id="14" name="Rectangle 2">
            <a:extLst>
              <a:ext uri="{FF2B5EF4-FFF2-40B4-BE49-F238E27FC236}">
                <a16:creationId xmlns:a16="http://schemas.microsoft.com/office/drawing/2014/main" id="{B0B9BFDF-8238-266E-8FAF-00649F5F27D4}"/>
              </a:ext>
            </a:extLst>
          </p:cNvPr>
          <p:cNvSpPr/>
          <p:nvPr/>
        </p:nvSpPr>
        <p:spPr>
          <a:xfrm>
            <a:off x="3174588" y="4554618"/>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4</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15" name="组 29">
            <a:extLst>
              <a:ext uri="{FF2B5EF4-FFF2-40B4-BE49-F238E27FC236}">
                <a16:creationId xmlns:a16="http://schemas.microsoft.com/office/drawing/2014/main" id="{38335D6B-2F68-5EBB-FA47-68595F7DCAE9}"/>
              </a:ext>
            </a:extLst>
          </p:cNvPr>
          <p:cNvGrpSpPr/>
          <p:nvPr/>
        </p:nvGrpSpPr>
        <p:grpSpPr>
          <a:xfrm>
            <a:off x="4220262" y="4561519"/>
            <a:ext cx="4892591" cy="657875"/>
            <a:chOff x="2644977" y="1673730"/>
            <a:chExt cx="4892590" cy="657874"/>
          </a:xfrm>
        </p:grpSpPr>
        <p:sp>
          <p:nvSpPr>
            <p:cNvPr id="16" name="矩形 40">
              <a:extLst>
                <a:ext uri="{FF2B5EF4-FFF2-40B4-BE49-F238E27FC236}">
                  <a16:creationId xmlns:a16="http://schemas.microsoft.com/office/drawing/2014/main" id="{41F778DA-5AD6-C85E-0979-7340CE0B0F4A}"/>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41">
              <a:extLst>
                <a:ext uri="{FF2B5EF4-FFF2-40B4-BE49-F238E27FC236}">
                  <a16:creationId xmlns:a16="http://schemas.microsoft.com/office/drawing/2014/main" id="{C05725F6-4B03-509A-0846-FD81A1547BE2}"/>
                </a:ext>
              </a:extLst>
            </p:cNvPr>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rgbClr val="003679"/>
                  </a:solidFill>
                  <a:latin typeface="微软雅黑" panose="020B0503020204020204" pitchFamily="34" charset="-122"/>
                  <a:ea typeface="微软雅黑" panose="020B0503020204020204" pitchFamily="34" charset="-122"/>
                  <a:sym typeface="+mn-ea"/>
                </a:rPr>
                <a:t>Fast R-CNN</a:t>
              </a:r>
              <a:endParaRPr lang="zh-CN" altLang="en-US" sz="2400" b="1" dirty="0">
                <a:solidFill>
                  <a:srgbClr val="003679"/>
                </a:solidFill>
                <a:latin typeface="微软雅黑" panose="020B0503020204020204" pitchFamily="34" charset="-122"/>
                <a:ea typeface="微软雅黑" panose="020B0503020204020204" pitchFamily="34" charset="-122"/>
                <a:sym typeface="+mn-ea"/>
              </a:endParaRPr>
            </a:p>
          </p:txBody>
        </p:sp>
      </p:grpSp>
      <p:sp>
        <p:nvSpPr>
          <p:cNvPr id="18" name="Rectangle 2">
            <a:extLst>
              <a:ext uri="{FF2B5EF4-FFF2-40B4-BE49-F238E27FC236}">
                <a16:creationId xmlns:a16="http://schemas.microsoft.com/office/drawing/2014/main" id="{EEE6EE20-4CDD-C492-CA47-468EA0DC5EBC}"/>
              </a:ext>
            </a:extLst>
          </p:cNvPr>
          <p:cNvSpPr/>
          <p:nvPr/>
        </p:nvSpPr>
        <p:spPr>
          <a:xfrm>
            <a:off x="3174588" y="5530115"/>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5</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20" name="组 29">
            <a:extLst>
              <a:ext uri="{FF2B5EF4-FFF2-40B4-BE49-F238E27FC236}">
                <a16:creationId xmlns:a16="http://schemas.microsoft.com/office/drawing/2014/main" id="{8AF8FF35-FE6B-3A50-608A-D779EFF07456}"/>
              </a:ext>
            </a:extLst>
          </p:cNvPr>
          <p:cNvGrpSpPr/>
          <p:nvPr/>
        </p:nvGrpSpPr>
        <p:grpSpPr>
          <a:xfrm>
            <a:off x="4220262" y="5537016"/>
            <a:ext cx="4892591" cy="657875"/>
            <a:chOff x="2644977" y="1673730"/>
            <a:chExt cx="4892590" cy="657874"/>
          </a:xfrm>
        </p:grpSpPr>
        <p:sp>
          <p:nvSpPr>
            <p:cNvPr id="21" name="矩形 40">
              <a:extLst>
                <a:ext uri="{FF2B5EF4-FFF2-40B4-BE49-F238E27FC236}">
                  <a16:creationId xmlns:a16="http://schemas.microsoft.com/office/drawing/2014/main" id="{7832ACE5-AABB-BA63-02B7-18B1B3D93BD5}"/>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41">
              <a:extLst>
                <a:ext uri="{FF2B5EF4-FFF2-40B4-BE49-F238E27FC236}">
                  <a16:creationId xmlns:a16="http://schemas.microsoft.com/office/drawing/2014/main" id="{43AF17C3-0D7B-239D-7934-1814BB3D7842}"/>
                </a:ext>
              </a:extLst>
            </p:cNvPr>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Faster R-CNN</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grpSp>
    </p:spTree>
    <p:extLst>
      <p:ext uri="{BB962C8B-B14F-4D97-AF65-F5344CB8AC3E}">
        <p14:creationId xmlns:p14="http://schemas.microsoft.com/office/powerpoint/2010/main" val="866102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en-US" altLang="zh-CN" dirty="0"/>
              <a:t>Fast R-CNN</a:t>
            </a:r>
            <a:r>
              <a:rPr lang="en-US" altLang="zh-CN" baseline="30000" dirty="0"/>
              <a:t>[3]</a:t>
            </a:r>
            <a:endParaRPr lang="zh-CN" altLang="en-US" baseline="30000" dirty="0"/>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5" name="矩形 5">
            <a:extLst>
              <a:ext uri="{FF2B5EF4-FFF2-40B4-BE49-F238E27FC236}">
                <a16:creationId xmlns:a16="http://schemas.microsoft.com/office/drawing/2014/main" id="{FAD91A6A-A6AC-5A0F-F1B8-04EC0724DAE9}"/>
              </a:ext>
            </a:extLst>
          </p:cNvPr>
          <p:cNvSpPr/>
          <p:nvPr/>
        </p:nvSpPr>
        <p:spPr>
          <a:xfrm>
            <a:off x="4047288" y="6382921"/>
            <a:ext cx="4097423" cy="338554"/>
          </a:xfrm>
          <a:prstGeom prst="rect">
            <a:avLst/>
          </a:prstGeom>
        </p:spPr>
        <p:txBody>
          <a:bodyPr wrap="square">
            <a:spAutoFit/>
          </a:bodyPr>
          <a:lstStyle/>
          <a:p>
            <a:r>
              <a:rPr lang="en-US" altLang="zh-CN" sz="1600" dirty="0">
                <a:solidFill>
                  <a:schemeClr val="bg1">
                    <a:lumMod val="50000"/>
                  </a:schemeClr>
                </a:solidFill>
                <a:latin typeface="Palatino Linotype" panose="02040502050505030304" pitchFamily="18" charset="0"/>
              </a:rPr>
              <a:t>[3] R. </a:t>
            </a:r>
            <a:r>
              <a:rPr lang="en-US" altLang="zh-CN" sz="1600" dirty="0" err="1">
                <a:solidFill>
                  <a:schemeClr val="bg1">
                    <a:lumMod val="50000"/>
                  </a:schemeClr>
                </a:solidFill>
                <a:latin typeface="Palatino Linotype" panose="02040502050505030304" pitchFamily="18" charset="0"/>
              </a:rPr>
              <a:t>Girshick</a:t>
            </a:r>
            <a:r>
              <a:rPr lang="en-US" altLang="zh-CN" sz="1600" dirty="0">
                <a:solidFill>
                  <a:schemeClr val="bg1">
                    <a:lumMod val="50000"/>
                  </a:schemeClr>
                </a:solidFill>
                <a:latin typeface="Palatino Linotype" panose="02040502050505030304" pitchFamily="18" charset="0"/>
              </a:rPr>
              <a:t> Fast R-CNN. ICCV 2015. </a:t>
            </a:r>
          </a:p>
        </p:txBody>
      </p:sp>
      <p:pic>
        <p:nvPicPr>
          <p:cNvPr id="7" name="Picture 6" descr="A diagram of a red door&#10;&#10;Description automatically generated">
            <a:extLst>
              <a:ext uri="{FF2B5EF4-FFF2-40B4-BE49-F238E27FC236}">
                <a16:creationId xmlns:a16="http://schemas.microsoft.com/office/drawing/2014/main" id="{95817026-C88F-C073-0961-9FCC8EC13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868" y="865386"/>
            <a:ext cx="9754419" cy="3921304"/>
          </a:xfrm>
          <a:prstGeom prst="rect">
            <a:avLst/>
          </a:prstGeom>
        </p:spPr>
      </p:pic>
      <p:sp>
        <p:nvSpPr>
          <p:cNvPr id="8" name="TextBox 7">
            <a:extLst>
              <a:ext uri="{FF2B5EF4-FFF2-40B4-BE49-F238E27FC236}">
                <a16:creationId xmlns:a16="http://schemas.microsoft.com/office/drawing/2014/main" id="{6F7CED18-9254-57EA-B395-660692A94F70}"/>
              </a:ext>
            </a:extLst>
          </p:cNvPr>
          <p:cNvSpPr txBox="1"/>
          <p:nvPr/>
        </p:nvSpPr>
        <p:spPr>
          <a:xfrm>
            <a:off x="269999" y="4685661"/>
            <a:ext cx="11652000" cy="1569660"/>
          </a:xfrm>
          <a:prstGeom prst="rect">
            <a:avLst/>
          </a:prstGeom>
          <a:noFill/>
        </p:spPr>
        <p:txBody>
          <a:bodyPr wrap="square">
            <a:spAutoFit/>
          </a:bodyPr>
          <a:lstStyle/>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从输入图像提取候选区域；</a:t>
            </a:r>
            <a:endParaRPr lang="en-US" altLang="zh-CN" sz="2400" spc="300" dirty="0">
              <a:latin typeface="微软雅黑" panose="020B0503020204020204" pitchFamily="34" charset="-122"/>
              <a:ea typeface="微软雅黑" panose="020B0503020204020204" pitchFamily="34" charset="-122"/>
            </a:endParaRPr>
          </a:p>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利用主干网络计算整幅输入图像的特征图；</a:t>
            </a:r>
            <a:endParaRPr lang="en-US" altLang="zh-CN" sz="2400" spc="300" dirty="0">
              <a:latin typeface="微软雅黑" panose="020B0503020204020204" pitchFamily="34" charset="-122"/>
              <a:ea typeface="微软雅黑" panose="020B0503020204020204" pitchFamily="34" charset="-122"/>
            </a:endParaRPr>
          </a:p>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通过感兴趣区域池化（</a:t>
            </a:r>
            <a:r>
              <a:rPr lang="en-US" altLang="zh-CN" sz="2400" spc="300" dirty="0">
                <a:latin typeface="微软雅黑" panose="020B0503020204020204" pitchFamily="34" charset="-122"/>
                <a:ea typeface="微软雅黑" panose="020B0503020204020204" pitchFamily="34" charset="-122"/>
              </a:rPr>
              <a:t>ROI pooling</a:t>
            </a:r>
            <a:r>
              <a:rPr lang="zh-CN" altLang="en-US" sz="2400" spc="300" dirty="0">
                <a:latin typeface="微软雅黑" panose="020B0503020204020204" pitchFamily="34" charset="-122"/>
                <a:ea typeface="微软雅黑" panose="020B0503020204020204" pitchFamily="34" charset="-122"/>
              </a:rPr>
              <a:t>）从整幅图像的特征图直接提取每个候选区域的特征，用于候选区域目标类别分类与包围盒回归。</a:t>
            </a:r>
            <a:endParaRPr lang="en-US" sz="24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3015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black dotted pattern&#10;&#10;Description automatically generated">
            <a:extLst>
              <a:ext uri="{FF2B5EF4-FFF2-40B4-BE49-F238E27FC236}">
                <a16:creationId xmlns:a16="http://schemas.microsoft.com/office/drawing/2014/main" id="{06AB112D-F6A7-76F3-E80A-BF91694124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3860" y="3081611"/>
            <a:ext cx="6078518" cy="2551716"/>
          </a:xfrm>
          <a:prstGeom prst="rect">
            <a:avLst/>
          </a:prstGeom>
        </p:spPr>
      </p:pic>
      <p:sp>
        <p:nvSpPr>
          <p:cNvPr id="3" name="Title 2">
            <a:extLst>
              <a:ext uri="{FF2B5EF4-FFF2-40B4-BE49-F238E27FC236}">
                <a16:creationId xmlns:a16="http://schemas.microsoft.com/office/drawing/2014/main" id="{75754763-048A-B791-813D-4587102D8655}"/>
              </a:ext>
            </a:extLst>
          </p:cNvPr>
          <p:cNvSpPr>
            <a:spLocks noGrp="1"/>
          </p:cNvSpPr>
          <p:nvPr>
            <p:ph type="title"/>
          </p:nvPr>
        </p:nvSpPr>
        <p:spPr/>
        <p:txBody>
          <a:bodyPr/>
          <a:lstStyle/>
          <a:p>
            <a:r>
              <a:rPr lang="en-US" altLang="zh-CN" dirty="0"/>
              <a:t>ROI</a:t>
            </a:r>
            <a:r>
              <a:rPr lang="zh-CN" altLang="en-US" dirty="0"/>
              <a:t>池化</a:t>
            </a:r>
            <a:endParaRPr lang="en-US" dirty="0"/>
          </a:p>
        </p:txBody>
      </p:sp>
      <p:sp>
        <p:nvSpPr>
          <p:cNvPr id="4" name="Slide Number Placeholder 3">
            <a:extLst>
              <a:ext uri="{FF2B5EF4-FFF2-40B4-BE49-F238E27FC236}">
                <a16:creationId xmlns:a16="http://schemas.microsoft.com/office/drawing/2014/main" id="{3A155BE4-F2A9-79E0-C819-60D71D874F35}"/>
              </a:ext>
            </a:extLst>
          </p:cNvPr>
          <p:cNvSpPr>
            <a:spLocks noGrp="1"/>
          </p:cNvSpPr>
          <p:nvPr>
            <p:ph type="sldNum" sz="quarter" idx="12"/>
          </p:nvPr>
        </p:nvSpPr>
        <p:spPr/>
        <p:txBody>
          <a:bodyPr/>
          <a:lstStyle/>
          <a:p>
            <a:fld id="{6CE905FA-BBCD-4FD4-802A-EBCB9D8662AD}" type="slidenum">
              <a:rPr lang="zh-CN" altLang="en-US" smtClean="0"/>
              <a:pPr/>
              <a:t>16</a:t>
            </a:fld>
            <a:endParaRPr lang="zh-CN" altLang="en-US" dirty="0"/>
          </a:p>
        </p:txBody>
      </p:sp>
      <p:sp>
        <p:nvSpPr>
          <p:cNvPr id="2" name="TextBox 1">
            <a:extLst>
              <a:ext uri="{FF2B5EF4-FFF2-40B4-BE49-F238E27FC236}">
                <a16:creationId xmlns:a16="http://schemas.microsoft.com/office/drawing/2014/main" id="{39296AA7-5516-EAC7-9ABF-8E15238C2AD1}"/>
              </a:ext>
            </a:extLst>
          </p:cNvPr>
          <p:cNvSpPr txBox="1"/>
          <p:nvPr/>
        </p:nvSpPr>
        <p:spPr>
          <a:xfrm>
            <a:off x="511316" y="981100"/>
            <a:ext cx="11169368"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感兴趣区域（</a:t>
            </a:r>
            <a:r>
              <a:rPr lang="en-US" altLang="zh-CN" sz="2400" b="1" spc="300" dirty="0">
                <a:solidFill>
                  <a:srgbClr val="004098"/>
                </a:solidFill>
                <a:latin typeface="微软雅黑" panose="020B0503020204020204" pitchFamily="34" charset="-122"/>
                <a:ea typeface="微软雅黑" panose="020B0503020204020204" pitchFamily="34" charset="-122"/>
              </a:rPr>
              <a:t>region of interest</a:t>
            </a:r>
            <a:r>
              <a:rPr lang="zh-CN" altLang="en-US" sz="2400" b="1" spc="300" dirty="0">
                <a:solidFill>
                  <a:srgbClr val="004098"/>
                </a:solidFill>
                <a:latin typeface="微软雅黑" panose="020B0503020204020204" pitchFamily="34" charset="-122"/>
                <a:ea typeface="微软雅黑" panose="020B0503020204020204" pitchFamily="34" charset="-122"/>
              </a:rPr>
              <a:t>，</a:t>
            </a:r>
            <a:r>
              <a:rPr lang="en-US" altLang="zh-CN" sz="2400" b="1" spc="300" dirty="0">
                <a:solidFill>
                  <a:srgbClr val="004098"/>
                </a:solidFill>
                <a:latin typeface="微软雅黑" panose="020B0503020204020204" pitchFamily="34" charset="-122"/>
                <a:ea typeface="微软雅黑" panose="020B0503020204020204" pitchFamily="34" charset="-122"/>
              </a:rPr>
              <a:t>ROI</a:t>
            </a:r>
            <a:r>
              <a:rPr lang="zh-CN" altLang="en-US" sz="2400" b="1" spc="300" dirty="0">
                <a:solidFill>
                  <a:srgbClr val="004098"/>
                </a:solidFill>
                <a:latin typeface="微软雅黑" panose="020B0503020204020204" pitchFamily="34" charset="-122"/>
                <a:ea typeface="微软雅黑" panose="020B0503020204020204" pitchFamily="34" charset="-122"/>
              </a:rPr>
              <a:t>）：</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sp>
        <p:nvSpPr>
          <p:cNvPr id="7" name="TextBox 6">
            <a:extLst>
              <a:ext uri="{FF2B5EF4-FFF2-40B4-BE49-F238E27FC236}">
                <a16:creationId xmlns:a16="http://schemas.microsoft.com/office/drawing/2014/main" id="{B29A178A-F80C-8E99-BDA6-E0E2BBE9BC66}"/>
              </a:ext>
            </a:extLst>
          </p:cNvPr>
          <p:cNvSpPr txBox="1"/>
          <p:nvPr/>
        </p:nvSpPr>
        <p:spPr>
          <a:xfrm>
            <a:off x="511316" y="2083358"/>
            <a:ext cx="6105644" cy="461665"/>
          </a:xfrm>
          <a:prstGeom prst="rect">
            <a:avLst/>
          </a:prstGeom>
          <a:noFill/>
        </p:spPr>
        <p:txBody>
          <a:bodyPr wrap="square">
            <a:spAutoFit/>
          </a:bodyPr>
          <a:lstStyle/>
          <a:p>
            <a:r>
              <a:rPr lang="en-US" altLang="zh-CN" sz="2400" b="1" spc="300" dirty="0">
                <a:solidFill>
                  <a:srgbClr val="004098"/>
                </a:solidFill>
                <a:latin typeface="微软雅黑" panose="020B0503020204020204" pitchFamily="34" charset="-122"/>
                <a:ea typeface="微软雅黑" panose="020B0503020204020204" pitchFamily="34" charset="-122"/>
              </a:rPr>
              <a:t>ROI</a:t>
            </a:r>
            <a:r>
              <a:rPr lang="zh-CN" altLang="en-US" sz="2400" b="1" spc="300" dirty="0">
                <a:solidFill>
                  <a:srgbClr val="004098"/>
                </a:solidFill>
                <a:latin typeface="微软雅黑" panose="020B0503020204020204" pitchFamily="34" charset="-122"/>
                <a:ea typeface="微软雅黑" panose="020B0503020204020204" pitchFamily="34" charset="-122"/>
              </a:rPr>
              <a:t>池化：</a:t>
            </a:r>
            <a:endParaRPr lang="en-US" sz="2400" b="1" spc="300" dirty="0">
              <a:solidFill>
                <a:srgbClr val="004098"/>
              </a:solidFill>
              <a:latin typeface="微软雅黑" panose="020B0503020204020204" pitchFamily="34" charset="-122"/>
              <a:ea typeface="微软雅黑" panose="020B0503020204020204" pitchFamily="34" charset="-122"/>
            </a:endParaRPr>
          </a:p>
        </p:txBody>
      </p:sp>
      <p:sp>
        <p:nvSpPr>
          <p:cNvPr id="9" name="TextBox 8">
            <a:extLst>
              <a:ext uri="{FF2B5EF4-FFF2-40B4-BE49-F238E27FC236}">
                <a16:creationId xmlns:a16="http://schemas.microsoft.com/office/drawing/2014/main" id="{72FFAE18-97B7-0BF1-8EC7-6B63F16EBE78}"/>
              </a:ext>
            </a:extLst>
          </p:cNvPr>
          <p:cNvSpPr txBox="1"/>
          <p:nvPr/>
        </p:nvSpPr>
        <p:spPr>
          <a:xfrm>
            <a:off x="2512188" y="1458870"/>
            <a:ext cx="7167623" cy="461665"/>
          </a:xfrm>
          <a:prstGeom prst="rect">
            <a:avLst/>
          </a:prstGeom>
          <a:noFill/>
        </p:spPr>
        <p:txBody>
          <a:bodyPr wrap="square">
            <a:spAutoFit/>
          </a:bodyPr>
          <a:lstStyle/>
          <a:p>
            <a:pPr algn="ctr"/>
            <a:r>
              <a:rPr lang="zh-CN" altLang="en-US" sz="2400" b="1" spc="300" dirty="0">
                <a:latin typeface="微软雅黑" panose="020B0503020204020204" pitchFamily="34" charset="-122"/>
                <a:ea typeface="微软雅黑" panose="020B0503020204020204" pitchFamily="34" charset="-122"/>
              </a:rPr>
              <a:t>图像上的候选区域映射在特征图上的对应区域</a:t>
            </a:r>
            <a:endParaRPr lang="en-US" altLang="zh-CN" sz="2400" b="1" spc="300" dirty="0">
              <a:latin typeface="微软雅黑" panose="020B0503020204020204" pitchFamily="34" charset="-122"/>
              <a:ea typeface="微软雅黑" panose="020B0503020204020204" pitchFamily="34" charset="-122"/>
            </a:endParaRPr>
          </a:p>
        </p:txBody>
      </p:sp>
      <p:sp>
        <p:nvSpPr>
          <p:cNvPr id="10" name="TextBox 9">
            <a:extLst>
              <a:ext uri="{FF2B5EF4-FFF2-40B4-BE49-F238E27FC236}">
                <a16:creationId xmlns:a16="http://schemas.microsoft.com/office/drawing/2014/main" id="{74BDC134-2327-272D-D07C-FE5C5B4AD6B7}"/>
              </a:ext>
            </a:extLst>
          </p:cNvPr>
          <p:cNvSpPr txBox="1"/>
          <p:nvPr/>
        </p:nvSpPr>
        <p:spPr>
          <a:xfrm>
            <a:off x="2034338" y="2091266"/>
            <a:ext cx="8579735" cy="461665"/>
          </a:xfrm>
          <a:prstGeom prst="rect">
            <a:avLst/>
          </a:prstGeom>
          <a:noFill/>
        </p:spPr>
        <p:txBody>
          <a:bodyPr wrap="square">
            <a:spAutoFit/>
          </a:bodyPr>
          <a:lstStyle/>
          <a:p>
            <a:pPr algn="ctr"/>
            <a:r>
              <a:rPr lang="zh-CN" altLang="en-US" sz="2400" b="1" spc="300" dirty="0">
                <a:latin typeface="微软雅黑" panose="020B0503020204020204" pitchFamily="34" charset="-122"/>
                <a:ea typeface="微软雅黑" panose="020B0503020204020204" pitchFamily="34" charset="-122"/>
              </a:rPr>
              <a:t>从整幅图像的特征图中提取每个</a:t>
            </a:r>
            <a:r>
              <a:rPr lang="en-US" altLang="zh-CN" sz="2400" b="1" spc="300" dirty="0">
                <a:latin typeface="微软雅黑" panose="020B0503020204020204" pitchFamily="34" charset="-122"/>
                <a:ea typeface="微软雅黑" panose="020B0503020204020204" pitchFamily="34" charset="-122"/>
              </a:rPr>
              <a:t>ROI</a:t>
            </a:r>
            <a:r>
              <a:rPr lang="zh-CN" altLang="en-US" sz="2400" b="1" spc="300" dirty="0">
                <a:latin typeface="微软雅黑" panose="020B0503020204020204" pitchFamily="34" charset="-122"/>
                <a:ea typeface="微软雅黑" panose="020B0503020204020204" pitchFamily="34" charset="-122"/>
              </a:rPr>
              <a:t>特征的特征提取器</a:t>
            </a:r>
            <a:endParaRPr lang="en-US" altLang="zh-CN" sz="2400" b="1" spc="300" dirty="0">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FFBCFD06-C36E-9117-F8C2-91E473401244}"/>
              </a:ext>
            </a:extLst>
          </p:cNvPr>
          <p:cNvSpPr txBox="1"/>
          <p:nvPr/>
        </p:nvSpPr>
        <p:spPr>
          <a:xfrm>
            <a:off x="6799791" y="6326600"/>
            <a:ext cx="4498683" cy="369332"/>
          </a:xfrm>
          <a:prstGeom prst="rect">
            <a:avLst/>
          </a:prstGeom>
          <a:noFill/>
        </p:spPr>
        <p:txBody>
          <a:bodyPr wrap="square">
            <a:spAutoFit/>
          </a:bodyPr>
          <a:lstStyle/>
          <a:p>
            <a:r>
              <a:rPr lang="zh-CN" altLang="en-US" b="1" spc="300" dirty="0">
                <a:solidFill>
                  <a:srgbClr val="004098"/>
                </a:solidFill>
                <a:latin typeface="微软雅黑" panose="020B0503020204020204" pitchFamily="34" charset="-122"/>
                <a:ea typeface="微软雅黑" panose="020B0503020204020204" pitchFamily="34" charset="-122"/>
              </a:rPr>
              <a:t>对特征图中映射区域的坐标进行取整</a:t>
            </a:r>
            <a:endParaRPr lang="en-US" b="1" spc="300" dirty="0">
              <a:solidFill>
                <a:srgbClr val="004098"/>
              </a:solidFill>
              <a:latin typeface="微软雅黑" panose="020B0503020204020204" pitchFamily="34" charset="-122"/>
              <a:ea typeface="微软雅黑" panose="020B0503020204020204" pitchFamily="34" charset="-122"/>
            </a:endParaRPr>
          </a:p>
        </p:txBody>
      </p:sp>
      <p:pic>
        <p:nvPicPr>
          <p:cNvPr id="15" name="Picture 14" descr="A diagram of a red door&#10;&#10;Description automatically generated">
            <a:extLst>
              <a:ext uri="{FF2B5EF4-FFF2-40B4-BE49-F238E27FC236}">
                <a16:creationId xmlns:a16="http://schemas.microsoft.com/office/drawing/2014/main" id="{4C3C82C9-8039-8113-99ED-A14B25AEAD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4571" y="3031833"/>
            <a:ext cx="2032680" cy="27103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5CD4FB5-45C6-66CA-A02A-2A8A728F74AD}"/>
                  </a:ext>
                </a:extLst>
              </p:cNvPr>
              <p:cNvSpPr txBox="1"/>
              <p:nvPr/>
            </p:nvSpPr>
            <p:spPr>
              <a:xfrm>
                <a:off x="2946147" y="3274595"/>
                <a:ext cx="3086435" cy="2224776"/>
              </a:xfrm>
              <a:prstGeom prst="rect">
                <a:avLst/>
              </a:prstGeom>
              <a:noFill/>
            </p:spPr>
            <p:txBody>
              <a:bodyPr wrap="square">
                <a:spAutoFit/>
              </a:bodyPr>
              <a:lstStyle/>
              <a:p>
                <a:pPr marL="285750" indent="-285750" algn="just">
                  <a:lnSpc>
                    <a:spcPct val="200000"/>
                  </a:lnSpc>
                  <a:buFont typeface="Arial" panose="020B0604020202020204" pitchFamily="34" charset="0"/>
                  <a:buChar char="•"/>
                </a:pPr>
                <a:r>
                  <a:rPr lang="zh-CN" altLang="en-US" b="1" spc="300" dirty="0">
                    <a:solidFill>
                      <a:srgbClr val="004098"/>
                    </a:solidFill>
                    <a:latin typeface="微软雅黑" panose="020B0503020204020204" pitchFamily="34" charset="-122"/>
                    <a:ea typeface="微软雅黑" panose="020B0503020204020204" pitchFamily="34" charset="-122"/>
                  </a:rPr>
                  <a:t>将每个</a:t>
                </a:r>
                <a:r>
                  <a:rPr lang="en-US" altLang="zh-CN" b="1" spc="300" dirty="0">
                    <a:solidFill>
                      <a:srgbClr val="004098"/>
                    </a:solidFill>
                    <a:latin typeface="微软雅黑" panose="020B0503020204020204" pitchFamily="34" charset="-122"/>
                    <a:ea typeface="微软雅黑" panose="020B0503020204020204" pitchFamily="34" charset="-122"/>
                  </a:rPr>
                  <a:t>ROI</a:t>
                </a:r>
                <a:r>
                  <a:rPr lang="zh-CN" altLang="en-US" b="1" spc="300" dirty="0">
                    <a:solidFill>
                      <a:srgbClr val="004098"/>
                    </a:solidFill>
                    <a:latin typeface="微软雅黑" panose="020B0503020204020204" pitchFamily="34" charset="-122"/>
                    <a:ea typeface="微软雅黑" panose="020B0503020204020204" pitchFamily="34" charset="-122"/>
                  </a:rPr>
                  <a:t>均匀分成个</a:t>
                </a:r>
                <a14:m>
                  <m:oMath xmlns:m="http://schemas.openxmlformats.org/officeDocument/2006/math">
                    <m:r>
                      <a:rPr lang="en-US" altLang="zh-CN" b="1" i="1" spc="300" smtClean="0">
                        <a:solidFill>
                          <a:srgbClr val="004098"/>
                        </a:solidFill>
                        <a:latin typeface="Cambria Math" panose="02040503050406030204" pitchFamily="18" charset="0"/>
                        <a:ea typeface="微软雅黑" panose="020B0503020204020204" pitchFamily="34" charset="-122"/>
                      </a:rPr>
                      <m:t>𝑴</m:t>
                    </m:r>
                    <m:r>
                      <a:rPr lang="en-US" altLang="zh-CN" b="1" i="1" spc="300" smtClean="0">
                        <a:solidFill>
                          <a:srgbClr val="004098"/>
                        </a:solidFill>
                        <a:latin typeface="Cambria Math" panose="02040503050406030204" pitchFamily="18" charset="0"/>
                        <a:ea typeface="Cambria Math" panose="02040503050406030204" pitchFamily="18" charset="0"/>
                      </a:rPr>
                      <m:t>×</m:t>
                    </m:r>
                    <m:r>
                      <a:rPr lang="en-US" altLang="zh-CN" b="1" i="1" spc="300" smtClean="0">
                        <a:solidFill>
                          <a:srgbClr val="004098"/>
                        </a:solidFill>
                        <a:latin typeface="Cambria Math" panose="02040503050406030204" pitchFamily="18" charset="0"/>
                        <a:ea typeface="Cambria Math" panose="02040503050406030204" pitchFamily="18" charset="0"/>
                      </a:rPr>
                      <m:t>𝑵</m:t>
                    </m:r>
                  </m:oMath>
                </a14:m>
                <a:r>
                  <a:rPr lang="zh-CN" altLang="en-US" b="1" spc="300" dirty="0">
                    <a:solidFill>
                      <a:srgbClr val="004098"/>
                    </a:solidFill>
                    <a:latin typeface="微软雅黑" panose="020B0503020204020204" pitchFamily="34" charset="-122"/>
                    <a:ea typeface="微软雅黑" panose="020B0503020204020204" pitchFamily="34" charset="-122"/>
                  </a:rPr>
                  <a:t>个子窗口</a:t>
                </a:r>
                <a:endParaRPr lang="en-US" altLang="zh-CN" b="1" spc="300" dirty="0">
                  <a:solidFill>
                    <a:srgbClr val="004098"/>
                  </a:solidFill>
                  <a:latin typeface="微软雅黑" panose="020B0503020204020204" pitchFamily="34" charset="-122"/>
                  <a:ea typeface="微软雅黑" panose="020B0503020204020204" pitchFamily="34" charset="-122"/>
                </a:endParaRPr>
              </a:p>
              <a:p>
                <a:pPr marL="285750" indent="-285750" algn="just">
                  <a:lnSpc>
                    <a:spcPct val="200000"/>
                  </a:lnSpc>
                  <a:buFont typeface="Arial" panose="020B0604020202020204" pitchFamily="34" charset="0"/>
                  <a:buChar char="•"/>
                </a:pPr>
                <a:r>
                  <a:rPr lang="zh-CN" altLang="en-US" b="1" spc="300" dirty="0">
                    <a:solidFill>
                      <a:srgbClr val="004098"/>
                    </a:solidFill>
                    <a:latin typeface="微软雅黑" panose="020B0503020204020204" pitchFamily="34" charset="-122"/>
                    <a:ea typeface="微软雅黑" panose="020B0503020204020204" pitchFamily="34" charset="-122"/>
                  </a:rPr>
                  <a:t>对每个子窗口内的特征进行池化</a:t>
                </a:r>
              </a:p>
            </p:txBody>
          </p:sp>
        </mc:Choice>
        <mc:Fallback xmlns="">
          <p:sp>
            <p:nvSpPr>
              <p:cNvPr id="16" name="TextBox 15">
                <a:extLst>
                  <a:ext uri="{FF2B5EF4-FFF2-40B4-BE49-F238E27FC236}">
                    <a16:creationId xmlns:a16="http://schemas.microsoft.com/office/drawing/2014/main" id="{C5CD4FB5-45C6-66CA-A02A-2A8A728F74AD}"/>
                  </a:ext>
                </a:extLst>
              </p:cNvPr>
              <p:cNvSpPr txBox="1">
                <a:spLocks noRot="1" noChangeAspect="1" noMove="1" noResize="1" noEditPoints="1" noAdjustHandles="1" noChangeArrowheads="1" noChangeShapeType="1" noTextEdit="1"/>
              </p:cNvSpPr>
              <p:nvPr/>
            </p:nvSpPr>
            <p:spPr>
              <a:xfrm>
                <a:off x="2946147" y="3274595"/>
                <a:ext cx="3086435" cy="2224776"/>
              </a:xfrm>
              <a:prstGeom prst="rect">
                <a:avLst/>
              </a:prstGeom>
              <a:blipFill>
                <a:blip r:embed="rId6"/>
                <a:stretch>
                  <a:fillRect l="-1183" r="-1578" b="-3562"/>
                </a:stretch>
              </a:blipFill>
            </p:spPr>
            <p:txBody>
              <a:bodyPr/>
              <a:lstStyle/>
              <a:p>
                <a:r>
                  <a:rPr lang="en-US">
                    <a:noFill/>
                  </a:rPr>
                  <a:t> </a:t>
                </a:r>
              </a:p>
            </p:txBody>
          </p:sp>
        </mc:Fallback>
      </mc:AlternateContent>
      <p:sp>
        <p:nvSpPr>
          <p:cNvPr id="17" name="Oval 16">
            <a:extLst>
              <a:ext uri="{FF2B5EF4-FFF2-40B4-BE49-F238E27FC236}">
                <a16:creationId xmlns:a16="http://schemas.microsoft.com/office/drawing/2014/main" id="{2F04E136-FC26-11C1-976B-349297FC9570}"/>
              </a:ext>
            </a:extLst>
          </p:cNvPr>
          <p:cNvSpPr/>
          <p:nvPr/>
        </p:nvSpPr>
        <p:spPr bwMode="auto">
          <a:xfrm>
            <a:off x="6019427" y="3563345"/>
            <a:ext cx="292755" cy="251749"/>
          </a:xfrm>
          <a:prstGeom prst="ellipse">
            <a:avLst/>
          </a:prstGeom>
          <a:noFill/>
          <a:ln w="12700">
            <a:solidFill>
              <a:srgbClr val="C00000"/>
            </a:solidFill>
            <a:prstDash val="dash"/>
            <a:round/>
          </a:ln>
        </p:spPr>
        <p:txBody>
          <a:bodyPr vert="horz" wrap="square" lIns="91440" tIns="45720" rIns="91440" bIns="45720" numCol="1" rtlCol="0" anchor="t" anchorCtr="0" compatLnSpc="1"/>
          <a:lstStyle/>
          <a:p>
            <a:pPr algn="l"/>
            <a:endParaRPr lang="en-US">
              <a:latin typeface="微软雅黑" panose="020B0503020204020204" charset="-122"/>
              <a:ea typeface="微软雅黑" panose="020B0503020204020204" charset="-122"/>
            </a:endParaRPr>
          </a:p>
        </p:txBody>
      </p:sp>
      <p:cxnSp>
        <p:nvCxnSpPr>
          <p:cNvPr id="19" name="Straight Arrow Connector 18">
            <a:extLst>
              <a:ext uri="{FF2B5EF4-FFF2-40B4-BE49-F238E27FC236}">
                <a16:creationId xmlns:a16="http://schemas.microsoft.com/office/drawing/2014/main" id="{3F437DBF-2E87-0734-2C8B-4ECA8A890682}"/>
              </a:ext>
            </a:extLst>
          </p:cNvPr>
          <p:cNvCxnSpPr>
            <a:cxnSpLocks/>
          </p:cNvCxnSpPr>
          <p:nvPr/>
        </p:nvCxnSpPr>
        <p:spPr>
          <a:xfrm flipV="1">
            <a:off x="6312182" y="2998405"/>
            <a:ext cx="597904" cy="81668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1E7C62F-32A7-97FB-C02D-4654BB9DD157}"/>
              </a:ext>
            </a:extLst>
          </p:cNvPr>
          <p:cNvSpPr txBox="1"/>
          <p:nvPr/>
        </p:nvSpPr>
        <p:spPr>
          <a:xfrm>
            <a:off x="6914514" y="2569036"/>
            <a:ext cx="1118404" cy="646331"/>
          </a:xfrm>
          <a:prstGeom prst="rect">
            <a:avLst/>
          </a:prstGeom>
          <a:noFill/>
        </p:spPr>
        <p:txBody>
          <a:bodyPr wrap="square">
            <a:spAutoFit/>
          </a:bodyPr>
          <a:lstStyle/>
          <a:p>
            <a:pPr algn="ctr"/>
            <a:r>
              <a:rPr lang="zh-CN" altLang="en-US" sz="1800" b="0" i="0" u="none" strike="noStrike" baseline="0" dirty="0">
                <a:solidFill>
                  <a:srgbClr val="C00000"/>
                </a:solidFill>
                <a:latin typeface="Microsoft YaHei" panose="020B0503020204020204" pitchFamily="34" charset="-122"/>
                <a:ea typeface="Microsoft YaHei" panose="020B0503020204020204" pitchFamily="34" charset="-122"/>
              </a:rPr>
              <a:t>空间下采</a:t>
            </a:r>
            <a:endParaRPr lang="en-US" altLang="zh-CN" sz="1800" b="0" i="0" u="none" strike="noStrike" baseline="0" dirty="0">
              <a:solidFill>
                <a:srgbClr val="C00000"/>
              </a:solidFill>
              <a:latin typeface="Microsoft YaHei" panose="020B0503020204020204" pitchFamily="34" charset="-122"/>
              <a:ea typeface="Microsoft YaHei" panose="020B0503020204020204" pitchFamily="34" charset="-122"/>
            </a:endParaRPr>
          </a:p>
          <a:p>
            <a:pPr algn="ctr"/>
            <a:r>
              <a:rPr lang="zh-CN" altLang="en-US" sz="1800" b="0" i="0" u="none" strike="noStrike" baseline="0" dirty="0">
                <a:solidFill>
                  <a:srgbClr val="C00000"/>
                </a:solidFill>
                <a:latin typeface="Microsoft YaHei" panose="020B0503020204020204" pitchFamily="34" charset="-122"/>
                <a:ea typeface="Microsoft YaHei" panose="020B0503020204020204" pitchFamily="34" charset="-122"/>
              </a:rPr>
              <a:t>样因子</a:t>
            </a:r>
            <a:endParaRPr lang="en-US" dirty="0">
              <a:solidFill>
                <a:srgbClr val="C00000"/>
              </a:solidFill>
              <a:latin typeface="Microsoft YaHei" panose="020B0503020204020204" pitchFamily="34" charset="-122"/>
              <a:ea typeface="Microsoft YaHei" panose="020B0503020204020204" pitchFamily="34" charset="-122"/>
            </a:endParaRPr>
          </a:p>
        </p:txBody>
      </p:sp>
      <p:sp>
        <p:nvSpPr>
          <p:cNvPr id="23" name="Oval 22">
            <a:extLst>
              <a:ext uri="{FF2B5EF4-FFF2-40B4-BE49-F238E27FC236}">
                <a16:creationId xmlns:a16="http://schemas.microsoft.com/office/drawing/2014/main" id="{02C4C889-5D96-351E-8675-B30213B2DE86}"/>
              </a:ext>
            </a:extLst>
          </p:cNvPr>
          <p:cNvSpPr/>
          <p:nvPr/>
        </p:nvSpPr>
        <p:spPr bwMode="auto">
          <a:xfrm>
            <a:off x="11489958" y="4896846"/>
            <a:ext cx="292755" cy="251749"/>
          </a:xfrm>
          <a:prstGeom prst="ellipse">
            <a:avLst/>
          </a:prstGeom>
          <a:noFill/>
          <a:ln w="12700">
            <a:solidFill>
              <a:srgbClr val="C00000"/>
            </a:solidFill>
            <a:prstDash val="dash"/>
            <a:round/>
          </a:ln>
        </p:spPr>
        <p:txBody>
          <a:bodyPr vert="horz" wrap="square" lIns="91440" tIns="45720" rIns="91440" bIns="45720" numCol="1" rtlCol="0" anchor="t" anchorCtr="0" compatLnSpc="1"/>
          <a:lstStyle/>
          <a:p>
            <a:pPr algn="l"/>
            <a:endParaRPr lang="en-US">
              <a:latin typeface="微软雅黑" panose="020B0503020204020204" charset="-122"/>
              <a:ea typeface="微软雅黑" panose="020B0503020204020204" charset="-122"/>
            </a:endParaRPr>
          </a:p>
        </p:txBody>
      </p:sp>
      <p:cxnSp>
        <p:nvCxnSpPr>
          <p:cNvPr id="24" name="Straight Arrow Connector 23">
            <a:extLst>
              <a:ext uri="{FF2B5EF4-FFF2-40B4-BE49-F238E27FC236}">
                <a16:creationId xmlns:a16="http://schemas.microsoft.com/office/drawing/2014/main" id="{4FCA00CF-E691-C89E-BCA1-259969177745}"/>
              </a:ext>
            </a:extLst>
          </p:cNvPr>
          <p:cNvCxnSpPr>
            <a:cxnSpLocks/>
            <a:stCxn id="23" idx="2"/>
          </p:cNvCxnSpPr>
          <p:nvPr/>
        </p:nvCxnSpPr>
        <p:spPr>
          <a:xfrm flipH="1">
            <a:off x="10977452" y="5022721"/>
            <a:ext cx="512506" cy="6106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D173792-494F-1733-C6F6-9DF71E3D912C}"/>
              </a:ext>
            </a:extLst>
          </p:cNvPr>
          <p:cNvSpPr txBox="1"/>
          <p:nvPr/>
        </p:nvSpPr>
        <p:spPr>
          <a:xfrm>
            <a:off x="9644372" y="5553734"/>
            <a:ext cx="1333080" cy="646331"/>
          </a:xfrm>
          <a:prstGeom prst="rect">
            <a:avLst/>
          </a:prstGeom>
          <a:noFill/>
        </p:spPr>
        <p:txBody>
          <a:bodyPr wrap="square">
            <a:spAutoFit/>
          </a:bodyPr>
          <a:lstStyle/>
          <a:p>
            <a:pPr algn="ctr"/>
            <a:r>
              <a:rPr lang="zh-CN" altLang="en-US" dirty="0">
                <a:solidFill>
                  <a:srgbClr val="C00000"/>
                </a:solidFill>
                <a:latin typeface="Microsoft YaHei" panose="020B0503020204020204" pitchFamily="34" charset="-122"/>
                <a:ea typeface="Microsoft YaHei" panose="020B0503020204020204" pitchFamily="34" charset="-122"/>
              </a:rPr>
              <a:t>候选区域包围盒坐标</a:t>
            </a:r>
            <a:endParaRPr lang="en-US" dirty="0">
              <a:solidFill>
                <a:srgbClr val="C00000"/>
              </a:solidFill>
              <a:latin typeface="Microsoft YaHei" panose="020B0503020204020204" pitchFamily="34" charset="-122"/>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C8E71C1-A148-E36B-3898-7548C173E1B2}"/>
                  </a:ext>
                </a:extLst>
              </p:cNvPr>
              <p:cNvSpPr txBox="1"/>
              <p:nvPr/>
            </p:nvSpPr>
            <p:spPr>
              <a:xfrm>
                <a:off x="330944" y="6033184"/>
                <a:ext cx="6245715" cy="646331"/>
              </a:xfrm>
              <a:prstGeom prst="rect">
                <a:avLst/>
              </a:prstGeom>
              <a:noFill/>
            </p:spPr>
            <p:txBody>
              <a:bodyPr wrap="square">
                <a:spAutoFit/>
              </a:bodyPr>
              <a:lstStyle/>
              <a:p>
                <a:pPr algn="just"/>
                <a:r>
                  <a:rPr lang="zh-CN" altLang="en-US" b="1" spc="300" dirty="0">
                    <a:solidFill>
                      <a:srgbClr val="004098"/>
                    </a:solidFill>
                    <a:latin typeface="微软雅黑" panose="020B0503020204020204" pitchFamily="34" charset="-122"/>
                    <a:ea typeface="微软雅黑" panose="020B0503020204020204" pitchFamily="34" charset="-122"/>
                  </a:rPr>
                  <a:t>若特征图的特征维度为</a:t>
                </a:r>
                <a14:m>
                  <m:oMath xmlns:m="http://schemas.openxmlformats.org/officeDocument/2006/math">
                    <m:r>
                      <a:rPr lang="en-US" altLang="zh-CN" b="1" i="1" spc="300" dirty="0" smtClean="0">
                        <a:solidFill>
                          <a:srgbClr val="004098"/>
                        </a:solidFill>
                        <a:latin typeface="Cambria Math" panose="02040503050406030204" pitchFamily="18" charset="0"/>
                        <a:ea typeface="微软雅黑" panose="020B0503020204020204" pitchFamily="34" charset="-122"/>
                      </a:rPr>
                      <m:t>𝒅</m:t>
                    </m:r>
                  </m:oMath>
                </a14:m>
                <a:r>
                  <a:rPr lang="zh-CN" altLang="en-US" b="1" spc="300" dirty="0">
                    <a:solidFill>
                      <a:srgbClr val="004098"/>
                    </a:solidFill>
                    <a:latin typeface="微软雅黑" panose="020B0503020204020204" pitchFamily="34" charset="-122"/>
                    <a:ea typeface="微软雅黑" panose="020B0503020204020204" pitchFamily="34" charset="-122"/>
                  </a:rPr>
                  <a:t>，则不论</a:t>
                </a:r>
                <a:r>
                  <a:rPr lang="en-US" altLang="zh-CN" b="1" spc="300" dirty="0">
                    <a:solidFill>
                      <a:srgbClr val="004098"/>
                    </a:solidFill>
                    <a:latin typeface="微软雅黑" panose="020B0503020204020204" pitchFamily="34" charset="-122"/>
                    <a:ea typeface="微软雅黑" panose="020B0503020204020204" pitchFamily="34" charset="-122"/>
                  </a:rPr>
                  <a:t>ROI</a:t>
                </a:r>
                <a:r>
                  <a:rPr lang="zh-CN" altLang="en-US" b="1" spc="300" dirty="0">
                    <a:solidFill>
                      <a:srgbClr val="004098"/>
                    </a:solidFill>
                    <a:latin typeface="微软雅黑" panose="020B0503020204020204" pitchFamily="34" charset="-122"/>
                    <a:ea typeface="微软雅黑" panose="020B0503020204020204" pitchFamily="34" charset="-122"/>
                  </a:rPr>
                  <a:t>的空间分辨率是多少，</a:t>
                </a:r>
                <a:r>
                  <a:rPr lang="en-US" altLang="zh-CN" b="1" spc="300" dirty="0">
                    <a:solidFill>
                      <a:srgbClr val="004098"/>
                    </a:solidFill>
                    <a:latin typeface="微软雅黑" panose="020B0503020204020204" pitchFamily="34" charset="-122"/>
                    <a:ea typeface="微软雅黑" panose="020B0503020204020204" pitchFamily="34" charset="-122"/>
                  </a:rPr>
                  <a:t>ROI</a:t>
                </a:r>
                <a:r>
                  <a:rPr lang="zh-CN" altLang="en-US" b="1" spc="300" dirty="0">
                    <a:solidFill>
                      <a:srgbClr val="004098"/>
                    </a:solidFill>
                    <a:latin typeface="微软雅黑" panose="020B0503020204020204" pitchFamily="34" charset="-122"/>
                    <a:ea typeface="微软雅黑" panose="020B0503020204020204" pitchFamily="34" charset="-122"/>
                  </a:rPr>
                  <a:t>池化后的特征维度统一为</a:t>
                </a:r>
                <a14:m>
                  <m:oMath xmlns:m="http://schemas.openxmlformats.org/officeDocument/2006/math">
                    <m:r>
                      <a:rPr lang="en-US" altLang="zh-CN" b="1" i="1" spc="300">
                        <a:solidFill>
                          <a:srgbClr val="004098"/>
                        </a:solidFill>
                        <a:latin typeface="Cambria Math" panose="02040503050406030204" pitchFamily="18" charset="0"/>
                        <a:ea typeface="微软雅黑" panose="020B0503020204020204" pitchFamily="34" charset="-122"/>
                      </a:rPr>
                      <m:t>𝑴</m:t>
                    </m:r>
                    <m:r>
                      <a:rPr lang="en-US" altLang="zh-CN" b="1" i="1" spc="300">
                        <a:solidFill>
                          <a:srgbClr val="004098"/>
                        </a:solidFill>
                        <a:latin typeface="Cambria Math" panose="02040503050406030204" pitchFamily="18" charset="0"/>
                        <a:ea typeface="Cambria Math" panose="02040503050406030204" pitchFamily="18" charset="0"/>
                      </a:rPr>
                      <m:t>×</m:t>
                    </m:r>
                    <m:r>
                      <a:rPr lang="en-US" altLang="zh-CN" b="1" i="1" spc="300">
                        <a:solidFill>
                          <a:srgbClr val="004098"/>
                        </a:solidFill>
                        <a:latin typeface="Cambria Math" panose="02040503050406030204" pitchFamily="18" charset="0"/>
                        <a:ea typeface="Cambria Math" panose="02040503050406030204" pitchFamily="18" charset="0"/>
                      </a:rPr>
                      <m:t>𝑵</m:t>
                    </m:r>
                    <m:r>
                      <a:rPr lang="en-US" altLang="zh-CN" b="1" i="1" spc="300">
                        <a:solidFill>
                          <a:srgbClr val="004098"/>
                        </a:solidFill>
                        <a:latin typeface="Cambria Math" panose="02040503050406030204" pitchFamily="18" charset="0"/>
                        <a:ea typeface="Cambria Math" panose="02040503050406030204" pitchFamily="18" charset="0"/>
                      </a:rPr>
                      <m:t>×</m:t>
                    </m:r>
                    <m:r>
                      <a:rPr lang="en-US" altLang="zh-CN" b="1" i="1" spc="300" dirty="0">
                        <a:solidFill>
                          <a:srgbClr val="004098"/>
                        </a:solidFill>
                        <a:latin typeface="Cambria Math" panose="02040503050406030204" pitchFamily="18" charset="0"/>
                        <a:ea typeface="微软雅黑" panose="020B0503020204020204" pitchFamily="34" charset="-122"/>
                      </a:rPr>
                      <m:t>𝒅</m:t>
                    </m:r>
                  </m:oMath>
                </a14:m>
                <a:endParaRPr lang="zh-CN" altLang="en-US"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31" name="TextBox 30">
                <a:extLst>
                  <a:ext uri="{FF2B5EF4-FFF2-40B4-BE49-F238E27FC236}">
                    <a16:creationId xmlns:a16="http://schemas.microsoft.com/office/drawing/2014/main" id="{8C8E71C1-A148-E36B-3898-7548C173E1B2}"/>
                  </a:ext>
                </a:extLst>
              </p:cNvPr>
              <p:cNvSpPr txBox="1">
                <a:spLocks noRot="1" noChangeAspect="1" noMove="1" noResize="1" noEditPoints="1" noAdjustHandles="1" noChangeArrowheads="1" noChangeShapeType="1" noTextEdit="1"/>
              </p:cNvSpPr>
              <p:nvPr/>
            </p:nvSpPr>
            <p:spPr>
              <a:xfrm>
                <a:off x="330944" y="6033184"/>
                <a:ext cx="6245715" cy="646331"/>
              </a:xfrm>
              <a:prstGeom prst="rect">
                <a:avLst/>
              </a:prstGeom>
              <a:blipFill>
                <a:blip r:embed="rId7"/>
                <a:stretch>
                  <a:fillRect l="-780" t="-5660" r="-878" b="-14151"/>
                </a:stretch>
              </a:blipFill>
            </p:spPr>
            <p:txBody>
              <a:bodyPr/>
              <a:lstStyle/>
              <a:p>
                <a:r>
                  <a:rPr lang="en-US">
                    <a:noFill/>
                  </a:rPr>
                  <a:t> </a:t>
                </a:r>
              </a:p>
            </p:txBody>
          </p:sp>
        </mc:Fallback>
      </mc:AlternateContent>
    </p:spTree>
    <p:extLst>
      <p:ext uri="{BB962C8B-B14F-4D97-AF65-F5344CB8AC3E}">
        <p14:creationId xmlns:p14="http://schemas.microsoft.com/office/powerpoint/2010/main" val="3940602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878D77-8C81-1594-CBDE-61EB21F9F564}"/>
              </a:ext>
            </a:extLst>
          </p:cNvPr>
          <p:cNvSpPr>
            <a:spLocks noGrp="1"/>
          </p:cNvSpPr>
          <p:nvPr>
            <p:ph type="title"/>
          </p:nvPr>
        </p:nvSpPr>
        <p:spPr/>
        <p:txBody>
          <a:bodyPr/>
          <a:lstStyle/>
          <a:p>
            <a:r>
              <a:rPr lang="en-US" altLang="zh-CN" dirty="0"/>
              <a:t>Fast R-CNN</a:t>
            </a:r>
            <a:r>
              <a:rPr lang="zh-CN" altLang="en-US" dirty="0"/>
              <a:t>训练</a:t>
            </a:r>
            <a:endParaRPr lang="en-US" dirty="0"/>
          </a:p>
        </p:txBody>
      </p:sp>
      <p:sp>
        <p:nvSpPr>
          <p:cNvPr id="4" name="Slide Number Placeholder 3">
            <a:extLst>
              <a:ext uri="{FF2B5EF4-FFF2-40B4-BE49-F238E27FC236}">
                <a16:creationId xmlns:a16="http://schemas.microsoft.com/office/drawing/2014/main" id="{EE85629A-BC31-9D73-B405-75CB6CC11D4E}"/>
              </a:ext>
            </a:extLst>
          </p:cNvPr>
          <p:cNvSpPr>
            <a:spLocks noGrp="1"/>
          </p:cNvSpPr>
          <p:nvPr>
            <p:ph type="sldNum" sz="quarter" idx="12"/>
          </p:nvPr>
        </p:nvSpPr>
        <p:spPr/>
        <p:txBody>
          <a:bodyPr/>
          <a:lstStyle/>
          <a:p>
            <a:fld id="{6CE905FA-BBCD-4FD4-802A-EBCB9D8662AD}" type="slidenum">
              <a:rPr lang="zh-CN" altLang="en-US" smtClean="0"/>
              <a:pPr/>
              <a:t>17</a:t>
            </a:fld>
            <a:endParaRPr lang="zh-CN" altLang="en-US" dirty="0"/>
          </a:p>
        </p:txBody>
      </p:sp>
      <p:pic>
        <p:nvPicPr>
          <p:cNvPr id="2" name="Picture 1" descr="A diagram of a red door&#10;&#10;Description automatically generated">
            <a:extLst>
              <a:ext uri="{FF2B5EF4-FFF2-40B4-BE49-F238E27FC236}">
                <a16:creationId xmlns:a16="http://schemas.microsoft.com/office/drawing/2014/main" id="{F79684E0-A999-0E11-CDB0-6909C53FE4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17282" y="2746935"/>
            <a:ext cx="2873208" cy="392130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843ABD1-E1D9-1DEB-B5F8-1F8E15C74E48}"/>
                  </a:ext>
                </a:extLst>
              </p:cNvPr>
              <p:cNvSpPr txBox="1"/>
              <p:nvPr/>
            </p:nvSpPr>
            <p:spPr>
              <a:xfrm>
                <a:off x="611426" y="1063148"/>
                <a:ext cx="10273691" cy="461665"/>
              </a:xfrm>
              <a:prstGeom prst="rect">
                <a:avLst/>
              </a:prstGeom>
              <a:noFill/>
            </p:spPr>
            <p:txBody>
              <a:bodyPr wrap="square">
                <a:spAutoFit/>
              </a:bodyPr>
              <a:lstStyle/>
              <a:p>
                <a:r>
                  <a:rPr lang="zh-CN" altLang="en-US" sz="2400" b="1" spc="300" dirty="0">
                    <a:solidFill>
                      <a:schemeClr val="tx1"/>
                    </a:solidFill>
                    <a:latin typeface="微软雅黑" panose="020B0503020204020204" pitchFamily="34" charset="-122"/>
                    <a:ea typeface="微软雅黑" panose="020B0503020204020204" pitchFamily="34" charset="-122"/>
                  </a:rPr>
                  <a:t>对每个</a:t>
                </a:r>
                <a:r>
                  <a:rPr lang="en-US" altLang="zh-CN" sz="2400" b="1" spc="300" dirty="0">
                    <a:solidFill>
                      <a:schemeClr val="tx1"/>
                    </a:solidFill>
                    <a:latin typeface="微软雅黑" panose="020B0503020204020204" pitchFamily="34" charset="-122"/>
                    <a:ea typeface="微软雅黑" panose="020B0503020204020204" pitchFamily="34" charset="-122"/>
                  </a:rPr>
                  <a:t>ROI</a:t>
                </a:r>
                <a:r>
                  <a:rPr lang="zh-CN" altLang="en-US" sz="2400" b="1" spc="300" dirty="0">
                    <a:solidFill>
                      <a:schemeClr val="tx1"/>
                    </a:solidFill>
                    <a:latin typeface="微软雅黑" panose="020B0503020204020204" pitchFamily="34" charset="-122"/>
                    <a:ea typeface="微软雅黑" panose="020B0503020204020204" pitchFamily="34" charset="-122"/>
                  </a:rPr>
                  <a:t>，为其赋予一个真实类别标签</a:t>
                </a:r>
                <a14:m>
                  <m:oMath xmlns:m="http://schemas.openxmlformats.org/officeDocument/2006/math">
                    <m:r>
                      <a:rPr lang="en-US" altLang="zh-CN" sz="2400" b="1" i="1" spc="300" dirty="0" smtClean="0">
                        <a:solidFill>
                          <a:schemeClr val="tx1"/>
                        </a:solidFill>
                        <a:latin typeface="Cambria Math" panose="02040503050406030204" pitchFamily="18" charset="0"/>
                        <a:ea typeface="微软雅黑" panose="020B0503020204020204" pitchFamily="34" charset="-122"/>
                      </a:rPr>
                      <m:t>𝒖</m:t>
                    </m:r>
                  </m:oMath>
                </a14:m>
                <a:r>
                  <a:rPr lang="zh-CN" altLang="en-US" sz="2400" b="1" spc="300" dirty="0">
                    <a:solidFill>
                      <a:schemeClr val="tx1"/>
                    </a:solidFill>
                    <a:latin typeface="微软雅黑" panose="020B0503020204020204" pitchFamily="34" charset="-122"/>
                    <a:ea typeface="微软雅黑" panose="020B0503020204020204" pitchFamily="34" charset="-122"/>
                  </a:rPr>
                  <a:t>和包围盒回归偏移量</a:t>
                </a:r>
                <a14:m>
                  <m:oMath xmlns:m="http://schemas.openxmlformats.org/officeDocument/2006/math">
                    <m:r>
                      <a:rPr lang="en-US" altLang="zh-CN" sz="2400" b="1" i="0" spc="300" dirty="0" smtClean="0">
                        <a:solidFill>
                          <a:schemeClr val="tx1"/>
                        </a:solidFill>
                        <a:latin typeface="Cambria Math" panose="02040503050406030204" pitchFamily="18" charset="0"/>
                        <a:ea typeface="微软雅黑" panose="020B0503020204020204" pitchFamily="34" charset="-122"/>
                      </a:rPr>
                      <m:t>𝐯</m:t>
                    </m:r>
                  </m:oMath>
                </a14:m>
                <a:endParaRPr lang="en-US" sz="2400" b="1" spc="300" dirty="0">
                  <a:solidFill>
                    <a:schemeClr val="tx1"/>
                  </a:solidFill>
                  <a:latin typeface="微软雅黑" panose="020B0503020204020204" pitchFamily="34" charset="-122"/>
                  <a:ea typeface="微软雅黑" panose="020B0503020204020204" pitchFamily="34" charset="-122"/>
                </a:endParaRPr>
              </a:p>
            </p:txBody>
          </p:sp>
        </mc:Choice>
        <mc:Fallback xmlns="">
          <p:sp>
            <p:nvSpPr>
              <p:cNvPr id="7" name="TextBox 6">
                <a:extLst>
                  <a:ext uri="{FF2B5EF4-FFF2-40B4-BE49-F238E27FC236}">
                    <a16:creationId xmlns:a16="http://schemas.microsoft.com/office/drawing/2014/main" id="{8843ABD1-E1D9-1DEB-B5F8-1F8E15C74E48}"/>
                  </a:ext>
                </a:extLst>
              </p:cNvPr>
              <p:cNvSpPr txBox="1">
                <a:spLocks noRot="1" noChangeAspect="1" noMove="1" noResize="1" noEditPoints="1" noAdjustHandles="1" noChangeArrowheads="1" noChangeShapeType="1" noTextEdit="1"/>
              </p:cNvSpPr>
              <p:nvPr/>
            </p:nvSpPr>
            <p:spPr>
              <a:xfrm>
                <a:off x="611426" y="1063148"/>
                <a:ext cx="10273691" cy="461665"/>
              </a:xfrm>
              <a:prstGeom prst="rect">
                <a:avLst/>
              </a:prstGeom>
              <a:blipFill>
                <a:blip r:embed="rId5"/>
                <a:stretch>
                  <a:fillRect l="-89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D987EFB-3C5A-1FF3-4E9B-5BD24D566E0E}"/>
                  </a:ext>
                </a:extLst>
              </p:cNvPr>
              <p:cNvSpPr txBox="1"/>
              <p:nvPr/>
            </p:nvSpPr>
            <p:spPr>
              <a:xfrm>
                <a:off x="2896567" y="1766542"/>
                <a:ext cx="5420715" cy="369332"/>
              </a:xfrm>
              <a:prstGeom prst="rect">
                <a:avLst/>
              </a:prstGeom>
              <a:noFill/>
            </p:spPr>
            <p:txBody>
              <a:bodyPr wrap="none" lIns="0" tIns="0" rIns="0" bIns="0" rtlCol="0">
                <a:spAutoFit/>
              </a:bodyPr>
              <a:lstStyle/>
              <a:p>
                <a14:m>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𝒒</m:t>
                        </m:r>
                        <m:r>
                          <a:rPr lang="en-US" sz="2400" b="0" i="1" smtClean="0">
                            <a:latin typeface="Cambria Math" panose="02040503050406030204" pitchFamily="18" charset="0"/>
                          </a:rPr>
                          <m:t>,</m:t>
                        </m:r>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1" i="1" smtClean="0">
                            <a:latin typeface="Cambria Math" panose="02040503050406030204" pitchFamily="18" charset="0"/>
                          </a:rPr>
                          <m:t>𝒕</m:t>
                        </m:r>
                        <m:r>
                          <a:rPr lang="en-US" sz="2400" b="0" i="1" smtClean="0">
                            <a:latin typeface="Cambria Math" panose="02040503050406030204" pitchFamily="18" charset="0"/>
                          </a:rPr>
                          <m:t>,</m:t>
                        </m:r>
                        <m:r>
                          <a:rPr lang="en-US" sz="2400" b="1" i="1" smtClean="0">
                            <a:latin typeface="Cambria Math" panose="02040503050406030204" pitchFamily="18" charset="0"/>
                          </a:rPr>
                          <m:t>𝒗</m:t>
                        </m:r>
                      </m:e>
                    </m:d>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m:rPr>
                            <m:sty m:val="p"/>
                          </m:rPr>
                          <a:rPr lang="en-US" sz="2400" b="0" i="0" smtClean="0">
                            <a:latin typeface="Cambria Math" panose="02040503050406030204" pitchFamily="18" charset="0"/>
                          </a:rPr>
                          <m:t>cls</m:t>
                        </m:r>
                      </m:sub>
                    </m:sSub>
                    <m:d>
                      <m:dPr>
                        <m:ctrlPr>
                          <a:rPr lang="en-US" sz="2400" b="0" i="1" smtClean="0">
                            <a:latin typeface="Cambria Math" panose="02040503050406030204" pitchFamily="18" charset="0"/>
                          </a:rPr>
                        </m:ctrlPr>
                      </m:dPr>
                      <m:e>
                        <m:r>
                          <a:rPr lang="en-US" sz="2400" b="1" i="0" smtClean="0">
                            <a:latin typeface="Cambria Math" panose="02040503050406030204" pitchFamily="18" charset="0"/>
                          </a:rPr>
                          <m:t>𝐪</m:t>
                        </m:r>
                        <m:r>
                          <a:rPr lang="en-US" sz="2400" b="0" i="1" smtClean="0">
                            <a:latin typeface="Cambria Math" panose="02040503050406030204" pitchFamily="18" charset="0"/>
                          </a:rPr>
                          <m:t>,</m:t>
                        </m:r>
                        <m:r>
                          <a:rPr lang="en-US" sz="2400" b="0" i="1" smtClean="0">
                            <a:latin typeface="Cambria Math" panose="02040503050406030204" pitchFamily="18" charset="0"/>
                          </a:rPr>
                          <m:t>𝑢</m:t>
                        </m:r>
                      </m:e>
                    </m:d>
                    <m:r>
                      <a:rPr lang="en-US" sz="2400" b="0" i="1" smtClean="0">
                        <a:latin typeface="Cambria Math" panose="02040503050406030204" pitchFamily="18" charset="0"/>
                      </a:rPr>
                      <m:t>+</m:t>
                    </m:r>
                    <m:r>
                      <m:rPr>
                        <m:sty m:val="p"/>
                      </m:rPr>
                      <a:rPr lang="en-US" sz="2400" dirty="0">
                        <a:latin typeface="Cambria Math" panose="02040503050406030204" pitchFamily="18" charset="0"/>
                        <a:ea typeface="Cambria Math" panose="02040503050406030204" pitchFamily="18" charset="0"/>
                      </a:rPr>
                      <m:t>λ</m:t>
                    </m:r>
                    <m:sSub>
                      <m:sSubPr>
                        <m:ctrlPr>
                          <a:rPr lang="en-US" sz="2400" i="1" dirty="0" smtClean="0">
                            <a:latin typeface="Cambria Math" panose="02040503050406030204" pitchFamily="18" charset="0"/>
                            <a:ea typeface="Cambria Math" panose="02040503050406030204" pitchFamily="18" charset="0"/>
                          </a:rPr>
                        </m:ctrlPr>
                      </m:sSubPr>
                      <m:e>
                        <m:r>
                          <a:rPr lang="en-US" sz="2400" b="1" i="0" dirty="0" smtClean="0">
                            <a:latin typeface="Cambria Math" panose="02040503050406030204" pitchFamily="18" charset="0"/>
                            <a:ea typeface="Cambria Math" panose="02040503050406030204" pitchFamily="18" charset="0"/>
                          </a:rPr>
                          <m:t>𝟏</m:t>
                        </m:r>
                      </m:e>
                      <m:sub>
                        <m:r>
                          <a:rPr lang="en-US" sz="2400" b="0" i="1" dirty="0" smtClean="0">
                            <a:latin typeface="Cambria Math" panose="02040503050406030204" pitchFamily="18" charset="0"/>
                            <a:ea typeface="Cambria Math" panose="02040503050406030204" pitchFamily="18" charset="0"/>
                          </a:rPr>
                          <m:t>𝑢</m:t>
                        </m:r>
                        <m:r>
                          <a:rPr lang="en-US" sz="2400" b="0" i="1" dirty="0" smtClean="0">
                            <a:latin typeface="Cambria Math" panose="02040503050406030204" pitchFamily="18" charset="0"/>
                            <a:ea typeface="Cambria Math" panose="02040503050406030204" pitchFamily="18" charset="0"/>
                          </a:rPr>
                          <m:t>≥1</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m:rPr>
                            <m:sty m:val="p"/>
                          </m:rPr>
                          <a:rPr lang="en-US" sz="2400" b="0" i="0" smtClean="0">
                            <a:latin typeface="Cambria Math" panose="02040503050406030204" pitchFamily="18" charset="0"/>
                          </a:rPr>
                          <m:t>loc</m:t>
                        </m:r>
                      </m:sub>
                    </m:sSub>
                    <m:d>
                      <m:dPr>
                        <m:ctrlPr>
                          <a:rPr lang="en-US" sz="2400" i="1">
                            <a:latin typeface="Cambria Math" panose="02040503050406030204" pitchFamily="18" charset="0"/>
                          </a:rPr>
                        </m:ctrlPr>
                      </m:dPr>
                      <m:e>
                        <m:r>
                          <a:rPr lang="en-US" sz="2400" b="1" i="1" smtClean="0">
                            <a:latin typeface="Cambria Math" panose="02040503050406030204" pitchFamily="18" charset="0"/>
                          </a:rPr>
                          <m:t>𝒕</m:t>
                        </m:r>
                        <m:r>
                          <a:rPr lang="en-US" sz="2400" i="1">
                            <a:latin typeface="Cambria Math" panose="02040503050406030204" pitchFamily="18" charset="0"/>
                          </a:rPr>
                          <m:t>,</m:t>
                        </m:r>
                        <m:r>
                          <a:rPr lang="en-US" sz="2400" b="1" i="1" smtClean="0">
                            <a:latin typeface="Cambria Math" panose="02040503050406030204" pitchFamily="18" charset="0"/>
                          </a:rPr>
                          <m:t>𝒗</m:t>
                        </m:r>
                      </m:e>
                    </m:d>
                  </m:oMath>
                </a14:m>
                <a:endParaRPr lang="en-US" sz="2400" dirty="0"/>
              </a:p>
            </p:txBody>
          </p:sp>
        </mc:Choice>
        <mc:Fallback xmlns="">
          <p:sp>
            <p:nvSpPr>
              <p:cNvPr id="8" name="TextBox 7">
                <a:extLst>
                  <a:ext uri="{FF2B5EF4-FFF2-40B4-BE49-F238E27FC236}">
                    <a16:creationId xmlns:a16="http://schemas.microsoft.com/office/drawing/2014/main" id="{7D987EFB-3C5A-1FF3-4E9B-5BD24D566E0E}"/>
                  </a:ext>
                </a:extLst>
              </p:cNvPr>
              <p:cNvSpPr txBox="1">
                <a:spLocks noRot="1" noChangeAspect="1" noMove="1" noResize="1" noEditPoints="1" noAdjustHandles="1" noChangeArrowheads="1" noChangeShapeType="1" noTextEdit="1"/>
              </p:cNvSpPr>
              <p:nvPr/>
            </p:nvSpPr>
            <p:spPr>
              <a:xfrm>
                <a:off x="2896567" y="1766542"/>
                <a:ext cx="5420715" cy="369332"/>
              </a:xfrm>
              <a:prstGeom prst="rect">
                <a:avLst/>
              </a:prstGeom>
              <a:blipFill>
                <a:blip r:embed="rId6"/>
                <a:stretch>
                  <a:fillRect l="-1912" b="-28333"/>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D11882F8-CEBC-3808-352E-C41B3DDC3914}"/>
              </a:ext>
            </a:extLst>
          </p:cNvPr>
          <p:cNvCxnSpPr/>
          <p:nvPr/>
        </p:nvCxnSpPr>
        <p:spPr>
          <a:xfrm flipH="1">
            <a:off x="7784926" y="3883069"/>
            <a:ext cx="106471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6EF423F-D45F-E4F6-A09A-5325ED96941D}"/>
                  </a:ext>
                </a:extLst>
              </p:cNvPr>
              <p:cNvSpPr txBox="1"/>
              <p:nvPr/>
            </p:nvSpPr>
            <p:spPr>
              <a:xfrm>
                <a:off x="7213947" y="3652236"/>
                <a:ext cx="8215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𝒒</m:t>
                      </m:r>
                    </m:oMath>
                  </m:oMathPara>
                </a14:m>
                <a:endParaRPr lang="en-US" sz="2400" i="1" dirty="0"/>
              </a:p>
            </p:txBody>
          </p:sp>
        </mc:Choice>
        <mc:Fallback xmlns="">
          <p:sp>
            <p:nvSpPr>
              <p:cNvPr id="14" name="TextBox 13">
                <a:extLst>
                  <a:ext uri="{FF2B5EF4-FFF2-40B4-BE49-F238E27FC236}">
                    <a16:creationId xmlns:a16="http://schemas.microsoft.com/office/drawing/2014/main" id="{D6EF423F-D45F-E4F6-A09A-5325ED96941D}"/>
                  </a:ext>
                </a:extLst>
              </p:cNvPr>
              <p:cNvSpPr txBox="1">
                <a:spLocks noRot="1" noChangeAspect="1" noMove="1" noResize="1" noEditPoints="1" noAdjustHandles="1" noChangeArrowheads="1" noChangeShapeType="1" noTextEdit="1"/>
              </p:cNvSpPr>
              <p:nvPr/>
            </p:nvSpPr>
            <p:spPr>
              <a:xfrm>
                <a:off x="7213947" y="3652236"/>
                <a:ext cx="821500" cy="461665"/>
              </a:xfrm>
              <a:prstGeom prst="rect">
                <a:avLst/>
              </a:prstGeom>
              <a:blipFill>
                <a:blip r:embed="rId7"/>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414E76-759F-1141-6A27-873111C016AD}"/>
                  </a:ext>
                </a:extLst>
              </p:cNvPr>
              <p:cNvSpPr txBox="1"/>
              <p:nvPr/>
            </p:nvSpPr>
            <p:spPr>
              <a:xfrm>
                <a:off x="2511205" y="3288157"/>
                <a:ext cx="326329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𝐿</m:t>
                          </m:r>
                        </m:e>
                        <m:sub>
                          <m:r>
                            <m:rPr>
                              <m:sty m:val="p"/>
                            </m:rPr>
                            <a:rPr lang="en-US" sz="2800" b="0" i="0" smtClean="0">
                              <a:latin typeface="Cambria Math" panose="02040503050406030204" pitchFamily="18" charset="0"/>
                            </a:rPr>
                            <m:t>cls</m:t>
                          </m:r>
                        </m:sub>
                      </m:sSub>
                      <m:d>
                        <m:dPr>
                          <m:ctrlPr>
                            <a:rPr lang="en-US" sz="2800" b="0" i="1" smtClean="0">
                              <a:latin typeface="Cambria Math" panose="02040503050406030204" pitchFamily="18" charset="0"/>
                            </a:rPr>
                          </m:ctrlPr>
                        </m:dPr>
                        <m:e>
                          <m:r>
                            <a:rPr lang="en-US" sz="2800" b="1" i="1" smtClean="0">
                              <a:latin typeface="Cambria Math" panose="02040503050406030204" pitchFamily="18" charset="0"/>
                            </a:rPr>
                            <m:t>𝒒</m:t>
                          </m:r>
                          <m:r>
                            <a:rPr lang="en-US" sz="2800" b="0" i="1" smtClean="0">
                              <a:latin typeface="Cambria Math" panose="02040503050406030204" pitchFamily="18" charset="0"/>
                            </a:rPr>
                            <m:t>,</m:t>
                          </m:r>
                          <m:r>
                            <a:rPr lang="en-US" sz="2800" b="0" i="1" smtClean="0">
                              <a:latin typeface="Cambria Math" panose="02040503050406030204" pitchFamily="18" charset="0"/>
                            </a:rPr>
                            <m:t>𝑢</m:t>
                          </m:r>
                        </m:e>
                      </m:d>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a:rPr lang="en-US" sz="2800" b="0" i="1" smtClean="0">
                              <a:latin typeface="Cambria Math" panose="02040503050406030204" pitchFamily="18" charset="0"/>
                            </a:rPr>
                            <m:t>−</m:t>
                          </m:r>
                          <m:r>
                            <m:rPr>
                              <m:sty m:val="p"/>
                            </m:rPr>
                            <a:rPr lang="en-US" sz="2800" b="0" i="0" smtClean="0">
                              <a:latin typeface="Cambria Math" panose="02040503050406030204" pitchFamily="18" charset="0"/>
                            </a:rPr>
                            <m:t>log</m:t>
                          </m:r>
                        </m:fName>
                        <m:e>
                          <m:sSub>
                            <m:sSubPr>
                              <m:ctrlPr>
                                <a:rPr lang="en-US" sz="2800" b="0" i="1" smtClean="0">
                                  <a:latin typeface="Cambria Math" panose="02040503050406030204" pitchFamily="18" charset="0"/>
                                </a:rPr>
                              </m:ctrlPr>
                            </m:sSubPr>
                            <m:e>
                              <m:r>
                                <a:rPr lang="en-US" sz="2800" b="1" i="1">
                                  <a:latin typeface="Cambria Math" panose="02040503050406030204" pitchFamily="18" charset="0"/>
                                </a:rPr>
                                <m:t>𝒒</m:t>
                              </m:r>
                            </m:e>
                            <m:sub>
                              <m:r>
                                <a:rPr lang="en-US" sz="2800" b="0" i="1" smtClean="0">
                                  <a:latin typeface="Cambria Math" panose="02040503050406030204" pitchFamily="18" charset="0"/>
                                </a:rPr>
                                <m:t>𝑢</m:t>
                              </m:r>
                            </m:sub>
                          </m:sSub>
                        </m:e>
                      </m:func>
                    </m:oMath>
                  </m:oMathPara>
                </a14:m>
                <a:endParaRPr lang="en-US" dirty="0"/>
              </a:p>
            </p:txBody>
          </p:sp>
        </mc:Choice>
        <mc:Fallback xmlns="">
          <p:sp>
            <p:nvSpPr>
              <p:cNvPr id="16" name="TextBox 15">
                <a:extLst>
                  <a:ext uri="{FF2B5EF4-FFF2-40B4-BE49-F238E27FC236}">
                    <a16:creationId xmlns:a16="http://schemas.microsoft.com/office/drawing/2014/main" id="{2E414E76-759F-1141-6A27-873111C016AD}"/>
                  </a:ext>
                </a:extLst>
              </p:cNvPr>
              <p:cNvSpPr txBox="1">
                <a:spLocks noRot="1" noChangeAspect="1" noMove="1" noResize="1" noEditPoints="1" noAdjustHandles="1" noChangeArrowheads="1" noChangeShapeType="1" noTextEdit="1"/>
              </p:cNvSpPr>
              <p:nvPr/>
            </p:nvSpPr>
            <p:spPr>
              <a:xfrm>
                <a:off x="2511205" y="3288157"/>
                <a:ext cx="3263293" cy="523220"/>
              </a:xfrm>
              <a:prstGeom prst="rect">
                <a:avLst/>
              </a:prstGeom>
              <a:blipFill>
                <a:blip r:embed="rId8"/>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3DA49743-65D1-73BA-0662-79DD1FF5BA6B}"/>
              </a:ext>
            </a:extLst>
          </p:cNvPr>
          <p:cNvSpPr txBox="1"/>
          <p:nvPr/>
        </p:nvSpPr>
        <p:spPr>
          <a:xfrm>
            <a:off x="652357" y="2681298"/>
            <a:ext cx="1690010" cy="461665"/>
          </a:xfrm>
          <a:prstGeom prst="rect">
            <a:avLst/>
          </a:prstGeom>
          <a:noFill/>
        </p:spPr>
        <p:txBody>
          <a:bodyPr wrap="square">
            <a:spAutoFit/>
          </a:bodyPr>
          <a:lstStyle/>
          <a:p>
            <a:r>
              <a:rPr lang="zh-CN" altLang="en-US" sz="2400" b="1" spc="300" dirty="0">
                <a:latin typeface="微软雅黑" panose="020B0503020204020204" pitchFamily="34" charset="-122"/>
                <a:ea typeface="微软雅黑" panose="020B0503020204020204" pitchFamily="34" charset="-122"/>
              </a:rPr>
              <a:t>分类损失</a:t>
            </a:r>
            <a:endParaRPr lang="en-US" sz="2400" b="1" spc="300" dirty="0">
              <a:latin typeface="微软雅黑" panose="020B0503020204020204" pitchFamily="34" charset="-122"/>
              <a:ea typeface="微软雅黑" panose="020B0503020204020204" pitchFamily="34" charset="-122"/>
            </a:endParaRPr>
          </a:p>
        </p:txBody>
      </p:sp>
      <p:sp>
        <p:nvSpPr>
          <p:cNvPr id="20" name="TextBox 19">
            <a:extLst>
              <a:ext uri="{FF2B5EF4-FFF2-40B4-BE49-F238E27FC236}">
                <a16:creationId xmlns:a16="http://schemas.microsoft.com/office/drawing/2014/main" id="{F029FF8C-A618-6547-441C-435ED384A1E0}"/>
              </a:ext>
            </a:extLst>
          </p:cNvPr>
          <p:cNvSpPr txBox="1"/>
          <p:nvPr/>
        </p:nvSpPr>
        <p:spPr>
          <a:xfrm>
            <a:off x="652357" y="4173934"/>
            <a:ext cx="2620289" cy="461665"/>
          </a:xfrm>
          <a:prstGeom prst="rect">
            <a:avLst/>
          </a:prstGeom>
          <a:noFill/>
        </p:spPr>
        <p:txBody>
          <a:bodyPr wrap="square">
            <a:spAutoFit/>
          </a:bodyPr>
          <a:lstStyle/>
          <a:p>
            <a:r>
              <a:rPr lang="zh-CN" altLang="en-US" sz="2400" b="1" spc="300" dirty="0">
                <a:latin typeface="微软雅黑" panose="020B0503020204020204" pitchFamily="34" charset="-122"/>
                <a:ea typeface="微软雅黑" panose="020B0503020204020204" pitchFamily="34" charset="-122"/>
              </a:rPr>
              <a:t>包围盒回归损失</a:t>
            </a:r>
            <a:endParaRPr lang="en-US" sz="2400" b="1" spc="3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98F440C-A0C3-89E9-CB0B-028D9FA6ACB7}"/>
                  </a:ext>
                </a:extLst>
              </p:cNvPr>
              <p:cNvSpPr txBox="1"/>
              <p:nvPr/>
            </p:nvSpPr>
            <p:spPr>
              <a:xfrm>
                <a:off x="939452" y="4735292"/>
                <a:ext cx="6106438" cy="10356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𝐿</m:t>
                          </m:r>
                        </m:e>
                        <m:sub>
                          <m:r>
                            <m:rPr>
                              <m:sty m:val="p"/>
                            </m:rPr>
                            <a:rPr lang="en-US" sz="2400" b="0" i="0" smtClean="0">
                              <a:latin typeface="Cambria Math" panose="02040503050406030204" pitchFamily="18" charset="0"/>
                            </a:rPr>
                            <m:t>loc</m:t>
                          </m:r>
                        </m:sub>
                      </m:sSub>
                      <m:d>
                        <m:dPr>
                          <m:ctrlPr>
                            <a:rPr lang="en-US" sz="2400" i="1">
                              <a:latin typeface="Cambria Math" panose="02040503050406030204" pitchFamily="18" charset="0"/>
                            </a:rPr>
                          </m:ctrlPr>
                        </m:dPr>
                        <m:e>
                          <m:r>
                            <a:rPr lang="en-US" sz="2400" b="1" i="1" smtClean="0">
                              <a:latin typeface="Cambria Math" panose="02040503050406030204" pitchFamily="18" charset="0"/>
                            </a:rPr>
                            <m:t>𝒕</m:t>
                          </m:r>
                          <m:r>
                            <a:rPr lang="en-US" sz="2400" i="1">
                              <a:latin typeface="Cambria Math" panose="02040503050406030204" pitchFamily="18" charset="0"/>
                            </a:rPr>
                            <m:t>,</m:t>
                          </m:r>
                          <m:r>
                            <a:rPr lang="en-US" sz="2400" b="1" i="1" smtClean="0">
                              <a:latin typeface="Cambria Math" panose="02040503050406030204" pitchFamily="18" charset="0"/>
                            </a:rPr>
                            <m:t>𝒗</m:t>
                          </m:r>
                        </m:e>
                      </m:d>
                      <m:r>
                        <a:rPr lang="en-US" sz="2400" b="1" i="1" smtClean="0">
                          <a:latin typeface="Cambria Math" panose="02040503050406030204" pitchFamily="18" charset="0"/>
                        </a:rPr>
                        <m:t>=</m:t>
                      </m:r>
                      <m:nary>
                        <m:naryPr>
                          <m:chr m:val="∑"/>
                          <m:supHide m:val="on"/>
                          <m:ctrlPr>
                            <a:rPr lang="en-US" sz="2400" b="1" i="1" smtClean="0">
                              <a:latin typeface="Cambria Math" panose="02040503050406030204" pitchFamily="18" charset="0"/>
                            </a:rPr>
                          </m:ctrlPr>
                        </m:naryPr>
                        <m:sub>
                          <m:r>
                            <m:rPr>
                              <m:brk m:alnAt="7"/>
                            </m:rPr>
                            <a:rPr lang="en-US" sz="2400" b="0" i="1" smtClean="0">
                              <a:latin typeface="Cambria Math" panose="02040503050406030204" pitchFamily="18" charset="0"/>
                            </a:rPr>
                            <m:t>𝑗</m:t>
                          </m:r>
                          <m:r>
                            <a:rPr lang="en-US" sz="2400" i="1" smtClean="0">
                              <a:latin typeface="Cambria Math" panose="02040503050406030204" pitchFamily="18" charset="0"/>
                              <a:ea typeface="Cambria Math" panose="02040503050406030204" pitchFamily="18" charset="0"/>
                            </a:rPr>
                            <m:t>∈</m:t>
                          </m:r>
                          <m:r>
                            <m:rPr>
                              <m:brk m:alnAt="7"/>
                            </m:rPr>
                            <a:rPr lang="en-US" sz="2400" b="1" i="1" smtClean="0">
                              <a:latin typeface="Cambria Math" panose="02040503050406030204" pitchFamily="18" charset="0"/>
                              <a:ea typeface="Cambria Math" panose="02040503050406030204" pitchFamily="18" charset="0"/>
                            </a:rPr>
                            <m:t>{</m:t>
                          </m:r>
                          <m:r>
                            <m:rPr>
                              <m:brk m:alnAt="7"/>
                            </m:rP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𝑤</m:t>
                          </m:r>
                          <m:r>
                            <m:rPr>
                              <m:brk m:alnAt="7"/>
                            </m:rPr>
                            <a:rPr lang="en-US" sz="2400" b="1" i="1" smtClean="0">
                              <a:latin typeface="Cambria Math" panose="02040503050406030204" pitchFamily="18" charset="0"/>
                              <a:ea typeface="Cambria Math" panose="02040503050406030204" pitchFamily="18" charset="0"/>
                            </a:rPr>
                            <m:t>}</m:t>
                          </m:r>
                        </m:sub>
                        <m:sup/>
                        <m:e>
                          <m:sSub>
                            <m:sSubPr>
                              <m:ctrlPr>
                                <a:rPr lang="en-US" sz="2400" i="1" smtClean="0">
                                  <a:latin typeface="Cambria Math" panose="02040503050406030204" pitchFamily="18" charset="0"/>
                                </a:rPr>
                              </m:ctrlPr>
                            </m:sSubPr>
                            <m:e>
                              <m:r>
                                <m:rPr>
                                  <m:nor/>
                                </m:rPr>
                                <a:rPr lang="en-US" sz="2400"/>
                                <m:t>smooth</m:t>
                              </m:r>
                            </m:e>
                            <m:sub>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ℓ</m:t>
                                  </m:r>
                                </m:e>
                                <m:sub>
                                  <m:r>
                                    <a:rPr lang="en-US" sz="2400" b="0" i="1" smtClean="0">
                                      <a:latin typeface="Cambria Math" panose="02040503050406030204" pitchFamily="18" charset="0"/>
                                    </a:rPr>
                                    <m:t>1</m:t>
                                  </m:r>
                                </m:sub>
                              </m:sSub>
                            </m:sub>
                          </m:sSub>
                          <m:r>
                            <m:rPr>
                              <m:nor/>
                            </m:rPr>
                            <a:rPr lang="en-US" sz="2400"/>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𝑗</m:t>
                              </m:r>
                            </m:sub>
                          </m:sSub>
                          <m:r>
                            <m:rPr>
                              <m:nor/>
                            </m:rPr>
                            <a:rPr lang="en-US" sz="2400" i="1"/>
                            <m:t> </m:t>
                          </m:r>
                          <m:r>
                            <m:rPr>
                              <m:nor/>
                            </m:rPr>
                            <a:rPr lang="en-US" sz="2400"/>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𝑣</m:t>
                              </m:r>
                            </m:e>
                            <m:sub>
                              <m:r>
                                <a:rPr lang="en-US" sz="2400" i="1">
                                  <a:latin typeface="Cambria Math" panose="02040503050406030204" pitchFamily="18" charset="0"/>
                                </a:rPr>
                                <m:t>𝑗</m:t>
                              </m:r>
                            </m:sub>
                          </m:sSub>
                          <m:r>
                            <m:rPr>
                              <m:nor/>
                            </m:rPr>
                            <a:rPr lang="en-US" sz="2400"/>
                            <m:t>)</m:t>
                          </m:r>
                        </m:e>
                      </m:nary>
                    </m:oMath>
                  </m:oMathPara>
                </a14:m>
                <a:endParaRPr lang="en-US" sz="2400" dirty="0"/>
              </a:p>
            </p:txBody>
          </p:sp>
        </mc:Choice>
        <mc:Fallback xmlns="">
          <p:sp>
            <p:nvSpPr>
              <p:cNvPr id="22" name="TextBox 21">
                <a:extLst>
                  <a:ext uri="{FF2B5EF4-FFF2-40B4-BE49-F238E27FC236}">
                    <a16:creationId xmlns:a16="http://schemas.microsoft.com/office/drawing/2014/main" id="{598F440C-A0C3-89E9-CB0B-028D9FA6ACB7}"/>
                  </a:ext>
                </a:extLst>
              </p:cNvPr>
              <p:cNvSpPr txBox="1">
                <a:spLocks noRot="1" noChangeAspect="1" noMove="1" noResize="1" noEditPoints="1" noAdjustHandles="1" noChangeArrowheads="1" noChangeShapeType="1" noTextEdit="1"/>
              </p:cNvSpPr>
              <p:nvPr/>
            </p:nvSpPr>
            <p:spPr>
              <a:xfrm>
                <a:off x="939452" y="4735292"/>
                <a:ext cx="6106438" cy="1035605"/>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36580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60BEB0-0F9D-4F7D-2B5B-B0A5E58205D2}"/>
              </a:ext>
            </a:extLst>
          </p:cNvPr>
          <p:cNvSpPr>
            <a:spLocks noGrp="1"/>
          </p:cNvSpPr>
          <p:nvPr>
            <p:ph type="title"/>
          </p:nvPr>
        </p:nvSpPr>
        <p:spPr/>
        <p:txBody>
          <a:bodyPr/>
          <a:lstStyle/>
          <a:p>
            <a:r>
              <a:rPr lang="en-US" altLang="zh-CN" dirty="0"/>
              <a:t>Fast R-CNN</a:t>
            </a:r>
            <a:r>
              <a:rPr lang="zh-CN" altLang="en-US" dirty="0"/>
              <a:t>的提升与存在问题</a:t>
            </a:r>
            <a:endParaRPr lang="en-US" dirty="0"/>
          </a:p>
        </p:txBody>
      </p:sp>
      <p:sp>
        <p:nvSpPr>
          <p:cNvPr id="4" name="Slide Number Placeholder 3">
            <a:extLst>
              <a:ext uri="{FF2B5EF4-FFF2-40B4-BE49-F238E27FC236}">
                <a16:creationId xmlns:a16="http://schemas.microsoft.com/office/drawing/2014/main" id="{87BB07FC-BB9F-18B6-5B26-CA2384BBDD5C}"/>
              </a:ext>
            </a:extLst>
          </p:cNvPr>
          <p:cNvSpPr>
            <a:spLocks noGrp="1"/>
          </p:cNvSpPr>
          <p:nvPr>
            <p:ph type="sldNum" sz="quarter" idx="12"/>
          </p:nvPr>
        </p:nvSpPr>
        <p:spPr/>
        <p:txBody>
          <a:bodyPr/>
          <a:lstStyle/>
          <a:p>
            <a:fld id="{6CE905FA-BBCD-4FD4-802A-EBCB9D8662AD}" type="slidenum">
              <a:rPr lang="zh-CN" altLang="en-US" smtClean="0"/>
              <a:pPr/>
              <a:t>18</a:t>
            </a:fld>
            <a:endParaRPr lang="zh-CN" altLang="en-US" dirty="0"/>
          </a:p>
        </p:txBody>
      </p:sp>
      <p:sp>
        <p:nvSpPr>
          <p:cNvPr id="2" name="TextBox 1">
            <a:extLst>
              <a:ext uri="{FF2B5EF4-FFF2-40B4-BE49-F238E27FC236}">
                <a16:creationId xmlns:a16="http://schemas.microsoft.com/office/drawing/2014/main" id="{B9104A2B-5CA7-C5AD-8055-D651A383CB49}"/>
              </a:ext>
            </a:extLst>
          </p:cNvPr>
          <p:cNvSpPr txBox="1"/>
          <p:nvPr/>
        </p:nvSpPr>
        <p:spPr>
          <a:xfrm>
            <a:off x="340382" y="993849"/>
            <a:ext cx="11539958" cy="5133008"/>
          </a:xfrm>
          <a:prstGeom prst="rect">
            <a:avLst/>
          </a:prstGeom>
          <a:noFill/>
        </p:spPr>
        <p:txBody>
          <a:bodyPr wrap="square">
            <a:spAutoFit/>
          </a:bodyPr>
          <a:lstStyle/>
          <a:p>
            <a:pPr>
              <a:lnSpc>
                <a:spcPct val="200000"/>
              </a:lnSpc>
            </a:pPr>
            <a:r>
              <a:rPr lang="zh-CN" altLang="en-US" sz="2800" b="1" spc="300" dirty="0">
                <a:solidFill>
                  <a:srgbClr val="004098"/>
                </a:solidFill>
                <a:latin typeface="微软雅黑" panose="020B0503020204020204" pitchFamily="34" charset="-122"/>
                <a:ea typeface="微软雅黑" panose="020B0503020204020204" pitchFamily="34" charset="-122"/>
              </a:rPr>
              <a:t>相比</a:t>
            </a:r>
            <a:r>
              <a:rPr lang="en-US" altLang="zh-CN" sz="2800" b="1" spc="300" dirty="0">
                <a:solidFill>
                  <a:srgbClr val="004098"/>
                </a:solidFill>
                <a:latin typeface="微软雅黑" panose="020B0503020204020204" pitchFamily="34" charset="-122"/>
                <a:ea typeface="微软雅黑" panose="020B0503020204020204" pitchFamily="34" charset="-122"/>
              </a:rPr>
              <a:t>R-CNN</a:t>
            </a:r>
            <a:r>
              <a:rPr lang="zh-CN" altLang="en-US" sz="2800" b="1" spc="300" dirty="0">
                <a:solidFill>
                  <a:srgbClr val="004098"/>
                </a:solidFill>
                <a:latin typeface="微软雅黑" panose="020B0503020204020204" pitchFamily="34" charset="-122"/>
                <a:ea typeface="微软雅黑" panose="020B0503020204020204" pitchFamily="34" charset="-122"/>
              </a:rPr>
              <a:t>的提升：</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lnSpc>
                <a:spcPct val="200000"/>
              </a:lnSpc>
            </a:pPr>
            <a:r>
              <a:rPr lang="zh-CN" altLang="en-US" sz="2800" b="1" spc="300" dirty="0">
                <a:latin typeface="微软雅黑" panose="020B0503020204020204" pitchFamily="34" charset="-122"/>
                <a:ea typeface="微软雅黑" panose="020B0503020204020204" pitchFamily="34" charset="-122"/>
              </a:rPr>
              <a:t>在</a:t>
            </a:r>
            <a:r>
              <a:rPr lang="en-US" altLang="zh-CN" sz="2800" b="1" spc="300" dirty="0">
                <a:latin typeface="微软雅黑" panose="020B0503020204020204" pitchFamily="34" charset="-122"/>
                <a:ea typeface="微软雅黑" panose="020B0503020204020204" pitchFamily="34" charset="-122"/>
              </a:rPr>
              <a:t>PASCAL VOC 2007</a:t>
            </a:r>
            <a:r>
              <a:rPr lang="zh-CN" altLang="en-US" sz="2800" b="1" spc="300" dirty="0">
                <a:latin typeface="微软雅黑" panose="020B0503020204020204" pitchFamily="34" charset="-122"/>
                <a:ea typeface="微软雅黑" panose="020B0503020204020204" pitchFamily="34" charset="-122"/>
              </a:rPr>
              <a:t>上的训练时间从</a:t>
            </a:r>
            <a:r>
              <a:rPr lang="en-US" altLang="zh-CN" sz="2800" b="1" spc="300" dirty="0">
                <a:latin typeface="微软雅黑" panose="020B0503020204020204" pitchFamily="34" charset="-122"/>
                <a:ea typeface="微软雅黑" panose="020B0503020204020204" pitchFamily="34" charset="-122"/>
              </a:rPr>
              <a:t>84</a:t>
            </a:r>
            <a:r>
              <a:rPr lang="zh-CN" altLang="en-US" sz="2800" b="1" spc="300" dirty="0">
                <a:latin typeface="微软雅黑" panose="020B0503020204020204" pitchFamily="34" charset="-122"/>
                <a:ea typeface="微软雅黑" panose="020B0503020204020204" pitchFamily="34" charset="-122"/>
              </a:rPr>
              <a:t>小时缩短到</a:t>
            </a:r>
            <a:r>
              <a:rPr lang="en-US" altLang="zh-CN" sz="2800" b="1" spc="300" dirty="0">
                <a:latin typeface="微软雅黑" panose="020B0503020204020204" pitchFamily="34" charset="-122"/>
                <a:ea typeface="微软雅黑" panose="020B0503020204020204" pitchFamily="34" charset="-122"/>
              </a:rPr>
              <a:t>9.5</a:t>
            </a:r>
            <a:r>
              <a:rPr lang="zh-CN" altLang="en-US" sz="2800" b="1" spc="300" dirty="0">
                <a:latin typeface="微软雅黑" panose="020B0503020204020204" pitchFamily="34" charset="-122"/>
                <a:ea typeface="微软雅黑" panose="020B0503020204020204" pitchFamily="34" charset="-122"/>
              </a:rPr>
              <a:t>小时，每幅图像的测试时间从</a:t>
            </a:r>
            <a:r>
              <a:rPr lang="en-US" altLang="zh-CN" sz="2800" b="1" spc="300" dirty="0">
                <a:latin typeface="微软雅黑" panose="020B0503020204020204" pitchFamily="34" charset="-122"/>
                <a:ea typeface="微软雅黑" panose="020B0503020204020204" pitchFamily="34" charset="-122"/>
              </a:rPr>
              <a:t>47</a:t>
            </a:r>
            <a:r>
              <a:rPr lang="zh-CN" altLang="en-US" sz="2800" b="1" spc="300" dirty="0">
                <a:latin typeface="微软雅黑" panose="020B0503020204020204" pitchFamily="34" charset="-122"/>
                <a:ea typeface="微软雅黑" panose="020B0503020204020204" pitchFamily="34" charset="-122"/>
              </a:rPr>
              <a:t>秒缩短到</a:t>
            </a:r>
            <a:r>
              <a:rPr lang="en-US" altLang="zh-CN" sz="2800" b="1" spc="300" dirty="0">
                <a:latin typeface="微软雅黑" panose="020B0503020204020204" pitchFamily="34" charset="-122"/>
                <a:ea typeface="微软雅黑" panose="020B0503020204020204" pitchFamily="34" charset="-122"/>
              </a:rPr>
              <a:t>0.32</a:t>
            </a:r>
            <a:r>
              <a:rPr lang="zh-CN" altLang="en-US" sz="2800" b="1" spc="300" dirty="0">
                <a:latin typeface="微软雅黑" panose="020B0503020204020204" pitchFamily="34" charset="-122"/>
                <a:ea typeface="微软雅黑" panose="020B0503020204020204" pitchFamily="34" charset="-122"/>
              </a:rPr>
              <a:t>秒</a:t>
            </a:r>
            <a:endParaRPr lang="en-US" altLang="zh-CN" sz="2800" b="1" spc="300" dirty="0">
              <a:latin typeface="微软雅黑" panose="020B0503020204020204" pitchFamily="34" charset="-122"/>
              <a:ea typeface="微软雅黑" panose="020B0503020204020204" pitchFamily="34" charset="-122"/>
            </a:endParaRPr>
          </a:p>
          <a:p>
            <a:pPr>
              <a:lnSpc>
                <a:spcPct val="200000"/>
              </a:lnSpc>
            </a:pPr>
            <a:r>
              <a:rPr lang="zh-CN" altLang="en-US" sz="2800" b="1" spc="300" dirty="0">
                <a:solidFill>
                  <a:srgbClr val="004098"/>
                </a:solidFill>
                <a:latin typeface="微软雅黑" panose="020B0503020204020204" pitchFamily="34" charset="-122"/>
                <a:ea typeface="微软雅黑" panose="020B0503020204020204" pitchFamily="34" charset="-122"/>
              </a:rPr>
              <a:t>存在问题：</a:t>
            </a:r>
            <a:endParaRPr lang="en-US" altLang="zh-CN" sz="2800" b="1" spc="300" dirty="0">
              <a:solidFill>
                <a:srgbClr val="004098"/>
              </a:solidFill>
              <a:latin typeface="微软雅黑" panose="020B0503020204020204" pitchFamily="34" charset="-122"/>
              <a:ea typeface="微软雅黑" panose="020B0503020204020204" pitchFamily="34" charset="-122"/>
            </a:endParaRPr>
          </a:p>
          <a:p>
            <a:pPr>
              <a:lnSpc>
                <a:spcPct val="200000"/>
              </a:lnSpc>
            </a:pPr>
            <a:r>
              <a:rPr lang="zh-CN" altLang="en-US" sz="2800" b="1" spc="300" dirty="0">
                <a:latin typeface="微软雅黑" panose="020B0503020204020204" pitchFamily="34" charset="-122"/>
                <a:ea typeface="微软雅黑" panose="020B0503020204020204" pitchFamily="34" charset="-122"/>
              </a:rPr>
              <a:t>上述测试时间并未包含候选区域提取的过程。实际上，候选区域提取过程正是目标检测速度的瓶颈所在！</a:t>
            </a:r>
            <a:endParaRPr lang="en-US" sz="2800" b="1"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05751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数据集和度量</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R-CNN</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grpSp>
      <p:sp>
        <p:nvSpPr>
          <p:cNvPr id="14" name="Rectangle 2">
            <a:extLst>
              <a:ext uri="{FF2B5EF4-FFF2-40B4-BE49-F238E27FC236}">
                <a16:creationId xmlns:a16="http://schemas.microsoft.com/office/drawing/2014/main" id="{B0B9BFDF-8238-266E-8FAF-00649F5F27D4}"/>
              </a:ext>
            </a:extLst>
          </p:cNvPr>
          <p:cNvSpPr/>
          <p:nvPr/>
        </p:nvSpPr>
        <p:spPr>
          <a:xfrm>
            <a:off x="3174588" y="4554618"/>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4</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15" name="组 29">
            <a:extLst>
              <a:ext uri="{FF2B5EF4-FFF2-40B4-BE49-F238E27FC236}">
                <a16:creationId xmlns:a16="http://schemas.microsoft.com/office/drawing/2014/main" id="{38335D6B-2F68-5EBB-FA47-68595F7DCAE9}"/>
              </a:ext>
            </a:extLst>
          </p:cNvPr>
          <p:cNvGrpSpPr/>
          <p:nvPr/>
        </p:nvGrpSpPr>
        <p:grpSpPr>
          <a:xfrm>
            <a:off x="4220262" y="4561519"/>
            <a:ext cx="4892591" cy="657875"/>
            <a:chOff x="2644977" y="1673730"/>
            <a:chExt cx="4892590" cy="657874"/>
          </a:xfrm>
        </p:grpSpPr>
        <p:sp>
          <p:nvSpPr>
            <p:cNvPr id="16" name="矩形 40">
              <a:extLst>
                <a:ext uri="{FF2B5EF4-FFF2-40B4-BE49-F238E27FC236}">
                  <a16:creationId xmlns:a16="http://schemas.microsoft.com/office/drawing/2014/main" id="{41F778DA-5AD6-C85E-0979-7340CE0B0F4A}"/>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41">
              <a:extLst>
                <a:ext uri="{FF2B5EF4-FFF2-40B4-BE49-F238E27FC236}">
                  <a16:creationId xmlns:a16="http://schemas.microsoft.com/office/drawing/2014/main" id="{C05725F6-4B03-509A-0846-FD81A1547BE2}"/>
                </a:ext>
              </a:extLst>
            </p:cNvPr>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Fast R-CNN</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grpSp>
      <p:sp>
        <p:nvSpPr>
          <p:cNvPr id="18" name="Rectangle 2">
            <a:extLst>
              <a:ext uri="{FF2B5EF4-FFF2-40B4-BE49-F238E27FC236}">
                <a16:creationId xmlns:a16="http://schemas.microsoft.com/office/drawing/2014/main" id="{EEE6EE20-4CDD-C492-CA47-468EA0DC5EBC}"/>
              </a:ext>
            </a:extLst>
          </p:cNvPr>
          <p:cNvSpPr/>
          <p:nvPr/>
        </p:nvSpPr>
        <p:spPr>
          <a:xfrm>
            <a:off x="3174588" y="5530115"/>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5</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20" name="组 29">
            <a:extLst>
              <a:ext uri="{FF2B5EF4-FFF2-40B4-BE49-F238E27FC236}">
                <a16:creationId xmlns:a16="http://schemas.microsoft.com/office/drawing/2014/main" id="{8AF8FF35-FE6B-3A50-608A-D779EFF07456}"/>
              </a:ext>
            </a:extLst>
          </p:cNvPr>
          <p:cNvGrpSpPr/>
          <p:nvPr/>
        </p:nvGrpSpPr>
        <p:grpSpPr>
          <a:xfrm>
            <a:off x="4220262" y="5537016"/>
            <a:ext cx="4892591" cy="657875"/>
            <a:chOff x="2644977" y="1673730"/>
            <a:chExt cx="4892590" cy="657874"/>
          </a:xfrm>
        </p:grpSpPr>
        <p:sp>
          <p:nvSpPr>
            <p:cNvPr id="21" name="矩形 40">
              <a:extLst>
                <a:ext uri="{FF2B5EF4-FFF2-40B4-BE49-F238E27FC236}">
                  <a16:creationId xmlns:a16="http://schemas.microsoft.com/office/drawing/2014/main" id="{7832ACE5-AABB-BA63-02B7-18B1B3D93BD5}"/>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41">
              <a:extLst>
                <a:ext uri="{FF2B5EF4-FFF2-40B4-BE49-F238E27FC236}">
                  <a16:creationId xmlns:a16="http://schemas.microsoft.com/office/drawing/2014/main" id="{43AF17C3-0D7B-239D-7934-1814BB3D7842}"/>
                </a:ext>
              </a:extLst>
            </p:cNvPr>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rgbClr val="003679"/>
                  </a:solidFill>
                  <a:latin typeface="微软雅黑" panose="020B0503020204020204" pitchFamily="34" charset="-122"/>
                  <a:ea typeface="微软雅黑" panose="020B0503020204020204" pitchFamily="34" charset="-122"/>
                  <a:sym typeface="+mn-ea"/>
                </a:rPr>
                <a:t>Faster R-CNN</a:t>
              </a:r>
              <a:endParaRPr lang="zh-CN" altLang="en-US" sz="2400" b="1" dirty="0">
                <a:solidFill>
                  <a:srgbClr val="003679"/>
                </a:solidFill>
                <a:latin typeface="微软雅黑" panose="020B0503020204020204" pitchFamily="34" charset="-122"/>
                <a:ea typeface="微软雅黑" panose="020B0503020204020204" pitchFamily="34" charset="-122"/>
                <a:sym typeface="+mn-ea"/>
              </a:endParaRPr>
            </a:p>
          </p:txBody>
        </p:sp>
      </p:grpSp>
    </p:spTree>
    <p:extLst>
      <p:ext uri="{BB962C8B-B14F-4D97-AF65-F5344CB8AC3E}">
        <p14:creationId xmlns:p14="http://schemas.microsoft.com/office/powerpoint/2010/main" val="1836540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数据集和度量</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R-CNN</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grpSp>
      <p:sp>
        <p:nvSpPr>
          <p:cNvPr id="2" name="Rectangle 2">
            <a:extLst>
              <a:ext uri="{FF2B5EF4-FFF2-40B4-BE49-F238E27FC236}">
                <a16:creationId xmlns:a16="http://schemas.microsoft.com/office/drawing/2014/main" id="{3955D7C9-9336-6452-7BB7-C2EB9EDFC528}"/>
              </a:ext>
            </a:extLst>
          </p:cNvPr>
          <p:cNvSpPr/>
          <p:nvPr/>
        </p:nvSpPr>
        <p:spPr>
          <a:xfrm>
            <a:off x="3174588" y="4554618"/>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4</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 name="组 29">
            <a:extLst>
              <a:ext uri="{FF2B5EF4-FFF2-40B4-BE49-F238E27FC236}">
                <a16:creationId xmlns:a16="http://schemas.microsoft.com/office/drawing/2014/main" id="{6C70EC38-E400-953B-0E2B-5FA6D2619D92}"/>
              </a:ext>
            </a:extLst>
          </p:cNvPr>
          <p:cNvGrpSpPr/>
          <p:nvPr/>
        </p:nvGrpSpPr>
        <p:grpSpPr>
          <a:xfrm>
            <a:off x="4220262" y="4561519"/>
            <a:ext cx="4892591" cy="657875"/>
            <a:chOff x="2644977" y="1673730"/>
            <a:chExt cx="4892590" cy="657874"/>
          </a:xfrm>
        </p:grpSpPr>
        <p:sp>
          <p:nvSpPr>
            <p:cNvPr id="4" name="矩形 40">
              <a:extLst>
                <a:ext uri="{FF2B5EF4-FFF2-40B4-BE49-F238E27FC236}">
                  <a16:creationId xmlns:a16="http://schemas.microsoft.com/office/drawing/2014/main" id="{6B93F71D-F06A-FDCB-0972-77A4D01640A7}"/>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矩形 41">
              <a:extLst>
                <a:ext uri="{FF2B5EF4-FFF2-40B4-BE49-F238E27FC236}">
                  <a16:creationId xmlns:a16="http://schemas.microsoft.com/office/drawing/2014/main" id="{74EEA380-1935-E827-FE19-7B69B14864EC}"/>
                </a:ext>
              </a:extLst>
            </p:cNvPr>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Fast R-CNN</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grpSp>
      <p:sp>
        <p:nvSpPr>
          <p:cNvPr id="6" name="Rectangle 2">
            <a:extLst>
              <a:ext uri="{FF2B5EF4-FFF2-40B4-BE49-F238E27FC236}">
                <a16:creationId xmlns:a16="http://schemas.microsoft.com/office/drawing/2014/main" id="{29E73055-B79E-36B0-F5F3-1DE006DBBBB6}"/>
              </a:ext>
            </a:extLst>
          </p:cNvPr>
          <p:cNvSpPr/>
          <p:nvPr/>
        </p:nvSpPr>
        <p:spPr>
          <a:xfrm>
            <a:off x="3174588" y="5530115"/>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5</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7" name="组 29">
            <a:extLst>
              <a:ext uri="{FF2B5EF4-FFF2-40B4-BE49-F238E27FC236}">
                <a16:creationId xmlns:a16="http://schemas.microsoft.com/office/drawing/2014/main" id="{DE4145D9-508F-02B1-ED4C-39128F7909E9}"/>
              </a:ext>
            </a:extLst>
          </p:cNvPr>
          <p:cNvGrpSpPr/>
          <p:nvPr/>
        </p:nvGrpSpPr>
        <p:grpSpPr>
          <a:xfrm>
            <a:off x="4220262" y="5537016"/>
            <a:ext cx="4892591" cy="657875"/>
            <a:chOff x="2644977" y="1673730"/>
            <a:chExt cx="4892590" cy="657874"/>
          </a:xfrm>
        </p:grpSpPr>
        <p:sp>
          <p:nvSpPr>
            <p:cNvPr id="8" name="矩形 40">
              <a:extLst>
                <a:ext uri="{FF2B5EF4-FFF2-40B4-BE49-F238E27FC236}">
                  <a16:creationId xmlns:a16="http://schemas.microsoft.com/office/drawing/2014/main" id="{0E23B587-485D-1DC0-64EB-0C7933DE859F}"/>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41">
              <a:extLst>
                <a:ext uri="{FF2B5EF4-FFF2-40B4-BE49-F238E27FC236}">
                  <a16:creationId xmlns:a16="http://schemas.microsoft.com/office/drawing/2014/main" id="{23AD6138-D7A8-11F1-8E1B-BE49821112FC}"/>
                </a:ext>
              </a:extLst>
            </p:cNvPr>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Faster R-CNN</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60BEB0-0F9D-4F7D-2B5B-B0A5E58205D2}"/>
              </a:ext>
            </a:extLst>
          </p:cNvPr>
          <p:cNvSpPr>
            <a:spLocks noGrp="1"/>
          </p:cNvSpPr>
          <p:nvPr>
            <p:ph type="title"/>
          </p:nvPr>
        </p:nvSpPr>
        <p:spPr/>
        <p:txBody>
          <a:bodyPr/>
          <a:lstStyle/>
          <a:p>
            <a:r>
              <a:rPr lang="en-US" altLang="zh-CN" dirty="0"/>
              <a:t>Faster R-CNN</a:t>
            </a:r>
            <a:r>
              <a:rPr lang="en-US" altLang="zh-CN" baseline="30000" dirty="0"/>
              <a:t>[4]</a:t>
            </a:r>
            <a:endParaRPr lang="en-US" baseline="30000" dirty="0"/>
          </a:p>
        </p:txBody>
      </p:sp>
      <p:sp>
        <p:nvSpPr>
          <p:cNvPr id="4" name="Slide Number Placeholder 3">
            <a:extLst>
              <a:ext uri="{FF2B5EF4-FFF2-40B4-BE49-F238E27FC236}">
                <a16:creationId xmlns:a16="http://schemas.microsoft.com/office/drawing/2014/main" id="{87BB07FC-BB9F-18B6-5B26-CA2384BBDD5C}"/>
              </a:ext>
            </a:extLst>
          </p:cNvPr>
          <p:cNvSpPr>
            <a:spLocks noGrp="1"/>
          </p:cNvSpPr>
          <p:nvPr>
            <p:ph type="sldNum" sz="quarter" idx="12"/>
          </p:nvPr>
        </p:nvSpPr>
        <p:spPr/>
        <p:txBody>
          <a:bodyPr/>
          <a:lstStyle/>
          <a:p>
            <a:fld id="{6CE905FA-BBCD-4FD4-802A-EBCB9D8662AD}" type="slidenum">
              <a:rPr lang="zh-CN" altLang="en-US" smtClean="0"/>
              <a:pPr/>
              <a:t>20</a:t>
            </a:fld>
            <a:endParaRPr lang="zh-CN" altLang="en-US" dirty="0"/>
          </a:p>
        </p:txBody>
      </p:sp>
      <p:pic>
        <p:nvPicPr>
          <p:cNvPr id="6" name="Picture 5" descr="A diagram of a diagram of a diagram&#10;&#10;Description automatically generated">
            <a:extLst>
              <a:ext uri="{FF2B5EF4-FFF2-40B4-BE49-F238E27FC236}">
                <a16:creationId xmlns:a16="http://schemas.microsoft.com/office/drawing/2014/main" id="{0EDBA682-3BCB-9D48-27B6-EB9651485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181" y="955849"/>
            <a:ext cx="4484648" cy="5209009"/>
          </a:xfrm>
          <a:prstGeom prst="rect">
            <a:avLst/>
          </a:prstGeom>
        </p:spPr>
      </p:pic>
      <p:sp>
        <p:nvSpPr>
          <p:cNvPr id="7" name="矩形 5">
            <a:extLst>
              <a:ext uri="{FF2B5EF4-FFF2-40B4-BE49-F238E27FC236}">
                <a16:creationId xmlns:a16="http://schemas.microsoft.com/office/drawing/2014/main" id="{93CAEBF1-9508-6FC3-10AD-E66A0BD9E9F1}"/>
              </a:ext>
            </a:extLst>
          </p:cNvPr>
          <p:cNvSpPr/>
          <p:nvPr/>
        </p:nvSpPr>
        <p:spPr>
          <a:xfrm>
            <a:off x="220416" y="6382921"/>
            <a:ext cx="10011603" cy="338554"/>
          </a:xfrm>
          <a:prstGeom prst="rect">
            <a:avLst/>
          </a:prstGeom>
        </p:spPr>
        <p:txBody>
          <a:bodyPr wrap="square">
            <a:spAutoFit/>
          </a:bodyPr>
          <a:lstStyle/>
          <a:p>
            <a:r>
              <a:rPr lang="en-US" altLang="zh-CN" sz="1600" dirty="0">
                <a:solidFill>
                  <a:schemeClr val="bg1">
                    <a:lumMod val="50000"/>
                  </a:schemeClr>
                </a:solidFill>
                <a:latin typeface="Palatino Linotype" panose="02040502050505030304" pitchFamily="18" charset="0"/>
              </a:rPr>
              <a:t>[4] S. Ren, et al. Faster R-CNN: Towards real-time object detection with region proposal networks. NIPS 2015 </a:t>
            </a:r>
            <a:endParaRPr lang="zh-CN" altLang="en-US" sz="1600" dirty="0">
              <a:solidFill>
                <a:schemeClr val="bg1">
                  <a:lumMod val="50000"/>
                </a:schemeClr>
              </a:solidFill>
              <a:latin typeface="Palatino Linotype" panose="02040502050505030304" pitchFamily="18" charset="0"/>
            </a:endParaRPr>
          </a:p>
        </p:txBody>
      </p:sp>
      <p:sp>
        <p:nvSpPr>
          <p:cNvPr id="9" name="TextBox 8">
            <a:extLst>
              <a:ext uri="{FF2B5EF4-FFF2-40B4-BE49-F238E27FC236}">
                <a16:creationId xmlns:a16="http://schemas.microsoft.com/office/drawing/2014/main" id="{6DB22CD7-D236-324C-DC9E-ADFAFA5D3311}"/>
              </a:ext>
            </a:extLst>
          </p:cNvPr>
          <p:cNvSpPr txBox="1"/>
          <p:nvPr/>
        </p:nvSpPr>
        <p:spPr>
          <a:xfrm>
            <a:off x="517967" y="2649725"/>
            <a:ext cx="6805214" cy="461665"/>
          </a:xfrm>
          <a:prstGeom prst="rect">
            <a:avLst/>
          </a:prstGeom>
          <a:noFill/>
        </p:spPr>
        <p:txBody>
          <a:bodyPr wrap="square">
            <a:spAutoFit/>
          </a:bodyPr>
          <a:lstStyle/>
          <a:p>
            <a:r>
              <a:rPr lang="en-US" sz="2400" b="1" spc="300" dirty="0">
                <a:solidFill>
                  <a:srgbClr val="004098"/>
                </a:solidFill>
                <a:latin typeface="微软雅黑" panose="020B0503020204020204" pitchFamily="34" charset="-122"/>
                <a:ea typeface="微软雅黑" panose="020B0503020204020204" pitchFamily="34" charset="-122"/>
              </a:rPr>
              <a:t>Faster R-CNN = RPN + Fast R-CNN </a:t>
            </a:r>
          </a:p>
        </p:txBody>
      </p:sp>
      <p:sp>
        <p:nvSpPr>
          <p:cNvPr id="11" name="TextBox 10">
            <a:extLst>
              <a:ext uri="{FF2B5EF4-FFF2-40B4-BE49-F238E27FC236}">
                <a16:creationId xmlns:a16="http://schemas.microsoft.com/office/drawing/2014/main" id="{153F16F7-88E2-B9BF-C11E-E4BC8F207897}"/>
              </a:ext>
            </a:extLst>
          </p:cNvPr>
          <p:cNvSpPr txBox="1"/>
          <p:nvPr/>
        </p:nvSpPr>
        <p:spPr>
          <a:xfrm>
            <a:off x="517967" y="1261968"/>
            <a:ext cx="8382965" cy="830997"/>
          </a:xfrm>
          <a:prstGeom prst="rect">
            <a:avLst/>
          </a:prstGeom>
          <a:noFill/>
        </p:spPr>
        <p:txBody>
          <a:bodyPr wrap="square">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引入候选区域网络（</a:t>
            </a:r>
            <a:r>
              <a:rPr lang="en-US" sz="2400" b="1" spc="300" dirty="0">
                <a:solidFill>
                  <a:srgbClr val="004098"/>
                </a:solidFill>
                <a:latin typeface="微软雅黑" panose="020B0503020204020204" pitchFamily="34" charset="-122"/>
                <a:ea typeface="微软雅黑" panose="020B0503020204020204" pitchFamily="34" charset="-122"/>
              </a:rPr>
              <a:t>region proposal </a:t>
            </a:r>
            <a:r>
              <a:rPr lang="en-US" sz="2400" b="1" spc="300" dirty="0" err="1">
                <a:solidFill>
                  <a:srgbClr val="004098"/>
                </a:solidFill>
                <a:latin typeface="微软雅黑" panose="020B0503020204020204" pitchFamily="34" charset="-122"/>
                <a:ea typeface="微软雅黑" panose="020B0503020204020204" pitchFamily="34" charset="-122"/>
              </a:rPr>
              <a:t>network，RPN</a:t>
            </a:r>
            <a:r>
              <a:rPr lang="en-US" sz="2400" b="1" spc="300" dirty="0">
                <a:solidFill>
                  <a:srgbClr val="004098"/>
                </a:solidFill>
                <a:latin typeface="微软雅黑" panose="020B0503020204020204" pitchFamily="34" charset="-122"/>
                <a:ea typeface="微软雅黑" panose="020B0503020204020204" pitchFamily="34" charset="-122"/>
              </a:rPr>
              <a:t>）</a:t>
            </a:r>
            <a:r>
              <a:rPr lang="zh-CN" altLang="en-US" sz="2400" b="1" spc="300" dirty="0">
                <a:solidFill>
                  <a:srgbClr val="004098"/>
                </a:solidFill>
                <a:latin typeface="微软雅黑" panose="020B0503020204020204" pitchFamily="34" charset="-122"/>
                <a:ea typeface="微软雅黑" panose="020B0503020204020204" pitchFamily="34" charset="-122"/>
              </a:rPr>
              <a:t>实现了高效的候选区域提取</a:t>
            </a:r>
            <a:endParaRPr lang="en-US" sz="2400" b="1" spc="300" dirty="0">
              <a:solidFill>
                <a:srgbClr val="004098"/>
              </a:solidFill>
              <a:latin typeface="微软雅黑" panose="020B0503020204020204" pitchFamily="34" charset="-122"/>
              <a:ea typeface="微软雅黑" panose="020B0503020204020204" pitchFamily="34" charset="-122"/>
            </a:endParaRPr>
          </a:p>
        </p:txBody>
      </p:sp>
      <p:sp>
        <p:nvSpPr>
          <p:cNvPr id="13" name="TextBox 12">
            <a:extLst>
              <a:ext uri="{FF2B5EF4-FFF2-40B4-BE49-F238E27FC236}">
                <a16:creationId xmlns:a16="http://schemas.microsoft.com/office/drawing/2014/main" id="{A5ADEB65-C377-3C48-5585-A089E982DC93}"/>
              </a:ext>
            </a:extLst>
          </p:cNvPr>
          <p:cNvSpPr txBox="1"/>
          <p:nvPr/>
        </p:nvSpPr>
        <p:spPr>
          <a:xfrm>
            <a:off x="615665" y="5054313"/>
            <a:ext cx="7671808" cy="830997"/>
          </a:xfrm>
          <a:prstGeom prst="rect">
            <a:avLst/>
          </a:prstGeom>
          <a:noFill/>
        </p:spPr>
        <p:txBody>
          <a:bodyPr wrap="square">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测试时间缩短到每幅图像</a:t>
            </a:r>
            <a:r>
              <a:rPr lang="en-US" altLang="zh-CN" sz="2400" b="1" spc="300" dirty="0">
                <a:solidFill>
                  <a:srgbClr val="004098"/>
                </a:solidFill>
                <a:latin typeface="微软雅黑" panose="020B0503020204020204" pitchFamily="34" charset="-122"/>
                <a:ea typeface="微软雅黑" panose="020B0503020204020204" pitchFamily="34" charset="-122"/>
              </a:rPr>
              <a:t>0.2</a:t>
            </a:r>
            <a:r>
              <a:rPr lang="zh-CN" altLang="en-US" sz="2400" b="1" spc="300" dirty="0">
                <a:solidFill>
                  <a:srgbClr val="004098"/>
                </a:solidFill>
                <a:latin typeface="微软雅黑" panose="020B0503020204020204" pitchFamily="34" charset="-122"/>
                <a:ea typeface="微软雅黑" panose="020B0503020204020204" pitchFamily="34" charset="-122"/>
              </a:rPr>
              <a:t>秒（包括候选区域提取的过程），相比</a:t>
            </a:r>
            <a:r>
              <a:rPr lang="en-US" altLang="zh-CN" sz="2400" b="1" spc="300" dirty="0">
                <a:solidFill>
                  <a:srgbClr val="004098"/>
                </a:solidFill>
                <a:latin typeface="微软雅黑" panose="020B0503020204020204" pitchFamily="34" charset="-122"/>
                <a:ea typeface="微软雅黑" panose="020B0503020204020204" pitchFamily="34" charset="-122"/>
              </a:rPr>
              <a:t>R-CNN</a:t>
            </a:r>
            <a:r>
              <a:rPr lang="zh-CN" altLang="en-US" sz="2400" b="1" spc="300" dirty="0">
                <a:solidFill>
                  <a:srgbClr val="004098"/>
                </a:solidFill>
                <a:latin typeface="微软雅黑" panose="020B0503020204020204" pitchFamily="34" charset="-122"/>
                <a:ea typeface="微软雅黑" panose="020B0503020204020204" pitchFamily="34" charset="-122"/>
              </a:rPr>
              <a:t>提速</a:t>
            </a:r>
            <a:r>
              <a:rPr lang="en-US" altLang="zh-CN" sz="2400" b="1" spc="300" dirty="0">
                <a:solidFill>
                  <a:srgbClr val="004098"/>
                </a:solidFill>
                <a:latin typeface="微软雅黑" panose="020B0503020204020204" pitchFamily="34" charset="-122"/>
                <a:ea typeface="微软雅黑" panose="020B0503020204020204" pitchFamily="34" charset="-122"/>
              </a:rPr>
              <a:t>250</a:t>
            </a:r>
            <a:r>
              <a:rPr lang="zh-CN" altLang="en-US" sz="2400" b="1" spc="300" dirty="0">
                <a:solidFill>
                  <a:srgbClr val="004098"/>
                </a:solidFill>
                <a:latin typeface="微软雅黑" panose="020B0503020204020204" pitchFamily="34" charset="-122"/>
                <a:ea typeface="微软雅黑" panose="020B0503020204020204" pitchFamily="34" charset="-122"/>
              </a:rPr>
              <a:t>倍！</a:t>
            </a:r>
            <a:endParaRPr lang="en-US" sz="2400" b="1" spc="300" dirty="0">
              <a:solidFill>
                <a:srgbClr val="004098"/>
              </a:solidFill>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CDEA5BB0-548F-9D85-8135-2A0D0C56655B}"/>
              </a:ext>
            </a:extLst>
          </p:cNvPr>
          <p:cNvSpPr txBox="1"/>
          <p:nvPr/>
        </p:nvSpPr>
        <p:spPr>
          <a:xfrm>
            <a:off x="615665" y="3329453"/>
            <a:ext cx="6805214" cy="1200329"/>
          </a:xfrm>
          <a:prstGeom prst="rect">
            <a:avLst/>
          </a:prstGeom>
          <a:noFill/>
        </p:spPr>
        <p:txBody>
          <a:bodyPr wrap="square">
            <a:spAutoFit/>
          </a:bodyPr>
          <a:lstStyle/>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通过</a:t>
            </a:r>
            <a:r>
              <a:rPr lang="en-US" altLang="zh-CN" sz="2400" spc="300" dirty="0">
                <a:latin typeface="微软雅黑" panose="020B0503020204020204" pitchFamily="34" charset="-122"/>
                <a:ea typeface="微软雅黑" panose="020B0503020204020204" pitchFamily="34" charset="-122"/>
              </a:rPr>
              <a:t>RPN</a:t>
            </a:r>
            <a:r>
              <a:rPr lang="zh-CN" altLang="en-US" sz="2400" spc="300" dirty="0">
                <a:latin typeface="微软雅黑" panose="020B0503020204020204" pitchFamily="34" charset="-122"/>
                <a:ea typeface="微软雅黑" panose="020B0503020204020204" pitchFamily="34" charset="-122"/>
              </a:rPr>
              <a:t>从输入图像中提取候选区域；</a:t>
            </a:r>
            <a:endParaRPr lang="en-US" altLang="zh-CN" sz="2400" spc="300" dirty="0">
              <a:latin typeface="微软雅黑" panose="020B0503020204020204" pitchFamily="34" charset="-122"/>
              <a:ea typeface="微软雅黑" panose="020B0503020204020204" pitchFamily="34" charset="-122"/>
            </a:endParaRPr>
          </a:p>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基于</a:t>
            </a:r>
            <a:r>
              <a:rPr lang="en-US" altLang="zh-CN" sz="2400" spc="300" dirty="0">
                <a:latin typeface="微软雅黑" panose="020B0503020204020204" pitchFamily="34" charset="-122"/>
                <a:ea typeface="微软雅黑" panose="020B0503020204020204" pitchFamily="34" charset="-122"/>
              </a:rPr>
              <a:t>Fast R-CNN</a:t>
            </a:r>
            <a:r>
              <a:rPr lang="zh-CN" altLang="en-US" sz="2400" spc="300" dirty="0">
                <a:latin typeface="微软雅黑" panose="020B0503020204020204" pitchFamily="34" charset="-122"/>
                <a:ea typeface="微软雅黑" panose="020B0503020204020204" pitchFamily="34" charset="-122"/>
              </a:rPr>
              <a:t>的框架对这些候选区域进行目标类别分类与包围盒回归。</a:t>
            </a:r>
            <a:endParaRPr lang="en-US" sz="24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16786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F50B73-3E5E-7503-443C-506B7C1FE9E7}"/>
              </a:ext>
            </a:extLst>
          </p:cNvPr>
          <p:cNvSpPr>
            <a:spLocks noGrp="1"/>
          </p:cNvSpPr>
          <p:nvPr>
            <p:ph type="title"/>
          </p:nvPr>
        </p:nvSpPr>
        <p:spPr/>
        <p:txBody>
          <a:bodyPr/>
          <a:lstStyle/>
          <a:p>
            <a:r>
              <a:rPr lang="en-US" altLang="zh-CN" dirty="0"/>
              <a:t>RPN</a:t>
            </a:r>
            <a:endParaRPr lang="en-US" dirty="0"/>
          </a:p>
        </p:txBody>
      </p:sp>
      <p:sp>
        <p:nvSpPr>
          <p:cNvPr id="4" name="Slide Number Placeholder 3">
            <a:extLst>
              <a:ext uri="{FF2B5EF4-FFF2-40B4-BE49-F238E27FC236}">
                <a16:creationId xmlns:a16="http://schemas.microsoft.com/office/drawing/2014/main" id="{6E0FE9C5-5600-7F70-E621-B3D23F09E636}"/>
              </a:ext>
            </a:extLst>
          </p:cNvPr>
          <p:cNvSpPr>
            <a:spLocks noGrp="1"/>
          </p:cNvSpPr>
          <p:nvPr>
            <p:ph type="sldNum" sz="quarter" idx="12"/>
          </p:nvPr>
        </p:nvSpPr>
        <p:spPr/>
        <p:txBody>
          <a:bodyPr/>
          <a:lstStyle/>
          <a:p>
            <a:fld id="{6CE905FA-BBCD-4FD4-802A-EBCB9D8662AD}" type="slidenum">
              <a:rPr lang="zh-CN" altLang="en-US" smtClean="0"/>
              <a:pPr/>
              <a:t>21</a:t>
            </a:fld>
            <a:endParaRPr lang="zh-CN" altLang="en-US" dirty="0"/>
          </a:p>
        </p:txBody>
      </p:sp>
      <p:sp>
        <p:nvSpPr>
          <p:cNvPr id="5" name="TextBox 4">
            <a:extLst>
              <a:ext uri="{FF2B5EF4-FFF2-40B4-BE49-F238E27FC236}">
                <a16:creationId xmlns:a16="http://schemas.microsoft.com/office/drawing/2014/main" id="{85B6ECEF-F3B4-8498-4361-91490EE99D7F}"/>
              </a:ext>
            </a:extLst>
          </p:cNvPr>
          <p:cNvSpPr txBox="1"/>
          <p:nvPr/>
        </p:nvSpPr>
        <p:spPr>
          <a:xfrm>
            <a:off x="1514305" y="936245"/>
            <a:ext cx="9163389" cy="461665"/>
          </a:xfrm>
          <a:prstGeom prst="rect">
            <a:avLst/>
          </a:prstGeom>
          <a:noFill/>
        </p:spPr>
        <p:txBody>
          <a:bodyPr wrap="square">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在特征图上利用卷积的滑动窗口特性实现滑动窗口检测策略</a:t>
            </a:r>
            <a:endParaRPr lang="en-US" sz="2400" b="1" spc="300" dirty="0">
              <a:solidFill>
                <a:srgbClr val="004098"/>
              </a:solidFill>
              <a:latin typeface="微软雅黑" panose="020B0503020204020204" pitchFamily="34" charset="-122"/>
              <a:ea typeface="微软雅黑" panose="020B0503020204020204" pitchFamily="34" charset="-122"/>
            </a:endParaRPr>
          </a:p>
        </p:txBody>
      </p:sp>
      <p:pic>
        <p:nvPicPr>
          <p:cNvPr id="7" name="Picture 6" descr="A diagram of a diagram&#10;&#10;Description automatically generated">
            <a:extLst>
              <a:ext uri="{FF2B5EF4-FFF2-40B4-BE49-F238E27FC236}">
                <a16:creationId xmlns:a16="http://schemas.microsoft.com/office/drawing/2014/main" id="{111603AC-078F-2DC1-B6B2-D1C6F4B01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18" y="1720612"/>
            <a:ext cx="7493385" cy="4635738"/>
          </a:xfrm>
          <a:prstGeom prst="rect">
            <a:avLst/>
          </a:prstGeom>
        </p:spPr>
      </p:pic>
      <p:sp>
        <p:nvSpPr>
          <p:cNvPr id="9" name="TextBox 8">
            <a:extLst>
              <a:ext uri="{FF2B5EF4-FFF2-40B4-BE49-F238E27FC236}">
                <a16:creationId xmlns:a16="http://schemas.microsoft.com/office/drawing/2014/main" id="{0F94360A-49EB-9DFB-E90D-CA20CC8D3687}"/>
              </a:ext>
            </a:extLst>
          </p:cNvPr>
          <p:cNvSpPr txBox="1"/>
          <p:nvPr/>
        </p:nvSpPr>
        <p:spPr>
          <a:xfrm>
            <a:off x="7969757" y="1892500"/>
            <a:ext cx="4106497" cy="461665"/>
          </a:xfrm>
          <a:prstGeom prst="rect">
            <a:avLst/>
          </a:prstGeom>
          <a:noFill/>
        </p:spPr>
        <p:txBody>
          <a:bodyPr wrap="square">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候选区域的尺寸如何确定？</a:t>
            </a:r>
            <a:endParaRPr lang="en-US" sz="2400" b="1" spc="300" dirty="0">
              <a:solidFill>
                <a:srgbClr val="004098"/>
              </a:solidFill>
              <a:latin typeface="微软雅黑" panose="020B0503020204020204" pitchFamily="34" charset="-122"/>
              <a:ea typeface="微软雅黑" panose="020B0503020204020204" pitchFamily="34" charset="-122"/>
            </a:endParaRPr>
          </a:p>
        </p:txBody>
      </p:sp>
      <p:sp>
        <p:nvSpPr>
          <p:cNvPr id="10" name="TextBox 9">
            <a:extLst>
              <a:ext uri="{FF2B5EF4-FFF2-40B4-BE49-F238E27FC236}">
                <a16:creationId xmlns:a16="http://schemas.microsoft.com/office/drawing/2014/main" id="{BE91D0EA-EB78-57EC-1FED-328930FFE1D5}"/>
              </a:ext>
            </a:extLst>
          </p:cNvPr>
          <p:cNvSpPr txBox="1"/>
          <p:nvPr/>
        </p:nvSpPr>
        <p:spPr>
          <a:xfrm>
            <a:off x="8995174" y="2354165"/>
            <a:ext cx="2220132" cy="461665"/>
          </a:xfrm>
          <a:prstGeom prst="rect">
            <a:avLst/>
          </a:prstGeom>
          <a:noFill/>
        </p:spPr>
        <p:txBody>
          <a:bodyPr wrap="square">
            <a:spAutoFit/>
          </a:bodyPr>
          <a:lstStyle/>
          <a:p>
            <a:r>
              <a:rPr lang="zh-CN" altLang="en-US" sz="2400" spc="300" dirty="0">
                <a:latin typeface="微软雅黑" panose="020B0503020204020204" pitchFamily="34" charset="-122"/>
                <a:ea typeface="微软雅黑" panose="020B0503020204020204" pitchFamily="34" charset="-122"/>
              </a:rPr>
              <a:t>锚框的引入！</a:t>
            </a:r>
            <a:endParaRPr lang="en-US" sz="2400" spc="300" dirty="0">
              <a:latin typeface="微软雅黑" panose="020B0503020204020204" pitchFamily="34" charset="-122"/>
              <a:ea typeface="微软雅黑" panose="020B0503020204020204" pitchFamily="34" charset="-122"/>
            </a:endParaRPr>
          </a:p>
        </p:txBody>
      </p:sp>
      <p:sp>
        <p:nvSpPr>
          <p:cNvPr id="12" name="TextBox 11">
            <a:extLst>
              <a:ext uri="{FF2B5EF4-FFF2-40B4-BE49-F238E27FC236}">
                <a16:creationId xmlns:a16="http://schemas.microsoft.com/office/drawing/2014/main" id="{09EC5108-EFCB-CB54-3271-27DCED98B519}"/>
              </a:ext>
            </a:extLst>
          </p:cNvPr>
          <p:cNvSpPr txBox="1"/>
          <p:nvPr/>
        </p:nvSpPr>
        <p:spPr>
          <a:xfrm>
            <a:off x="8242258" y="3094807"/>
            <a:ext cx="3833996" cy="1569660"/>
          </a:xfrm>
          <a:prstGeom prst="rect">
            <a:avLst/>
          </a:prstGeom>
          <a:noFill/>
        </p:spPr>
        <p:txBody>
          <a:bodyPr wrap="square">
            <a:spAutoFit/>
          </a:bodyPr>
          <a:lstStyle/>
          <a:p>
            <a:pPr algn="ctr"/>
            <a:r>
              <a:rPr lang="zh-CN" altLang="en-US" sz="2400" spc="300" dirty="0">
                <a:latin typeface="微软雅黑" panose="020B0503020204020204" pitchFamily="34" charset="-122"/>
                <a:ea typeface="微软雅黑" panose="020B0503020204020204" pitchFamily="34" charset="-122"/>
              </a:rPr>
              <a:t>锚框：居中于当前滑动窗口的矩形区域，通过预定义的尺寸和高宽比确定其空间分辨率</a:t>
            </a:r>
            <a:endParaRPr lang="en-US" sz="2400" spc="300" dirty="0">
              <a:latin typeface="微软雅黑" panose="020B0503020204020204" pitchFamily="34" charset="-122"/>
              <a:ea typeface="微软雅黑" panose="020B0503020204020204" pitchFamily="34" charset="-122"/>
            </a:endParaRPr>
          </a:p>
        </p:txBody>
      </p:sp>
      <p:sp>
        <p:nvSpPr>
          <p:cNvPr id="14" name="TextBox 13">
            <a:extLst>
              <a:ext uri="{FF2B5EF4-FFF2-40B4-BE49-F238E27FC236}">
                <a16:creationId xmlns:a16="http://schemas.microsoft.com/office/drawing/2014/main" id="{B3BEB592-D6B6-39C3-4605-B5F059494D85}"/>
              </a:ext>
            </a:extLst>
          </p:cNvPr>
          <p:cNvSpPr txBox="1"/>
          <p:nvPr/>
        </p:nvSpPr>
        <p:spPr>
          <a:xfrm>
            <a:off x="8345217" y="4896656"/>
            <a:ext cx="3628077" cy="1569660"/>
          </a:xfrm>
          <a:prstGeom prst="rect">
            <a:avLst/>
          </a:prstGeom>
          <a:noFill/>
        </p:spPr>
        <p:txBody>
          <a:bodyPr wrap="square">
            <a:spAutoFit/>
          </a:bodyPr>
          <a:lstStyle/>
          <a:p>
            <a:pPr algn="ctr"/>
            <a:r>
              <a:rPr lang="zh-CN" altLang="en-US" sz="2400" spc="300" dirty="0">
                <a:latin typeface="微软雅黑" panose="020B0503020204020204" pitchFamily="34" charset="-122"/>
                <a:ea typeface="微软雅黑" panose="020B0503020204020204" pitchFamily="34" charset="-122"/>
              </a:rPr>
              <a:t>回归层输出</a:t>
            </a:r>
            <a:r>
              <a:rPr lang="en-US" altLang="zh-CN" sz="2400" spc="300" dirty="0">
                <a:latin typeface="微软雅黑" panose="020B0503020204020204" pitchFamily="34" charset="-122"/>
                <a:ea typeface="微软雅黑" panose="020B0503020204020204" pitchFamily="34" charset="-122"/>
              </a:rPr>
              <a:t>4</a:t>
            </a:r>
            <a:r>
              <a:rPr lang="zh-CN" altLang="en-US" sz="2400" spc="300" dirty="0">
                <a:latin typeface="微软雅黑" panose="020B0503020204020204" pitchFamily="34" charset="-122"/>
                <a:ea typeface="微软雅黑" panose="020B0503020204020204" pitchFamily="34" charset="-122"/>
              </a:rPr>
              <a:t>个坐标偏移量，即当前锚框与其对应目标的真实包围盒之间的坐标偏移量</a:t>
            </a:r>
            <a:endParaRPr lang="en-US" sz="24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40473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7866B8-AD1D-93FF-9D2B-10D394605EE8}"/>
              </a:ext>
            </a:extLst>
          </p:cNvPr>
          <p:cNvSpPr>
            <a:spLocks noGrp="1"/>
          </p:cNvSpPr>
          <p:nvPr>
            <p:ph idx="1"/>
          </p:nvPr>
        </p:nvSpPr>
        <p:spPr>
          <a:xfrm>
            <a:off x="479321" y="834300"/>
            <a:ext cx="11120561" cy="2488019"/>
          </a:xfrm>
        </p:spPr>
        <p:txBody>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锚框的正负类别标签赋予</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sp>
        <p:nvSpPr>
          <p:cNvPr id="3" name="Title 2">
            <a:extLst>
              <a:ext uri="{FF2B5EF4-FFF2-40B4-BE49-F238E27FC236}">
                <a16:creationId xmlns:a16="http://schemas.microsoft.com/office/drawing/2014/main" id="{08E04596-E6E6-7B2E-2E32-1F9C7D6B0402}"/>
              </a:ext>
            </a:extLst>
          </p:cNvPr>
          <p:cNvSpPr>
            <a:spLocks noGrp="1"/>
          </p:cNvSpPr>
          <p:nvPr>
            <p:ph type="title"/>
          </p:nvPr>
        </p:nvSpPr>
        <p:spPr/>
        <p:txBody>
          <a:bodyPr/>
          <a:lstStyle/>
          <a:p>
            <a:r>
              <a:rPr lang="en-US" altLang="zh-CN" dirty="0"/>
              <a:t>PRN</a:t>
            </a:r>
            <a:r>
              <a:rPr lang="zh-CN" altLang="en-US" dirty="0"/>
              <a:t>的训练</a:t>
            </a:r>
            <a:endParaRPr lang="en-US" dirty="0"/>
          </a:p>
        </p:txBody>
      </p:sp>
      <p:sp>
        <p:nvSpPr>
          <p:cNvPr id="4" name="Slide Number Placeholder 3">
            <a:extLst>
              <a:ext uri="{FF2B5EF4-FFF2-40B4-BE49-F238E27FC236}">
                <a16:creationId xmlns:a16="http://schemas.microsoft.com/office/drawing/2014/main" id="{D98B9A49-E062-B166-64F0-51D3CE490259}"/>
              </a:ext>
            </a:extLst>
          </p:cNvPr>
          <p:cNvSpPr>
            <a:spLocks noGrp="1"/>
          </p:cNvSpPr>
          <p:nvPr>
            <p:ph type="sldNum" sz="quarter" idx="12"/>
          </p:nvPr>
        </p:nvSpPr>
        <p:spPr/>
        <p:txBody>
          <a:bodyPr/>
          <a:lstStyle/>
          <a:p>
            <a:fld id="{6CE905FA-BBCD-4FD4-802A-EBCB9D8662AD}" type="slidenum">
              <a:rPr lang="zh-CN" altLang="en-US" smtClean="0"/>
              <a:pPr/>
              <a:t>22</a:t>
            </a:fld>
            <a:endParaRPr lang="zh-CN" altLang="en-US" dirty="0"/>
          </a:p>
        </p:txBody>
      </p:sp>
      <p:sp>
        <p:nvSpPr>
          <p:cNvPr id="5" name="TextBox 4">
            <a:extLst>
              <a:ext uri="{FF2B5EF4-FFF2-40B4-BE49-F238E27FC236}">
                <a16:creationId xmlns:a16="http://schemas.microsoft.com/office/drawing/2014/main" id="{B3D38068-5114-E986-393C-A259D98AF6D5}"/>
              </a:ext>
            </a:extLst>
          </p:cNvPr>
          <p:cNvSpPr txBox="1"/>
          <p:nvPr/>
        </p:nvSpPr>
        <p:spPr>
          <a:xfrm>
            <a:off x="719440" y="1278374"/>
            <a:ext cx="11329806" cy="1200329"/>
          </a:xfrm>
          <a:prstGeom prst="rect">
            <a:avLst/>
          </a:prstGeom>
          <a:noFill/>
        </p:spPr>
        <p:txBody>
          <a:bodyPr wrap="square" rtlCol="0">
            <a:spAutoFit/>
          </a:bodyPr>
          <a:lstStyle/>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锚框与某个真实包围盒的重合度（</a:t>
            </a:r>
            <a:r>
              <a:rPr lang="en-US" altLang="zh-CN" sz="2400" spc="300" dirty="0" err="1">
                <a:latin typeface="微软雅黑" panose="020B0503020204020204" pitchFamily="34" charset="-122"/>
                <a:ea typeface="微软雅黑" panose="020B0503020204020204" pitchFamily="34" charset="-122"/>
              </a:rPr>
              <a:t>IoU</a:t>
            </a:r>
            <a:r>
              <a:rPr lang="zh-CN" altLang="en-US" sz="2400" spc="300" dirty="0">
                <a:latin typeface="微软雅黑" panose="020B0503020204020204" pitchFamily="34" charset="-122"/>
                <a:ea typeface="微软雅黑" panose="020B0503020204020204" pitchFamily="34" charset="-122"/>
              </a:rPr>
              <a:t>）是所有锚框中最大的；</a:t>
            </a:r>
            <a:endParaRPr lang="en-US" sz="2400" spc="300" dirty="0">
              <a:latin typeface="微软雅黑" panose="020B0503020204020204" pitchFamily="34" charset="-122"/>
              <a:ea typeface="微软雅黑" panose="020B0503020204020204" pitchFamily="34" charset="-122"/>
            </a:endParaRPr>
          </a:p>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锚框与任意一个真实包围盒之间的重合度足够大（</a:t>
            </a:r>
            <a:r>
              <a:rPr lang="en-US" altLang="zh-CN" sz="2400" spc="300" dirty="0" err="1">
                <a:latin typeface="微软雅黑" panose="020B0503020204020204" pitchFamily="34" charset="-122"/>
                <a:ea typeface="微软雅黑" panose="020B0503020204020204" pitchFamily="34" charset="-122"/>
              </a:rPr>
              <a:t>IoU</a:t>
            </a:r>
            <a:r>
              <a:rPr lang="zh-CN" altLang="en-US" sz="2400" spc="300" dirty="0">
                <a:latin typeface="微软雅黑" panose="020B0503020204020204" pitchFamily="34" charset="-122"/>
                <a:ea typeface="微软雅黑" panose="020B0503020204020204" pitchFamily="34" charset="-122"/>
              </a:rPr>
              <a:t>大于</a:t>
            </a:r>
            <a:r>
              <a:rPr lang="en-US" altLang="zh-CN" sz="2400" spc="300" dirty="0">
                <a:latin typeface="微软雅黑" panose="020B0503020204020204" pitchFamily="34" charset="-122"/>
                <a:ea typeface="微软雅黑" panose="020B0503020204020204" pitchFamily="34" charset="-122"/>
              </a:rPr>
              <a:t>0.7</a:t>
            </a:r>
            <a:r>
              <a:rPr lang="zh-CN" altLang="en-US" sz="2400" spc="300" dirty="0">
                <a:latin typeface="微软雅黑" panose="020B0503020204020204" pitchFamily="34" charset="-122"/>
                <a:ea typeface="微软雅黑" panose="020B0503020204020204" pitchFamily="34" charset="-122"/>
              </a:rPr>
              <a:t>）。</a:t>
            </a:r>
            <a:endParaRPr lang="en-US" altLang="zh-CN" sz="2400" spc="300" dirty="0">
              <a:latin typeface="微软雅黑" panose="020B0503020204020204" pitchFamily="34" charset="-122"/>
              <a:ea typeface="微软雅黑" panose="020B0503020204020204" pitchFamily="34" charset="-122"/>
            </a:endParaRPr>
          </a:p>
          <a:p>
            <a:r>
              <a:rPr lang="zh-CN" altLang="en-US" sz="2400" b="1" spc="300" dirty="0">
                <a:solidFill>
                  <a:srgbClr val="004098"/>
                </a:solidFill>
                <a:latin typeface="微软雅黑" panose="020B0503020204020204" pitchFamily="34" charset="-122"/>
                <a:ea typeface="微软雅黑" panose="020B0503020204020204" pitchFamily="34" charset="-122"/>
              </a:rPr>
              <a:t>满足以上两个条件之一的锚框为正锚框（锚框中存在需要检测的目标）</a:t>
            </a:r>
            <a:endParaRPr lang="en-US" sz="2400" spc="300" dirty="0">
              <a:latin typeface="微软雅黑" panose="020B0503020204020204" pitchFamily="34" charset="-122"/>
              <a:ea typeface="微软雅黑" panose="020B0503020204020204" pitchFamily="34" charset="-122"/>
            </a:endParaRPr>
          </a:p>
        </p:txBody>
      </p:sp>
      <p:sp>
        <p:nvSpPr>
          <p:cNvPr id="6" name="Content Placeholder 1">
            <a:extLst>
              <a:ext uri="{FF2B5EF4-FFF2-40B4-BE49-F238E27FC236}">
                <a16:creationId xmlns:a16="http://schemas.microsoft.com/office/drawing/2014/main" id="{4D5881BE-F090-E739-F8AB-3C176D22267C}"/>
              </a:ext>
            </a:extLst>
          </p:cNvPr>
          <p:cNvSpPr txBox="1">
            <a:spLocks/>
          </p:cNvSpPr>
          <p:nvPr/>
        </p:nvSpPr>
        <p:spPr>
          <a:xfrm>
            <a:off x="479320" y="2500118"/>
            <a:ext cx="11120561" cy="24880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Calibri" panose="020F0502020204030204" charset="0"/>
              <a:buChar char="▪"/>
              <a:defRPr sz="28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l"/>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u"/>
              <a:defRPr sz="20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spc="300" dirty="0">
                <a:solidFill>
                  <a:srgbClr val="004098"/>
                </a:solidFill>
                <a:latin typeface="微软雅黑" panose="020B0503020204020204" pitchFamily="34" charset="-122"/>
                <a:ea typeface="微软雅黑" panose="020B0503020204020204" pitchFamily="34" charset="-122"/>
              </a:rPr>
              <a:t>正锚框的真实包围盒匹配</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sp>
        <p:nvSpPr>
          <p:cNvPr id="7" name="TextBox 6">
            <a:extLst>
              <a:ext uri="{FF2B5EF4-FFF2-40B4-BE49-F238E27FC236}">
                <a16:creationId xmlns:a16="http://schemas.microsoft.com/office/drawing/2014/main" id="{D94CFBA3-C7A7-2DEB-717C-A47AD16C70AB}"/>
              </a:ext>
            </a:extLst>
          </p:cNvPr>
          <p:cNvSpPr txBox="1"/>
          <p:nvPr/>
        </p:nvSpPr>
        <p:spPr>
          <a:xfrm>
            <a:off x="719440" y="3049145"/>
            <a:ext cx="11329806" cy="1938992"/>
          </a:xfrm>
          <a:prstGeom prst="rect">
            <a:avLst/>
          </a:prstGeom>
          <a:noFill/>
        </p:spPr>
        <p:txBody>
          <a:bodyPr wrap="square" rtlCol="0">
            <a:spAutoFit/>
          </a:bodyPr>
          <a:lstStyle/>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计算每一个真实包围盒与所有正锚框的重合度（</a:t>
            </a:r>
            <a:r>
              <a:rPr lang="en-US" altLang="zh-CN" sz="2400" spc="300" dirty="0" err="1">
                <a:latin typeface="微软雅黑" panose="020B0503020204020204" pitchFamily="34" charset="-122"/>
                <a:ea typeface="微软雅黑" panose="020B0503020204020204" pitchFamily="34" charset="-122"/>
              </a:rPr>
              <a:t>IoU</a:t>
            </a:r>
            <a:r>
              <a:rPr lang="zh-CN" altLang="en-US" sz="2400" spc="300" dirty="0">
                <a:latin typeface="微软雅黑" panose="020B0503020204020204" pitchFamily="34" charset="-122"/>
                <a:ea typeface="微软雅黑" panose="020B0503020204020204" pitchFamily="34" charset="-122"/>
              </a:rPr>
              <a:t>），找到最大</a:t>
            </a:r>
            <a:r>
              <a:rPr lang="en-US" altLang="zh-CN" sz="2400" spc="300" dirty="0" err="1">
                <a:latin typeface="微软雅黑" panose="020B0503020204020204" pitchFamily="34" charset="-122"/>
                <a:ea typeface="微软雅黑" panose="020B0503020204020204" pitchFamily="34" charset="-122"/>
              </a:rPr>
              <a:t>IoU</a:t>
            </a:r>
            <a:r>
              <a:rPr lang="zh-CN" altLang="en-US" sz="2400" spc="300" dirty="0">
                <a:latin typeface="微软雅黑" panose="020B0503020204020204" pitchFamily="34" charset="-122"/>
                <a:ea typeface="微软雅黑" panose="020B0503020204020204" pitchFamily="34" charset="-122"/>
              </a:rPr>
              <a:t>对应的一对真实包围盒与正锚框，并将两者匹配；</a:t>
            </a:r>
            <a:endParaRPr lang="en-US" altLang="zh-CN" sz="2400" spc="300" dirty="0">
              <a:latin typeface="微软雅黑" panose="020B0503020204020204" pitchFamily="34" charset="-122"/>
              <a:ea typeface="微软雅黑" panose="020B0503020204020204" pitchFamily="34" charset="-122"/>
            </a:endParaRPr>
          </a:p>
          <a:p>
            <a:pPr marL="457200" indent="-457200">
              <a:buFont typeface="+mj-lt"/>
              <a:buAutoNum type="arabicPeriod"/>
            </a:pPr>
            <a:r>
              <a:rPr lang="zh-CN" altLang="en-US" sz="2400" spc="300" dirty="0">
                <a:latin typeface="微软雅黑" panose="020B0503020204020204" pitchFamily="34" charset="-122"/>
                <a:ea typeface="微软雅黑" panose="020B0503020204020204" pitchFamily="34" charset="-122"/>
              </a:rPr>
              <a:t>对剩下未匹配的正锚框，先寻找与其重合度最大（</a:t>
            </a:r>
            <a:r>
              <a:rPr lang="en-US" altLang="zh-CN" sz="2400" spc="300" dirty="0" err="1">
                <a:latin typeface="微软雅黑" panose="020B0503020204020204" pitchFamily="34" charset="-122"/>
                <a:ea typeface="微软雅黑" panose="020B0503020204020204" pitchFamily="34" charset="-122"/>
              </a:rPr>
              <a:t>IoU</a:t>
            </a:r>
            <a:r>
              <a:rPr lang="zh-CN" altLang="en-US" sz="2400" spc="300" dirty="0">
                <a:latin typeface="微软雅黑" panose="020B0503020204020204" pitchFamily="34" charset="-122"/>
                <a:ea typeface="微软雅黑" panose="020B0503020204020204" pitchFamily="34" charset="-122"/>
              </a:rPr>
              <a:t>）的真实包围盒，若最大的</a:t>
            </a:r>
            <a:r>
              <a:rPr lang="en-US" altLang="zh-CN" sz="2400" spc="300" dirty="0" err="1">
                <a:latin typeface="微软雅黑" panose="020B0503020204020204" pitchFamily="34" charset="-122"/>
                <a:ea typeface="微软雅黑" panose="020B0503020204020204" pitchFamily="34" charset="-122"/>
              </a:rPr>
              <a:t>IoU</a:t>
            </a:r>
            <a:r>
              <a:rPr lang="zh-CN" altLang="en-US" sz="2400" spc="300" dirty="0">
                <a:latin typeface="微软雅黑" panose="020B0503020204020204" pitchFamily="34" charset="-122"/>
                <a:ea typeface="微软雅黑" panose="020B0503020204020204" pitchFamily="34" charset="-122"/>
              </a:rPr>
              <a:t>大于设定的阈值（一般为</a:t>
            </a:r>
            <a:r>
              <a:rPr lang="en-US" altLang="zh-CN" sz="2400" spc="300" dirty="0">
                <a:latin typeface="微软雅黑" panose="020B0503020204020204" pitchFamily="34" charset="-122"/>
                <a:ea typeface="微软雅黑" panose="020B0503020204020204" pitchFamily="34" charset="-122"/>
              </a:rPr>
              <a:t>0.5</a:t>
            </a:r>
            <a:r>
              <a:rPr lang="zh-CN" altLang="en-US" sz="2400" spc="300" dirty="0">
                <a:latin typeface="微软雅黑" panose="020B0503020204020204" pitchFamily="34" charset="-122"/>
                <a:ea typeface="微软雅黑" panose="020B0503020204020204" pitchFamily="34" charset="-122"/>
              </a:rPr>
              <a:t>），则将该真实包围盒分配给该正锚框。反之，则该正锚框不参与训练。</a:t>
            </a:r>
            <a:endParaRPr lang="en-US" sz="2400" spc="3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8C32235-1845-0325-783A-5CEA7F4D82E7}"/>
                  </a:ext>
                </a:extLst>
              </p:cNvPr>
              <p:cNvSpPr txBox="1"/>
              <p:nvPr/>
            </p:nvSpPr>
            <p:spPr>
              <a:xfrm>
                <a:off x="2066493" y="5224140"/>
                <a:ext cx="7946214"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1" smtClean="0">
                                  <a:latin typeface="Cambria Math" panose="02040503050406030204" pitchFamily="18" charset="0"/>
                                </a:rPr>
                                <m:t>𝑖</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𝑢</m:t>
                              </m:r>
                            </m:e>
                            <m:sup>
                              <m:r>
                                <a:rPr lang="en-US" sz="2400" b="0" i="1" smtClean="0">
                                  <a:latin typeface="Cambria Math" panose="02040503050406030204" pitchFamily="18" charset="0"/>
                                </a:rPr>
                                <m:t>𝑖</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𝒕</m:t>
                              </m:r>
                            </m:e>
                            <m:sup>
                              <m:r>
                                <a:rPr lang="en-US" sz="2400" b="0" i="1" smtClean="0">
                                  <a:latin typeface="Cambria Math" panose="02040503050406030204" pitchFamily="18" charset="0"/>
                                </a:rPr>
                                <m:t>𝑖</m:t>
                              </m:r>
                            </m:sup>
                          </m:sSup>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b="1" i="1" smtClean="0">
                                  <a:latin typeface="Cambria Math" panose="02040503050406030204" pitchFamily="18" charset="0"/>
                                </a:rPr>
                                <m:t>𝒗</m:t>
                              </m:r>
                            </m:e>
                            <m:sup>
                              <m:r>
                                <a:rPr lang="en-US" sz="2400" i="1">
                                  <a:latin typeface="Cambria Math" panose="02040503050406030204" pitchFamily="18" charset="0"/>
                                </a:rPr>
                                <m:t>𝑖</m:t>
                              </m:r>
                            </m:sup>
                          </m:sSup>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m:rPr>
                                  <m:sty m:val="p"/>
                                </m:rPr>
                                <a:rPr lang="en-US" sz="2400" b="0" i="0" smtClean="0">
                                  <a:latin typeface="Cambria Math" panose="02040503050406030204" pitchFamily="18" charset="0"/>
                                </a:rPr>
                                <m:t>cls</m:t>
                              </m:r>
                            </m:sub>
                          </m:sSub>
                        </m:den>
                      </m:f>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𝑖</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m:rPr>
                                  <m:sty m:val="p"/>
                                </m:rPr>
                                <a:rPr lang="en-US" sz="2400" b="0" i="0" smtClean="0">
                                  <a:latin typeface="Cambria Math" panose="02040503050406030204" pitchFamily="18" charset="0"/>
                                </a:rPr>
                                <m:t>cls</m:t>
                              </m:r>
                            </m:sub>
                          </m:sSub>
                        </m:e>
                      </m:nary>
                      <m:d>
                        <m:dPr>
                          <m:ctrlPr>
                            <a:rPr lang="en-US" sz="2400" b="0" i="1" smtClean="0">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𝑞</m:t>
                              </m:r>
                            </m:e>
                            <m:sup>
                              <m:r>
                                <a:rPr lang="en-US" sz="2400" i="1">
                                  <a:latin typeface="Cambria Math" panose="02040503050406030204" pitchFamily="18" charset="0"/>
                                </a:rPr>
                                <m:t>𝑖</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𝑢</m:t>
                              </m:r>
                            </m:e>
                            <m:sup>
                              <m:r>
                                <a:rPr lang="en-US" sz="2400" i="1">
                                  <a:latin typeface="Cambria Math" panose="02040503050406030204" pitchFamily="18" charset="0"/>
                                </a:rPr>
                                <m:t>𝑖</m:t>
                              </m:r>
                            </m:sup>
                          </m:sSup>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𝜆</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𝑁</m:t>
                              </m:r>
                            </m:e>
                            <m:sub>
                              <m:r>
                                <m:rPr>
                                  <m:sty m:val="p"/>
                                </m:rPr>
                                <a:rPr lang="en-US" sz="2400" b="0" i="0" smtClean="0">
                                  <a:latin typeface="Cambria Math" panose="02040503050406030204" pitchFamily="18" charset="0"/>
                                </a:rPr>
                                <m:t>reg</m:t>
                              </m:r>
                            </m:sub>
                          </m:sSub>
                        </m:den>
                      </m:f>
                      <m:nary>
                        <m:naryPr>
                          <m:chr m:val="∑"/>
                          <m:supHide m:val="on"/>
                          <m:ctrlPr>
                            <a:rPr lang="en-US" sz="2400" b="0" i="1" smtClean="0">
                              <a:latin typeface="Cambria Math" panose="02040503050406030204" pitchFamily="18" charset="0"/>
                            </a:rPr>
                          </m:ctrlPr>
                        </m:naryPr>
                        <m:sub>
                          <m:r>
                            <m:rPr>
                              <m:brk m:alnAt="7"/>
                            </m:rPr>
                            <a:rPr lang="en-US" sz="2400" b="0" i="1" smtClean="0">
                              <a:latin typeface="Cambria Math" panose="02040503050406030204" pitchFamily="18" charset="0"/>
                            </a:rPr>
                            <m:t>𝑖</m:t>
                          </m:r>
                        </m:sub>
                        <m:sup/>
                        <m:e>
                          <m:sSup>
                            <m:sSupPr>
                              <m:ctrlPr>
                                <a:rPr lang="en-US" sz="2400" i="1">
                                  <a:latin typeface="Cambria Math" panose="02040503050406030204" pitchFamily="18" charset="0"/>
                                </a:rPr>
                              </m:ctrlPr>
                            </m:sSupPr>
                            <m:e>
                              <m:r>
                                <a:rPr lang="en-US" sz="2400" i="1">
                                  <a:latin typeface="Cambria Math" panose="02040503050406030204" pitchFamily="18" charset="0"/>
                                </a:rPr>
                                <m:t>𝑢</m:t>
                              </m:r>
                            </m:e>
                            <m:sup>
                              <m:r>
                                <a:rPr lang="en-US" sz="2400" i="1">
                                  <a:latin typeface="Cambria Math" panose="02040503050406030204" pitchFamily="18" charset="0"/>
                                </a:rPr>
                                <m:t>𝑖</m:t>
                              </m:r>
                            </m:sup>
                          </m:sSup>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m:rPr>
                                  <m:sty m:val="p"/>
                                </m:rPr>
                                <a:rPr lang="en-US" sz="2400" b="0" i="0" smtClean="0">
                                  <a:latin typeface="Cambria Math" panose="02040503050406030204" pitchFamily="18" charset="0"/>
                                </a:rPr>
                                <m:t>reg</m:t>
                              </m:r>
                            </m:sub>
                          </m:sSub>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𝒕</m:t>
                              </m:r>
                            </m:e>
                            <m:sup>
                              <m:r>
                                <a:rPr lang="en-US" sz="2400" i="1">
                                  <a:latin typeface="Cambria Math" panose="02040503050406030204" pitchFamily="18" charset="0"/>
                                </a:rPr>
                                <m:t>𝑖</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b="1" i="1">
                                  <a:latin typeface="Cambria Math" panose="02040503050406030204" pitchFamily="18" charset="0"/>
                                </a:rPr>
                                <m:t>𝒗</m:t>
                              </m:r>
                            </m:e>
                            <m:sup>
                              <m:r>
                                <a:rPr lang="en-US" sz="2400" i="1">
                                  <a:latin typeface="Cambria Math" panose="02040503050406030204" pitchFamily="18" charset="0"/>
                                </a:rPr>
                                <m:t>𝑖</m:t>
                              </m:r>
                            </m:sup>
                          </m:sSup>
                          <m:r>
                            <a:rPr lang="en-US" sz="2400" b="0" i="1" smtClean="0">
                              <a:latin typeface="Cambria Math" panose="02040503050406030204" pitchFamily="18" charset="0"/>
                            </a:rPr>
                            <m:t>)</m:t>
                          </m:r>
                        </m:e>
                      </m:nary>
                    </m:oMath>
                  </m:oMathPara>
                </a14:m>
                <a:endParaRPr lang="en-US" sz="2400" dirty="0"/>
              </a:p>
            </p:txBody>
          </p:sp>
        </mc:Choice>
        <mc:Fallback xmlns="">
          <p:sp>
            <p:nvSpPr>
              <p:cNvPr id="8" name="TextBox 7">
                <a:extLst>
                  <a:ext uri="{FF2B5EF4-FFF2-40B4-BE49-F238E27FC236}">
                    <a16:creationId xmlns:a16="http://schemas.microsoft.com/office/drawing/2014/main" id="{58C32235-1845-0325-783A-5CEA7F4D82E7}"/>
                  </a:ext>
                </a:extLst>
              </p:cNvPr>
              <p:cNvSpPr txBox="1">
                <a:spLocks noRot="1" noChangeAspect="1" noMove="1" noResize="1" noEditPoints="1" noAdjustHandles="1" noChangeArrowheads="1" noChangeShapeType="1" noTextEdit="1"/>
              </p:cNvSpPr>
              <p:nvPr/>
            </p:nvSpPr>
            <p:spPr>
              <a:xfrm>
                <a:off x="2066493" y="5224140"/>
                <a:ext cx="7946214" cy="896207"/>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2AB8A9A4-AD30-1B65-1045-DADEAB608958}"/>
              </a:ext>
            </a:extLst>
          </p:cNvPr>
          <p:cNvCxnSpPr/>
          <p:nvPr/>
        </p:nvCxnSpPr>
        <p:spPr>
          <a:xfrm>
            <a:off x="6475956" y="5799551"/>
            <a:ext cx="0" cy="450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59C7179-6AE6-5E3E-C07E-20AB32872937}"/>
                  </a:ext>
                </a:extLst>
              </p:cNvPr>
              <p:cNvSpPr txBox="1"/>
              <p:nvPr/>
            </p:nvSpPr>
            <p:spPr>
              <a:xfrm>
                <a:off x="3807913" y="6272170"/>
                <a:ext cx="5736919"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第</a:t>
                </a:r>
                <a14:m>
                  <m:oMath xmlns:m="http://schemas.openxmlformats.org/officeDocument/2006/math">
                    <m:r>
                      <a:rPr lang="en-US" altLang="zh-CN" sz="2400" b="1" i="1" spc="300" dirty="0" smtClean="0">
                        <a:solidFill>
                          <a:srgbClr val="004098"/>
                        </a:solidFill>
                        <a:latin typeface="Cambria Math" panose="02040503050406030204" pitchFamily="18" charset="0"/>
                        <a:ea typeface="微软雅黑" panose="020B0503020204020204" pitchFamily="34" charset="-122"/>
                      </a:rPr>
                      <m:t>𝒊</m:t>
                    </m:r>
                  </m:oMath>
                </a14:m>
                <a:r>
                  <a:rPr lang="zh-CN" altLang="en-US" sz="2400" b="1" spc="300" dirty="0">
                    <a:solidFill>
                      <a:srgbClr val="004098"/>
                    </a:solidFill>
                    <a:latin typeface="微软雅黑" panose="020B0503020204020204" pitchFamily="34" charset="-122"/>
                    <a:ea typeface="微软雅黑" panose="020B0503020204020204" pitchFamily="34" charset="-122"/>
                  </a:rPr>
                  <a:t>个参与训练的锚框正负类别标签</a:t>
                </a:r>
                <a:endParaRPr lang="en-US"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11" name="TextBox 10">
                <a:extLst>
                  <a:ext uri="{FF2B5EF4-FFF2-40B4-BE49-F238E27FC236}">
                    <a16:creationId xmlns:a16="http://schemas.microsoft.com/office/drawing/2014/main" id="{E59C7179-6AE6-5E3E-C07E-20AB32872937}"/>
                  </a:ext>
                </a:extLst>
              </p:cNvPr>
              <p:cNvSpPr txBox="1">
                <a:spLocks noRot="1" noChangeAspect="1" noMove="1" noResize="1" noEditPoints="1" noAdjustHandles="1" noChangeArrowheads="1" noChangeShapeType="1" noTextEdit="1"/>
              </p:cNvSpPr>
              <p:nvPr/>
            </p:nvSpPr>
            <p:spPr>
              <a:xfrm>
                <a:off x="3807913" y="6272170"/>
                <a:ext cx="5736919" cy="461665"/>
              </a:xfrm>
              <a:prstGeom prst="rect">
                <a:avLst/>
              </a:prstGeom>
              <a:blipFill>
                <a:blip r:embed="rId5"/>
                <a:stretch>
                  <a:fillRect l="-1700"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403768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E2A69C-8796-2290-C471-B758560C1270}"/>
              </a:ext>
            </a:extLst>
          </p:cNvPr>
          <p:cNvSpPr>
            <a:spLocks noGrp="1"/>
          </p:cNvSpPr>
          <p:nvPr>
            <p:ph idx="1"/>
          </p:nvPr>
        </p:nvSpPr>
        <p:spPr>
          <a:xfrm>
            <a:off x="479322" y="1117605"/>
            <a:ext cx="11120561" cy="607023"/>
          </a:xfrm>
        </p:spPr>
        <p:txBody>
          <a:bodyPr>
            <a:normAutofit/>
          </a:bodyPr>
          <a:lstStyle/>
          <a:p>
            <a:r>
              <a:rPr lang="zh-CN" altLang="en-US" b="1" spc="300" dirty="0">
                <a:solidFill>
                  <a:srgbClr val="004098"/>
                </a:solidFill>
                <a:latin typeface="微软雅黑" panose="020B0503020204020204" pitchFamily="34" charset="-122"/>
                <a:ea typeface="微软雅黑" panose="020B0503020204020204" pitchFamily="34" charset="-122"/>
              </a:rPr>
              <a:t>四步交替训练</a:t>
            </a:r>
            <a:endParaRPr lang="en-US" altLang="zh-CN" b="1" spc="300" dirty="0">
              <a:solidFill>
                <a:srgbClr val="004098"/>
              </a:solidFill>
              <a:latin typeface="微软雅黑" panose="020B0503020204020204" pitchFamily="34" charset="-122"/>
              <a:ea typeface="微软雅黑" panose="020B0503020204020204" pitchFamily="34" charset="-122"/>
            </a:endParaRPr>
          </a:p>
          <a:p>
            <a:pPr marL="0" indent="0">
              <a:buNone/>
            </a:pPr>
            <a:endParaRPr lang="en-US" b="1" spc="300" dirty="0">
              <a:solidFill>
                <a:srgbClr val="004098"/>
              </a:solidFill>
              <a:latin typeface="微软雅黑" panose="020B0503020204020204" pitchFamily="34" charset="-122"/>
              <a:ea typeface="微软雅黑" panose="020B0503020204020204" pitchFamily="34" charset="-122"/>
            </a:endParaRPr>
          </a:p>
        </p:txBody>
      </p:sp>
      <p:sp>
        <p:nvSpPr>
          <p:cNvPr id="3" name="Title 2">
            <a:extLst>
              <a:ext uri="{FF2B5EF4-FFF2-40B4-BE49-F238E27FC236}">
                <a16:creationId xmlns:a16="http://schemas.microsoft.com/office/drawing/2014/main" id="{F0852EA1-2583-F0B9-89BB-DB9EEC1B7D47}"/>
              </a:ext>
            </a:extLst>
          </p:cNvPr>
          <p:cNvSpPr>
            <a:spLocks noGrp="1"/>
          </p:cNvSpPr>
          <p:nvPr>
            <p:ph type="title"/>
          </p:nvPr>
        </p:nvSpPr>
        <p:spPr/>
        <p:txBody>
          <a:bodyPr/>
          <a:lstStyle/>
          <a:p>
            <a:r>
              <a:rPr lang="en-US" dirty="0"/>
              <a:t>Faster R-CNN</a:t>
            </a:r>
            <a:r>
              <a:rPr lang="zh-CN" altLang="en-US" dirty="0"/>
              <a:t>的训练</a:t>
            </a:r>
            <a:endParaRPr lang="en-US" dirty="0"/>
          </a:p>
        </p:txBody>
      </p:sp>
      <p:sp>
        <p:nvSpPr>
          <p:cNvPr id="4" name="Slide Number Placeholder 3">
            <a:extLst>
              <a:ext uri="{FF2B5EF4-FFF2-40B4-BE49-F238E27FC236}">
                <a16:creationId xmlns:a16="http://schemas.microsoft.com/office/drawing/2014/main" id="{D43F20C8-E64A-F6D3-1819-58009B39053D}"/>
              </a:ext>
            </a:extLst>
          </p:cNvPr>
          <p:cNvSpPr>
            <a:spLocks noGrp="1"/>
          </p:cNvSpPr>
          <p:nvPr>
            <p:ph type="sldNum" sz="quarter" idx="12"/>
          </p:nvPr>
        </p:nvSpPr>
        <p:spPr/>
        <p:txBody>
          <a:bodyPr/>
          <a:lstStyle/>
          <a:p>
            <a:fld id="{6CE905FA-BBCD-4FD4-802A-EBCB9D8662AD}" type="slidenum">
              <a:rPr lang="zh-CN" altLang="en-US" smtClean="0"/>
              <a:pPr/>
              <a:t>23</a:t>
            </a:fld>
            <a:endParaRPr lang="zh-CN" altLang="en-US" dirty="0"/>
          </a:p>
        </p:txBody>
      </p:sp>
      <p:sp>
        <p:nvSpPr>
          <p:cNvPr id="5" name="TextBox 4">
            <a:extLst>
              <a:ext uri="{FF2B5EF4-FFF2-40B4-BE49-F238E27FC236}">
                <a16:creationId xmlns:a16="http://schemas.microsoft.com/office/drawing/2014/main" id="{96B2E54E-34F1-7443-0426-1AF6E6B13C62}"/>
              </a:ext>
            </a:extLst>
          </p:cNvPr>
          <p:cNvSpPr txBox="1"/>
          <p:nvPr/>
        </p:nvSpPr>
        <p:spPr>
          <a:xfrm>
            <a:off x="479322" y="1954743"/>
            <a:ext cx="11512050" cy="3785652"/>
          </a:xfrm>
          <a:prstGeom prst="rect">
            <a:avLst/>
          </a:prstGeom>
          <a:noFill/>
        </p:spPr>
        <p:txBody>
          <a:bodyPr wrap="square" rtlCol="0">
            <a:spAutoFit/>
          </a:bodyPr>
          <a:lstStyle/>
          <a:p>
            <a:pPr marL="457200" indent="-457200" algn="just">
              <a:buFont typeface="+mj-lt"/>
              <a:buAutoNum type="arabicPeriod"/>
            </a:pPr>
            <a:r>
              <a:rPr lang="en-US" altLang="zh-CN" sz="2400" spc="300" dirty="0">
                <a:latin typeface="微软雅黑" panose="020B0503020204020204" pitchFamily="34" charset="-122"/>
                <a:ea typeface="微软雅黑" panose="020B0503020204020204" pitchFamily="34" charset="-122"/>
              </a:rPr>
              <a:t>RPN</a:t>
            </a:r>
            <a:r>
              <a:rPr lang="zh-CN" altLang="en-US" sz="2400" spc="300" dirty="0">
                <a:latin typeface="微软雅黑" panose="020B0503020204020204" pitchFamily="34" charset="-122"/>
                <a:ea typeface="微软雅黑" panose="020B0503020204020204" pitchFamily="34" charset="-122"/>
              </a:rPr>
              <a:t>所接的主干网络参数由在</a:t>
            </a:r>
            <a:r>
              <a:rPr lang="en-US" altLang="zh-CN" sz="2400" spc="300" dirty="0">
                <a:latin typeface="微软雅黑" panose="020B0503020204020204" pitchFamily="34" charset="-122"/>
                <a:ea typeface="微软雅黑" panose="020B0503020204020204" pitchFamily="34" charset="-122"/>
              </a:rPr>
              <a:t>ImageNet</a:t>
            </a:r>
            <a:r>
              <a:rPr lang="zh-CN" altLang="en-US" sz="2400" spc="300" dirty="0">
                <a:latin typeface="微软雅黑" panose="020B0503020204020204" pitchFamily="34" charset="-122"/>
                <a:ea typeface="微软雅黑" panose="020B0503020204020204" pitchFamily="34" charset="-122"/>
              </a:rPr>
              <a:t>数据集上预训练好的主干网络参数初始化，并按前述过程训练</a:t>
            </a:r>
            <a:r>
              <a:rPr lang="en-US" altLang="zh-CN" sz="2400" spc="300" dirty="0">
                <a:latin typeface="微软雅黑" panose="020B0503020204020204" pitchFamily="34" charset="-122"/>
                <a:ea typeface="微软雅黑" panose="020B0503020204020204" pitchFamily="34" charset="-122"/>
              </a:rPr>
              <a:t>RPN</a:t>
            </a:r>
            <a:r>
              <a:rPr lang="zh-CN" altLang="en-US" sz="2400" spc="300" dirty="0">
                <a:latin typeface="微软雅黑" panose="020B0503020204020204" pitchFamily="34" charset="-122"/>
                <a:ea typeface="微软雅黑" panose="020B0503020204020204" pitchFamily="34" charset="-122"/>
              </a:rPr>
              <a:t>和与之所接的主干网络；</a:t>
            </a:r>
            <a:endParaRPr lang="en-US" altLang="zh-CN" sz="2400" spc="300" dirty="0">
              <a:latin typeface="微软雅黑" panose="020B0503020204020204" pitchFamily="34" charset="-122"/>
              <a:ea typeface="微软雅黑" panose="020B0503020204020204" pitchFamily="34" charset="-122"/>
            </a:endParaRPr>
          </a:p>
          <a:p>
            <a:pPr marL="457200" indent="-457200" algn="just">
              <a:buFont typeface="+mj-lt"/>
              <a:buAutoNum type="arabicPeriod"/>
            </a:pPr>
            <a:r>
              <a:rPr lang="en-US" altLang="zh-CN" sz="2400" spc="300" dirty="0">
                <a:latin typeface="微软雅黑" panose="020B0503020204020204" pitchFamily="34" charset="-122"/>
                <a:ea typeface="微软雅黑" panose="020B0503020204020204" pitchFamily="34" charset="-122"/>
              </a:rPr>
              <a:t>Fast R-CNN</a:t>
            </a:r>
            <a:r>
              <a:rPr lang="zh-CN" altLang="en-US" sz="2400" spc="300" dirty="0">
                <a:latin typeface="微软雅黑" panose="020B0503020204020204" pitchFamily="34" charset="-122"/>
                <a:ea typeface="微软雅黑" panose="020B0503020204020204" pitchFamily="34" charset="-122"/>
              </a:rPr>
              <a:t>所接的主干网络参数同样由在</a:t>
            </a:r>
            <a:r>
              <a:rPr lang="en-US" altLang="zh-CN" sz="2400" spc="300" dirty="0">
                <a:latin typeface="微软雅黑" panose="020B0503020204020204" pitchFamily="34" charset="-122"/>
                <a:ea typeface="微软雅黑" panose="020B0503020204020204" pitchFamily="34" charset="-122"/>
              </a:rPr>
              <a:t>ImageNet</a:t>
            </a:r>
            <a:r>
              <a:rPr lang="zh-CN" altLang="en-US" sz="2400" spc="300" dirty="0">
                <a:latin typeface="微软雅黑" panose="020B0503020204020204" pitchFamily="34" charset="-122"/>
                <a:ea typeface="微软雅黑" panose="020B0503020204020204" pitchFamily="34" charset="-122"/>
              </a:rPr>
              <a:t>数据集上预训练好的主干网络参数初始化。然后使用第一步</a:t>
            </a:r>
            <a:r>
              <a:rPr lang="en-US" altLang="zh-CN" sz="2400" spc="300" dirty="0">
                <a:latin typeface="微软雅黑" panose="020B0503020204020204" pitchFamily="34" charset="-122"/>
                <a:ea typeface="微软雅黑" panose="020B0503020204020204" pitchFamily="34" charset="-122"/>
              </a:rPr>
              <a:t>RPN</a:t>
            </a:r>
            <a:r>
              <a:rPr lang="zh-CN" altLang="en-US" sz="2400" spc="300" dirty="0">
                <a:latin typeface="微软雅黑" panose="020B0503020204020204" pitchFamily="34" charset="-122"/>
                <a:ea typeface="微软雅黑" panose="020B0503020204020204" pitchFamily="34" charset="-122"/>
              </a:rPr>
              <a:t>生成的候选区域训练</a:t>
            </a:r>
            <a:r>
              <a:rPr lang="en-US" altLang="zh-CN" sz="2400" spc="300" dirty="0">
                <a:latin typeface="微软雅黑" panose="020B0503020204020204" pitchFamily="34" charset="-122"/>
                <a:ea typeface="微软雅黑" panose="020B0503020204020204" pitchFamily="34" charset="-122"/>
              </a:rPr>
              <a:t>Fast R-CNN</a:t>
            </a:r>
            <a:r>
              <a:rPr lang="zh-CN" altLang="en-US" sz="2400" spc="300" dirty="0">
                <a:latin typeface="微软雅黑" panose="020B0503020204020204" pitchFamily="34" charset="-122"/>
                <a:ea typeface="微软雅黑" panose="020B0503020204020204" pitchFamily="34" charset="-122"/>
              </a:rPr>
              <a:t>和与之所接的主干网络。注意，此时</a:t>
            </a:r>
            <a:r>
              <a:rPr lang="en-US" altLang="zh-CN" sz="2400" spc="300" dirty="0">
                <a:latin typeface="微软雅黑" panose="020B0503020204020204" pitchFamily="34" charset="-122"/>
                <a:ea typeface="微软雅黑" panose="020B0503020204020204" pitchFamily="34" charset="-122"/>
              </a:rPr>
              <a:t>RPN</a:t>
            </a:r>
            <a:r>
              <a:rPr lang="zh-CN" altLang="en-US" sz="2400" spc="300" dirty="0">
                <a:latin typeface="微软雅黑" panose="020B0503020204020204" pitchFamily="34" charset="-122"/>
                <a:ea typeface="微软雅黑" panose="020B0503020204020204" pitchFamily="34" charset="-122"/>
              </a:rPr>
              <a:t>和</a:t>
            </a:r>
            <a:r>
              <a:rPr lang="en-US" altLang="zh-CN" sz="2400" spc="300" dirty="0">
                <a:latin typeface="微软雅黑" panose="020B0503020204020204" pitchFamily="34" charset="-122"/>
                <a:ea typeface="微软雅黑" panose="020B0503020204020204" pitchFamily="34" charset="-122"/>
              </a:rPr>
              <a:t>Fast R-CNN</a:t>
            </a:r>
            <a:r>
              <a:rPr lang="zh-CN" altLang="en-US" sz="2400" spc="300" dirty="0">
                <a:latin typeface="微软雅黑" panose="020B0503020204020204" pitchFamily="34" charset="-122"/>
                <a:ea typeface="微软雅黑" panose="020B0503020204020204" pitchFamily="34" charset="-122"/>
              </a:rPr>
              <a:t>不共享主干网络的参数，即它们所接的主干网络的参数是不同的；</a:t>
            </a:r>
            <a:endParaRPr lang="en-US" altLang="zh-CN" sz="2400" spc="300" dirty="0">
              <a:latin typeface="微软雅黑" panose="020B0503020204020204" pitchFamily="34" charset="-122"/>
              <a:ea typeface="微软雅黑" panose="020B0503020204020204" pitchFamily="34" charset="-122"/>
            </a:endParaRPr>
          </a:p>
          <a:p>
            <a:pPr marL="457200" indent="-457200" algn="just">
              <a:buFont typeface="+mj-lt"/>
              <a:buAutoNum type="arabicPeriod"/>
            </a:pPr>
            <a:r>
              <a:rPr lang="zh-CN" altLang="en-US" sz="2400" spc="300" dirty="0">
                <a:latin typeface="微软雅黑" panose="020B0503020204020204" pitchFamily="34" charset="-122"/>
                <a:ea typeface="微软雅黑" panose="020B0503020204020204" pitchFamily="34" charset="-122"/>
              </a:rPr>
              <a:t>使用</a:t>
            </a:r>
            <a:r>
              <a:rPr lang="en-US" altLang="zh-CN" sz="2400" spc="300" dirty="0">
                <a:latin typeface="微软雅黑" panose="020B0503020204020204" pitchFamily="34" charset="-122"/>
                <a:ea typeface="微软雅黑" panose="020B0503020204020204" pitchFamily="34" charset="-122"/>
              </a:rPr>
              <a:t>Fast R-CNN</a:t>
            </a:r>
            <a:r>
              <a:rPr lang="zh-CN" altLang="en-US" sz="2400" spc="300" dirty="0">
                <a:latin typeface="微软雅黑" panose="020B0503020204020204" pitchFamily="34" charset="-122"/>
                <a:ea typeface="微软雅黑" panose="020B0503020204020204" pitchFamily="34" charset="-122"/>
              </a:rPr>
              <a:t>所接的主干网络参数来初始化</a:t>
            </a:r>
            <a:r>
              <a:rPr lang="en-US" altLang="zh-CN" sz="2400" spc="300" dirty="0">
                <a:latin typeface="微软雅黑" panose="020B0503020204020204" pitchFamily="34" charset="-122"/>
                <a:ea typeface="微软雅黑" panose="020B0503020204020204" pitchFamily="34" charset="-122"/>
              </a:rPr>
              <a:t>RPN</a:t>
            </a:r>
            <a:r>
              <a:rPr lang="zh-CN" altLang="en-US" sz="2400" spc="300" dirty="0">
                <a:latin typeface="微软雅黑" panose="020B0503020204020204" pitchFamily="34" charset="-122"/>
                <a:ea typeface="微软雅黑" panose="020B0503020204020204" pitchFamily="34" charset="-122"/>
              </a:rPr>
              <a:t>所接的主干网络参数，并固定住主干网络参数，微调只属于</a:t>
            </a:r>
            <a:r>
              <a:rPr lang="en-US" altLang="zh-CN" sz="2400" spc="300" dirty="0">
                <a:latin typeface="微软雅黑" panose="020B0503020204020204" pitchFamily="34" charset="-122"/>
                <a:ea typeface="微软雅黑" panose="020B0503020204020204" pitchFamily="34" charset="-122"/>
              </a:rPr>
              <a:t>RPN</a:t>
            </a:r>
            <a:r>
              <a:rPr lang="zh-CN" altLang="en-US" sz="2400" spc="300" dirty="0">
                <a:latin typeface="微软雅黑" panose="020B0503020204020204" pitchFamily="34" charset="-122"/>
                <a:ea typeface="微软雅黑" panose="020B0503020204020204" pitchFamily="34" charset="-122"/>
              </a:rPr>
              <a:t>的网络层级。此时，</a:t>
            </a:r>
            <a:r>
              <a:rPr lang="en-US" altLang="zh-CN" sz="2400" spc="300" dirty="0">
                <a:latin typeface="微软雅黑" panose="020B0503020204020204" pitchFamily="34" charset="-122"/>
                <a:ea typeface="微软雅黑" panose="020B0503020204020204" pitchFamily="34" charset="-122"/>
              </a:rPr>
              <a:t>RPN</a:t>
            </a:r>
            <a:r>
              <a:rPr lang="zh-CN" altLang="en-US" sz="2400" spc="300" dirty="0">
                <a:latin typeface="微软雅黑" panose="020B0503020204020204" pitchFamily="34" charset="-122"/>
                <a:ea typeface="微软雅黑" panose="020B0503020204020204" pitchFamily="34" charset="-122"/>
              </a:rPr>
              <a:t>和</a:t>
            </a:r>
            <a:r>
              <a:rPr lang="en-US" altLang="zh-CN" sz="2400" spc="300" dirty="0">
                <a:latin typeface="微软雅黑" panose="020B0503020204020204" pitchFamily="34" charset="-122"/>
                <a:ea typeface="微软雅黑" panose="020B0503020204020204" pitchFamily="34" charset="-122"/>
              </a:rPr>
              <a:t>Fast R-CNN</a:t>
            </a:r>
            <a:r>
              <a:rPr lang="zh-CN" altLang="en-US" sz="2400" spc="300" dirty="0">
                <a:latin typeface="微软雅黑" panose="020B0503020204020204" pitchFamily="34" charset="-122"/>
                <a:ea typeface="微软雅黑" panose="020B0503020204020204" pitchFamily="34" charset="-122"/>
              </a:rPr>
              <a:t>共享主干网络；</a:t>
            </a:r>
            <a:endParaRPr lang="en-US" altLang="zh-CN" sz="2400" spc="300" dirty="0">
              <a:latin typeface="微软雅黑" panose="020B0503020204020204" pitchFamily="34" charset="-122"/>
              <a:ea typeface="微软雅黑" panose="020B0503020204020204" pitchFamily="34" charset="-122"/>
            </a:endParaRPr>
          </a:p>
          <a:p>
            <a:pPr marL="457200" indent="-457200" algn="just">
              <a:buFont typeface="+mj-lt"/>
              <a:buAutoNum type="arabicPeriod"/>
            </a:pPr>
            <a:r>
              <a:rPr lang="zh-CN" altLang="en-US" sz="2400" spc="300" dirty="0">
                <a:latin typeface="微软雅黑" panose="020B0503020204020204" pitchFamily="34" charset="-122"/>
                <a:ea typeface="微软雅黑" panose="020B0503020204020204" pitchFamily="34" charset="-122"/>
              </a:rPr>
              <a:t>固定住共享的主干网络的参数，微调只属于</a:t>
            </a:r>
            <a:r>
              <a:rPr lang="en-US" altLang="zh-CN" sz="2400" spc="300" dirty="0">
                <a:latin typeface="微软雅黑" panose="020B0503020204020204" pitchFamily="34" charset="-122"/>
                <a:ea typeface="微软雅黑" panose="020B0503020204020204" pitchFamily="34" charset="-122"/>
              </a:rPr>
              <a:t>Fast R-CNN</a:t>
            </a:r>
            <a:r>
              <a:rPr lang="zh-CN" altLang="en-US" sz="2400" spc="300" dirty="0">
                <a:latin typeface="微软雅黑" panose="020B0503020204020204" pitchFamily="34" charset="-122"/>
                <a:ea typeface="微软雅黑" panose="020B0503020204020204" pitchFamily="34" charset="-122"/>
              </a:rPr>
              <a:t>的网络层级。</a:t>
            </a:r>
            <a:endParaRPr lang="en-US" sz="2400" spc="3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5934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zh-CN" altLang="en-US" dirty="0"/>
              <a:t>简介</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521061" y="1062122"/>
            <a:ext cx="10963155" cy="523220"/>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目标检测</a:t>
            </a:r>
            <a:r>
              <a:rPr lang="en-US" altLang="zh-CN" sz="2800" b="1" spc="300" dirty="0">
                <a:solidFill>
                  <a:srgbClr val="004098"/>
                </a:solidFill>
                <a:latin typeface="微软雅黑" panose="020B0503020204020204" pitchFamily="34" charset="-122"/>
                <a:ea typeface="微软雅黑" panose="020B0503020204020204" pitchFamily="34" charset="-122"/>
              </a:rPr>
              <a:t>——</a:t>
            </a:r>
            <a:r>
              <a:rPr lang="zh-CN" altLang="en-US" sz="2800" b="1" spc="300" dirty="0">
                <a:solidFill>
                  <a:srgbClr val="004098"/>
                </a:solidFill>
                <a:latin typeface="微软雅黑" panose="020B0503020204020204" pitchFamily="34" charset="-122"/>
                <a:ea typeface="微软雅黑" panose="020B0503020204020204" pitchFamily="34" charset="-122"/>
              </a:rPr>
              <a:t>识别图像中每个目标的类别并且对它们进行定位</a:t>
            </a:r>
            <a:endParaRPr lang="en-US" altLang="zh-CN" sz="2800" b="1" spc="300" dirty="0">
              <a:solidFill>
                <a:srgbClr val="004098"/>
              </a:solidFill>
              <a:latin typeface="微软雅黑" panose="020B0503020204020204" pitchFamily="34" charset="-122"/>
              <a:ea typeface="微软雅黑" panose="020B0503020204020204" pitchFamily="34" charset="-122"/>
            </a:endParaRPr>
          </a:p>
        </p:txBody>
      </p:sp>
      <p:grpSp>
        <p:nvGrpSpPr>
          <p:cNvPr id="21" name="Group 20">
            <a:extLst>
              <a:ext uri="{FF2B5EF4-FFF2-40B4-BE49-F238E27FC236}">
                <a16:creationId xmlns:a16="http://schemas.microsoft.com/office/drawing/2014/main" id="{D3294D0F-7625-5168-93DA-3D32B0D37935}"/>
              </a:ext>
            </a:extLst>
          </p:cNvPr>
          <p:cNvGrpSpPr/>
          <p:nvPr/>
        </p:nvGrpSpPr>
        <p:grpSpPr>
          <a:xfrm>
            <a:off x="2131183" y="2815216"/>
            <a:ext cx="5716457" cy="3860082"/>
            <a:chOff x="3144411" y="2678830"/>
            <a:chExt cx="5716457" cy="3860082"/>
          </a:xfrm>
        </p:grpSpPr>
        <p:pic>
          <p:nvPicPr>
            <p:cNvPr id="3" name="Picture 2" descr="A person sitting at a table with his arms crossed&#10;&#10;Description automatically generated">
              <a:extLst>
                <a:ext uri="{FF2B5EF4-FFF2-40B4-BE49-F238E27FC236}">
                  <a16:creationId xmlns:a16="http://schemas.microsoft.com/office/drawing/2014/main" id="{9B7B2B2D-E679-7C67-81CB-98D14AA40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411" y="2678830"/>
              <a:ext cx="5716457" cy="3860082"/>
            </a:xfrm>
            <a:prstGeom prst="rect">
              <a:avLst/>
            </a:prstGeom>
          </p:spPr>
        </p:pic>
        <p:sp>
          <p:nvSpPr>
            <p:cNvPr id="4" name="TextBox 3">
              <a:extLst>
                <a:ext uri="{FF2B5EF4-FFF2-40B4-BE49-F238E27FC236}">
                  <a16:creationId xmlns:a16="http://schemas.microsoft.com/office/drawing/2014/main" id="{5A3C7BBE-FB51-F530-616F-D218218DF7D4}"/>
                </a:ext>
              </a:extLst>
            </p:cNvPr>
            <p:cNvSpPr txBox="1"/>
            <p:nvPr/>
          </p:nvSpPr>
          <p:spPr>
            <a:xfrm>
              <a:off x="3747504" y="5426546"/>
              <a:ext cx="919022" cy="369332"/>
            </a:xfrm>
            <a:prstGeom prst="rect">
              <a:avLst/>
            </a:prstGeom>
            <a:gradFill flip="none" rotWithShape="1">
              <a:gsLst>
                <a:gs pos="0">
                  <a:schemeClr val="accent2">
                    <a:lumMod val="5000"/>
                    <a:lumOff val="95000"/>
                    <a:alpha val="50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r>
                <a:rPr lang="en-US" altLang="zh-CN" b="1" dirty="0"/>
                <a:t>person</a:t>
              </a:r>
              <a:endParaRPr lang="en-US" b="1" dirty="0"/>
            </a:p>
          </p:txBody>
        </p:sp>
        <p:sp>
          <p:nvSpPr>
            <p:cNvPr id="8" name="TextBox 7">
              <a:extLst>
                <a:ext uri="{FF2B5EF4-FFF2-40B4-BE49-F238E27FC236}">
                  <a16:creationId xmlns:a16="http://schemas.microsoft.com/office/drawing/2014/main" id="{A06ECEB6-BACF-6454-00C4-E11C5CAFEDE7}"/>
                </a:ext>
              </a:extLst>
            </p:cNvPr>
            <p:cNvSpPr txBox="1"/>
            <p:nvPr/>
          </p:nvSpPr>
          <p:spPr>
            <a:xfrm>
              <a:off x="7562286" y="4629197"/>
              <a:ext cx="725187" cy="369332"/>
            </a:xfrm>
            <a:prstGeom prst="rect">
              <a:avLst/>
            </a:prstGeom>
            <a:gradFill flip="none" rotWithShape="1">
              <a:gsLst>
                <a:gs pos="0">
                  <a:schemeClr val="accent3">
                    <a:lumMod val="5000"/>
                    <a:lumOff val="95000"/>
                    <a:alpha val="50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rtlCol="0">
              <a:spAutoFit/>
            </a:bodyPr>
            <a:lstStyle/>
            <a:p>
              <a:r>
                <a:rPr lang="en-US" altLang="zh-CN" b="1" dirty="0"/>
                <a:t>chair</a:t>
              </a:r>
              <a:endParaRPr lang="en-US" b="1" dirty="0"/>
            </a:p>
          </p:txBody>
        </p:sp>
        <p:sp>
          <p:nvSpPr>
            <p:cNvPr id="10" name="TextBox 9">
              <a:extLst>
                <a:ext uri="{FF2B5EF4-FFF2-40B4-BE49-F238E27FC236}">
                  <a16:creationId xmlns:a16="http://schemas.microsoft.com/office/drawing/2014/main" id="{6800389A-DC46-1C15-F4BD-B041F69919A8}"/>
                </a:ext>
              </a:extLst>
            </p:cNvPr>
            <p:cNvSpPr txBox="1"/>
            <p:nvPr/>
          </p:nvSpPr>
          <p:spPr>
            <a:xfrm>
              <a:off x="6423653" y="5795878"/>
              <a:ext cx="509584" cy="369332"/>
            </a:xfrm>
            <a:prstGeom prst="rect">
              <a:avLst/>
            </a:prstGeom>
            <a:gradFill flip="none" rotWithShape="1">
              <a:gsLst>
                <a:gs pos="0">
                  <a:srgbClr val="FFF3F3">
                    <a:alpha val="49804"/>
                  </a:srgbClr>
                </a:gs>
                <a:gs pos="74000">
                  <a:srgbClr val="FC7660"/>
                </a:gs>
                <a:gs pos="83000">
                  <a:srgbClr val="FC7660"/>
                </a:gs>
                <a:gs pos="100000">
                  <a:srgbClr val="FDA9AF"/>
                </a:gs>
              </a:gsLst>
              <a:lin ang="5400000" scaled="1"/>
              <a:tileRect/>
            </a:gradFill>
          </p:spPr>
          <p:txBody>
            <a:bodyPr wrap="square" rtlCol="0">
              <a:spAutoFit/>
            </a:bodyPr>
            <a:lstStyle/>
            <a:p>
              <a:r>
                <a:rPr lang="en-US" altLang="zh-CN" b="1" dirty="0"/>
                <a:t>toy</a:t>
              </a:r>
              <a:endParaRPr lang="en-US" b="1" dirty="0"/>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313CFC3-C5E5-1FEA-3BFA-645DB0AF5C2F}"/>
                  </a:ext>
                </a:extLst>
              </p:cNvPr>
              <p:cNvSpPr txBox="1"/>
              <p:nvPr/>
            </p:nvSpPr>
            <p:spPr>
              <a:xfrm>
                <a:off x="4322980" y="1678216"/>
                <a:ext cx="135601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&lt;</m:t>
                      </m:r>
                      <m:r>
                        <a:rPr lang="en-US" sz="2800" b="0" i="1" smtClean="0">
                          <a:latin typeface="Cambria Math" panose="02040503050406030204" pitchFamily="18" charset="0"/>
                        </a:rPr>
                        <m:t>𝑐</m:t>
                      </m:r>
                      <m:r>
                        <a:rPr lang="en-US" sz="2800" b="0" i="1" smtClean="0">
                          <a:latin typeface="Cambria Math" panose="02040503050406030204" pitchFamily="18" charset="0"/>
                        </a:rPr>
                        <m:t>,</m:t>
                      </m:r>
                      <m:r>
                        <a:rPr lang="en-US" sz="2800" b="1" i="0" smtClean="0">
                          <a:latin typeface="Cambria Math" panose="02040503050406030204" pitchFamily="18" charset="0"/>
                        </a:rPr>
                        <m:t>𝐛</m:t>
                      </m:r>
                      <m:r>
                        <a:rPr lang="en-US" sz="2800" b="0" i="1" smtClean="0">
                          <a:latin typeface="Cambria Math" panose="02040503050406030204" pitchFamily="18" charset="0"/>
                        </a:rPr>
                        <m:t>&gt;</m:t>
                      </m:r>
                    </m:oMath>
                  </m:oMathPara>
                </a14:m>
                <a:endParaRPr lang="en-US" sz="2800" dirty="0"/>
              </a:p>
            </p:txBody>
          </p:sp>
        </mc:Choice>
        <mc:Fallback xmlns="">
          <p:sp>
            <p:nvSpPr>
              <p:cNvPr id="11" name="TextBox 10">
                <a:extLst>
                  <a:ext uri="{FF2B5EF4-FFF2-40B4-BE49-F238E27FC236}">
                    <a16:creationId xmlns:a16="http://schemas.microsoft.com/office/drawing/2014/main" id="{F313CFC3-C5E5-1FEA-3BFA-645DB0AF5C2F}"/>
                  </a:ext>
                </a:extLst>
              </p:cNvPr>
              <p:cNvSpPr txBox="1">
                <a:spLocks noRot="1" noChangeAspect="1" noMove="1" noResize="1" noEditPoints="1" noAdjustHandles="1" noChangeArrowheads="1" noChangeShapeType="1" noTextEdit="1"/>
              </p:cNvSpPr>
              <p:nvPr/>
            </p:nvSpPr>
            <p:spPr>
              <a:xfrm>
                <a:off x="4322980" y="1678216"/>
                <a:ext cx="1356012" cy="430887"/>
              </a:xfrm>
              <a:prstGeom prst="rect">
                <a:avLst/>
              </a:prstGeom>
              <a:blipFill>
                <a:blip r:embed="rId6"/>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243BC161-C848-DB86-1A82-87145424DA29}"/>
              </a:ext>
            </a:extLst>
          </p:cNvPr>
          <p:cNvCxnSpPr/>
          <p:nvPr/>
        </p:nvCxnSpPr>
        <p:spPr>
          <a:xfrm flipH="1">
            <a:off x="3773347" y="2051643"/>
            <a:ext cx="937549" cy="233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3F55919-05D3-98D1-0684-99F4E41C05AA}"/>
              </a:ext>
            </a:extLst>
          </p:cNvPr>
          <p:cNvSpPr txBox="1"/>
          <p:nvPr/>
        </p:nvSpPr>
        <p:spPr>
          <a:xfrm>
            <a:off x="2896446" y="2051643"/>
            <a:ext cx="937549" cy="461665"/>
          </a:xfrm>
          <a:prstGeom prst="rect">
            <a:avLst/>
          </a:prstGeom>
          <a:noFill/>
        </p:spPr>
        <p:txBody>
          <a:bodyPr wrap="square">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类别</a:t>
            </a:r>
            <a:endParaRPr lang="en-US" sz="2400" dirty="0"/>
          </a:p>
        </p:txBody>
      </p:sp>
      <p:cxnSp>
        <p:nvCxnSpPr>
          <p:cNvPr id="17" name="Straight Arrow Connector 16">
            <a:extLst>
              <a:ext uri="{FF2B5EF4-FFF2-40B4-BE49-F238E27FC236}">
                <a16:creationId xmlns:a16="http://schemas.microsoft.com/office/drawing/2014/main" id="{67151E4E-9987-981D-3483-05D551F72C86}"/>
              </a:ext>
            </a:extLst>
          </p:cNvPr>
          <p:cNvCxnSpPr>
            <a:cxnSpLocks/>
          </p:cNvCxnSpPr>
          <p:nvPr/>
        </p:nvCxnSpPr>
        <p:spPr>
          <a:xfrm>
            <a:off x="5281916" y="2080373"/>
            <a:ext cx="817942" cy="212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48528CA-CC40-8227-9529-D4771CB5011A}"/>
              </a:ext>
            </a:extLst>
          </p:cNvPr>
          <p:cNvSpPr txBox="1"/>
          <p:nvPr/>
        </p:nvSpPr>
        <p:spPr>
          <a:xfrm>
            <a:off x="6185827" y="2124701"/>
            <a:ext cx="1313817" cy="461665"/>
          </a:xfrm>
          <a:prstGeom prst="rect">
            <a:avLst/>
          </a:prstGeom>
          <a:noFill/>
        </p:spPr>
        <p:txBody>
          <a:bodyPr wrap="square">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包围盒</a:t>
            </a:r>
            <a:endParaRPr lang="en-US" sz="2400"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0E866FB-0A83-657D-09C9-EBF77C309906}"/>
                  </a:ext>
                </a:extLst>
              </p:cNvPr>
              <p:cNvSpPr txBox="1"/>
              <p:nvPr/>
            </p:nvSpPr>
            <p:spPr>
              <a:xfrm>
                <a:off x="2053687" y="2502531"/>
                <a:ext cx="22511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𝑝𝑒𝑟𝑠𝑜𝑛</m:t>
                      </m:r>
                      <m:r>
                        <a:rPr lang="en-US" sz="2000" b="0" i="1" smtClean="0">
                          <a:latin typeface="Cambria Math" panose="02040503050406030204" pitchFamily="18" charset="0"/>
                        </a:rPr>
                        <m:t>, </m:t>
                      </m:r>
                      <m:r>
                        <a:rPr lang="en-US" sz="2000" b="0" i="1" smtClean="0">
                          <a:latin typeface="Cambria Math" panose="02040503050406030204" pitchFamily="18" charset="0"/>
                        </a:rPr>
                        <m:t>𝑐h𝑎𝑖𝑟</m:t>
                      </m:r>
                      <m:r>
                        <a:rPr lang="en-US" sz="2000" b="0" i="1" smtClean="0">
                          <a:latin typeface="Cambria Math" panose="02040503050406030204" pitchFamily="18" charset="0"/>
                        </a:rPr>
                        <m:t>, </m:t>
                      </m:r>
                      <m:r>
                        <a:rPr lang="en-US" sz="2000" b="0" i="1" smtClean="0">
                          <a:latin typeface="Cambria Math" panose="02040503050406030204" pitchFamily="18" charset="0"/>
                        </a:rPr>
                        <m:t>𝑡𝑜𝑦</m:t>
                      </m:r>
                      <m:r>
                        <a:rPr lang="en-US" sz="2000" b="0" i="1" smtClean="0">
                          <a:latin typeface="Cambria Math" panose="02040503050406030204" pitchFamily="18" charset="0"/>
                        </a:rPr>
                        <m:t>}</m:t>
                      </m:r>
                    </m:oMath>
                  </m:oMathPara>
                </a14:m>
                <a:endParaRPr lang="en-US" sz="2000" dirty="0"/>
              </a:p>
            </p:txBody>
          </p:sp>
        </mc:Choice>
        <mc:Fallback xmlns="">
          <p:sp>
            <p:nvSpPr>
              <p:cNvPr id="22" name="TextBox 21">
                <a:extLst>
                  <a:ext uri="{FF2B5EF4-FFF2-40B4-BE49-F238E27FC236}">
                    <a16:creationId xmlns:a16="http://schemas.microsoft.com/office/drawing/2014/main" id="{20E866FB-0A83-657D-09C9-EBF77C309906}"/>
                  </a:ext>
                </a:extLst>
              </p:cNvPr>
              <p:cNvSpPr txBox="1">
                <a:spLocks noRot="1" noChangeAspect="1" noMove="1" noResize="1" noEditPoints="1" noAdjustHandles="1" noChangeArrowheads="1" noChangeShapeType="1" noTextEdit="1"/>
              </p:cNvSpPr>
              <p:nvPr/>
            </p:nvSpPr>
            <p:spPr>
              <a:xfrm>
                <a:off x="2053687" y="2502531"/>
                <a:ext cx="2251129" cy="307777"/>
              </a:xfrm>
              <a:prstGeom prst="rect">
                <a:avLst/>
              </a:prstGeom>
              <a:blipFill>
                <a:blip r:embed="rId7"/>
                <a:stretch>
                  <a:fillRect l="-3523" t="-2000" r="-3523"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BC9266E-C287-28E7-4D08-2943694C2773}"/>
                  </a:ext>
                </a:extLst>
              </p:cNvPr>
              <p:cNvSpPr txBox="1"/>
              <p:nvPr/>
            </p:nvSpPr>
            <p:spPr>
              <a:xfrm>
                <a:off x="6121892" y="2513308"/>
                <a:ext cx="1633139" cy="331950"/>
              </a:xfrm>
              <a:prstGeom prst="rect">
                <a:avLst/>
              </a:prstGeom>
              <a:noFill/>
            </p:spPr>
            <p:txBody>
              <a:bodyPr wrap="none" lIns="0" tIns="0" rIns="0" bIns="0" rtlCol="0">
                <a:spAutoFit/>
              </a:bodyPr>
              <a:lstStyle/>
              <a:p>
                <a14:m>
                  <m:oMath xmlns:m="http://schemas.openxmlformats.org/officeDocument/2006/math">
                    <m:r>
                      <a:rPr lang="en-US" sz="200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𝑥</m:t>
                        </m:r>
                      </m:sub>
                    </m:sSub>
                    <m:r>
                      <a:rPr lang="en-US" sz="2000" b="0" i="1" smtClean="0">
                        <a:latin typeface="Cambria Math" panose="02040503050406030204" pitchFamily="18" charset="0"/>
                      </a:rPr>
                      <m:t>,</m:t>
                    </m:r>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b="0" i="1" smtClean="0">
                            <a:latin typeface="Cambria Math" panose="02040503050406030204" pitchFamily="18" charset="0"/>
                          </a:rPr>
                          <m:t>𝑦</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b="0" i="1" smtClean="0">
                            <a:latin typeface="Cambria Math" panose="02040503050406030204" pitchFamily="18" charset="0"/>
                          </a:rPr>
                          <m:t>h</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b="0" i="1" smtClean="0">
                            <a:latin typeface="Cambria Math" panose="02040503050406030204" pitchFamily="18" charset="0"/>
                          </a:rPr>
                          <m:t>𝑤</m:t>
                        </m:r>
                      </m:sub>
                    </m:sSub>
                    <m:r>
                      <a:rPr lang="en-US" sz="2000" b="0" i="1" smtClean="0">
                        <a:latin typeface="Cambria Math" panose="02040503050406030204" pitchFamily="18" charset="0"/>
                      </a:rPr>
                      <m:t>)</m:t>
                    </m:r>
                  </m:oMath>
                </a14:m>
                <a:endParaRPr lang="en-US" sz="2000" dirty="0"/>
              </a:p>
            </p:txBody>
          </p:sp>
        </mc:Choice>
        <mc:Fallback xmlns="">
          <p:sp>
            <p:nvSpPr>
              <p:cNvPr id="23" name="TextBox 22">
                <a:extLst>
                  <a:ext uri="{FF2B5EF4-FFF2-40B4-BE49-F238E27FC236}">
                    <a16:creationId xmlns:a16="http://schemas.microsoft.com/office/drawing/2014/main" id="{2BC9266E-C287-28E7-4D08-2943694C2773}"/>
                  </a:ext>
                </a:extLst>
              </p:cNvPr>
              <p:cNvSpPr txBox="1">
                <a:spLocks noRot="1" noChangeAspect="1" noMove="1" noResize="1" noEditPoints="1" noAdjustHandles="1" noChangeArrowheads="1" noChangeShapeType="1" noTextEdit="1"/>
              </p:cNvSpPr>
              <p:nvPr/>
            </p:nvSpPr>
            <p:spPr>
              <a:xfrm>
                <a:off x="6121892" y="2513308"/>
                <a:ext cx="1633139" cy="331950"/>
              </a:xfrm>
              <a:prstGeom prst="rect">
                <a:avLst/>
              </a:prstGeom>
              <a:blipFill>
                <a:blip r:embed="rId8"/>
                <a:stretch>
                  <a:fillRect l="-7463" t="-23636" r="-6343" b="-38182"/>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6332CB79-6F9D-455F-2648-1AF49C6B9D9D}"/>
              </a:ext>
            </a:extLst>
          </p:cNvPr>
          <p:cNvSpPr/>
          <p:nvPr/>
        </p:nvSpPr>
        <p:spPr bwMode="auto">
          <a:xfrm>
            <a:off x="9042684" y="3775947"/>
            <a:ext cx="1689903" cy="1979271"/>
          </a:xfrm>
          <a:prstGeom prst="rect">
            <a:avLst/>
          </a:prstGeom>
          <a:noFill/>
          <a:ln w="19050">
            <a:solidFill>
              <a:srgbClr val="000000"/>
            </a:solidFill>
            <a:prstDash val="solid"/>
            <a:round/>
          </a:ln>
        </p:spPr>
        <p:txBody>
          <a:bodyPr vert="horz" wrap="square" lIns="91440" tIns="45720" rIns="91440" bIns="45720" numCol="1" rtlCol="0" anchor="t" anchorCtr="0" compatLnSpc="1"/>
          <a:lstStyle/>
          <a:p>
            <a:pPr algn="l"/>
            <a:endParaRPr lang="en-US">
              <a:latin typeface="微软雅黑" panose="020B0503020204020204" charset="-122"/>
              <a:ea typeface="微软雅黑" panose="020B0503020204020204" charset="-122"/>
            </a:endParaRPr>
          </a:p>
        </p:txBody>
      </p:sp>
      <p:sp>
        <p:nvSpPr>
          <p:cNvPr id="25" name="Oval 24">
            <a:extLst>
              <a:ext uri="{FF2B5EF4-FFF2-40B4-BE49-F238E27FC236}">
                <a16:creationId xmlns:a16="http://schemas.microsoft.com/office/drawing/2014/main" id="{D38AA401-BFA3-7D6C-40FB-82E4DDFE4F84}"/>
              </a:ext>
            </a:extLst>
          </p:cNvPr>
          <p:cNvSpPr/>
          <p:nvPr/>
        </p:nvSpPr>
        <p:spPr bwMode="auto">
          <a:xfrm>
            <a:off x="9841916" y="4765582"/>
            <a:ext cx="45719" cy="45719"/>
          </a:xfrm>
          <a:prstGeom prst="ellipse">
            <a:avLst/>
          </a:prstGeom>
          <a:solidFill>
            <a:schemeClr val="accent1">
              <a:lumMod val="75000"/>
            </a:schemeClr>
          </a:solidFill>
          <a:ln w="0">
            <a:solidFill>
              <a:srgbClr val="000000"/>
            </a:solidFill>
            <a:prstDash val="solid"/>
            <a:round/>
          </a:ln>
        </p:spPr>
        <p:txBody>
          <a:bodyPr vert="horz" wrap="square" lIns="91440" tIns="45720" rIns="91440" bIns="45720" numCol="1" rtlCol="0" anchor="t" anchorCtr="0" compatLnSpc="1"/>
          <a:lstStyle/>
          <a:p>
            <a:pPr algn="l"/>
            <a:endParaRPr lang="en-US">
              <a:latin typeface="微软雅黑" panose="020B0503020204020204" charset="-122"/>
              <a:ea typeface="微软雅黑" panose="020B0503020204020204" charset="-122"/>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37B24A5-BAB9-C954-2621-2FD6E5E8C66F}"/>
                  </a:ext>
                </a:extLst>
              </p:cNvPr>
              <p:cNvSpPr txBox="1"/>
              <p:nvPr/>
            </p:nvSpPr>
            <p:spPr>
              <a:xfrm>
                <a:off x="9544542" y="4834303"/>
                <a:ext cx="1001973" cy="391261"/>
              </a:xfrm>
              <a:prstGeom prst="rect">
                <a:avLst/>
              </a:prstGeom>
              <a:noFill/>
            </p:spPr>
            <p:txBody>
              <a:bodyPr wrap="square">
                <a:spAutoFit/>
              </a:bodyPr>
              <a:lstStyle/>
              <a:p>
                <a14:m>
                  <m:oMath xmlns:m="http://schemas.openxmlformats.org/officeDocument/2006/math">
                    <m:r>
                      <a:rPr lang="en-US" sz="180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𝑥</m:t>
                        </m:r>
                      </m:sub>
                    </m:sSub>
                    <m:r>
                      <a:rPr lang="en-US" sz="1800" b="0" i="1" smtClean="0">
                        <a:latin typeface="Cambria Math" panose="02040503050406030204" pitchFamily="18" charset="0"/>
                      </a:rPr>
                      <m:t>,</m:t>
                    </m:r>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𝑏</m:t>
                        </m:r>
                      </m:e>
                      <m:sub>
                        <m:r>
                          <a:rPr lang="en-US" sz="1800" b="0" i="1" smtClean="0">
                            <a:latin typeface="Cambria Math" panose="02040503050406030204" pitchFamily="18" charset="0"/>
                          </a:rPr>
                          <m:t>𝑦</m:t>
                        </m:r>
                      </m:sub>
                    </m:sSub>
                    <m:r>
                      <a:rPr lang="en-US" sz="1800" b="0" i="1" smtClean="0">
                        <a:latin typeface="Cambria Math" panose="02040503050406030204" pitchFamily="18" charset="0"/>
                      </a:rPr>
                      <m:t>)</m:t>
                    </m:r>
                  </m:oMath>
                </a14:m>
                <a:endParaRPr lang="en-US" dirty="0"/>
              </a:p>
            </p:txBody>
          </p:sp>
        </mc:Choice>
        <mc:Fallback xmlns="">
          <p:sp>
            <p:nvSpPr>
              <p:cNvPr id="27" name="TextBox 26">
                <a:extLst>
                  <a:ext uri="{FF2B5EF4-FFF2-40B4-BE49-F238E27FC236}">
                    <a16:creationId xmlns:a16="http://schemas.microsoft.com/office/drawing/2014/main" id="{437B24A5-BAB9-C954-2621-2FD6E5E8C66F}"/>
                  </a:ext>
                </a:extLst>
              </p:cNvPr>
              <p:cNvSpPr txBox="1">
                <a:spLocks noRot="1" noChangeAspect="1" noMove="1" noResize="1" noEditPoints="1" noAdjustHandles="1" noChangeArrowheads="1" noChangeShapeType="1" noTextEdit="1"/>
              </p:cNvSpPr>
              <p:nvPr/>
            </p:nvSpPr>
            <p:spPr>
              <a:xfrm>
                <a:off x="9544542" y="4834303"/>
                <a:ext cx="1001973" cy="391261"/>
              </a:xfrm>
              <a:prstGeom prst="rect">
                <a:avLst/>
              </a:prstGeom>
              <a:blipFill>
                <a:blip r:embed="rId9"/>
                <a:stretch>
                  <a:fillRect l="-1829"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B6D3026-FACC-A845-A214-42CCA41ED4D9}"/>
                  </a:ext>
                </a:extLst>
              </p:cNvPr>
              <p:cNvSpPr txBox="1"/>
              <p:nvPr/>
            </p:nvSpPr>
            <p:spPr>
              <a:xfrm>
                <a:off x="8541588" y="4580916"/>
                <a:ext cx="6004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𝑏</m:t>
                          </m:r>
                        </m:e>
                        <m:sub>
                          <m:r>
                            <a:rPr lang="en-US" sz="1800" b="0" i="1" smtClean="0">
                              <a:latin typeface="Cambria Math" panose="02040503050406030204" pitchFamily="18" charset="0"/>
                            </a:rPr>
                            <m:t>h</m:t>
                          </m:r>
                        </m:sub>
                      </m:sSub>
                    </m:oMath>
                  </m:oMathPara>
                </a14:m>
                <a:endParaRPr lang="en-US" dirty="0"/>
              </a:p>
            </p:txBody>
          </p:sp>
        </mc:Choice>
        <mc:Fallback xmlns="">
          <p:sp>
            <p:nvSpPr>
              <p:cNvPr id="29" name="TextBox 28">
                <a:extLst>
                  <a:ext uri="{FF2B5EF4-FFF2-40B4-BE49-F238E27FC236}">
                    <a16:creationId xmlns:a16="http://schemas.microsoft.com/office/drawing/2014/main" id="{DB6D3026-FACC-A845-A214-42CCA41ED4D9}"/>
                  </a:ext>
                </a:extLst>
              </p:cNvPr>
              <p:cNvSpPr txBox="1">
                <a:spLocks noRot="1" noChangeAspect="1" noMove="1" noResize="1" noEditPoints="1" noAdjustHandles="1" noChangeArrowheads="1" noChangeShapeType="1" noTextEdit="1"/>
              </p:cNvSpPr>
              <p:nvPr/>
            </p:nvSpPr>
            <p:spPr>
              <a:xfrm>
                <a:off x="8541588" y="4580916"/>
                <a:ext cx="600475" cy="369332"/>
              </a:xfrm>
              <a:prstGeom prst="rect">
                <a:avLst/>
              </a:prstGeom>
              <a:blipFill>
                <a:blip r:embed="rId10"/>
                <a:stretch>
                  <a:fillRect b="-1639"/>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AF28C9F2-BCA0-6983-ED21-067EE4E6A7D5}"/>
              </a:ext>
            </a:extLst>
          </p:cNvPr>
          <p:cNvCxnSpPr>
            <a:cxnSpLocks/>
          </p:cNvCxnSpPr>
          <p:nvPr/>
        </p:nvCxnSpPr>
        <p:spPr>
          <a:xfrm>
            <a:off x="8601880" y="3775947"/>
            <a:ext cx="3597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CABDB4C-C7EB-7AA0-C866-7124A3910722}"/>
              </a:ext>
            </a:extLst>
          </p:cNvPr>
          <p:cNvCxnSpPr>
            <a:cxnSpLocks/>
          </p:cNvCxnSpPr>
          <p:nvPr/>
        </p:nvCxnSpPr>
        <p:spPr>
          <a:xfrm>
            <a:off x="8601879" y="5755218"/>
            <a:ext cx="3597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AA18738-1946-1EF3-B783-BC746328CC4B}"/>
              </a:ext>
            </a:extLst>
          </p:cNvPr>
          <p:cNvCxnSpPr>
            <a:stCxn id="29" idx="0"/>
          </p:cNvCxnSpPr>
          <p:nvPr/>
        </p:nvCxnSpPr>
        <p:spPr>
          <a:xfrm flipH="1" flipV="1">
            <a:off x="8841825" y="3856971"/>
            <a:ext cx="1" cy="723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C454332-76A8-B12A-A4BD-CEB40BC69283}"/>
              </a:ext>
            </a:extLst>
          </p:cNvPr>
          <p:cNvCxnSpPr>
            <a:cxnSpLocks/>
            <a:stCxn id="29" idx="2"/>
          </p:cNvCxnSpPr>
          <p:nvPr/>
        </p:nvCxnSpPr>
        <p:spPr>
          <a:xfrm flipH="1">
            <a:off x="8841825" y="4950248"/>
            <a:ext cx="1" cy="766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42CCEFF-811B-8832-CC4D-486622628F96}"/>
              </a:ext>
            </a:extLst>
          </p:cNvPr>
          <p:cNvCxnSpPr>
            <a:cxnSpLocks/>
          </p:cNvCxnSpPr>
          <p:nvPr/>
        </p:nvCxnSpPr>
        <p:spPr>
          <a:xfrm>
            <a:off x="9042684" y="3322195"/>
            <a:ext cx="0" cy="4145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29691F2-EF1A-FB45-E406-9C706E6FEC6A}"/>
              </a:ext>
            </a:extLst>
          </p:cNvPr>
          <p:cNvCxnSpPr>
            <a:cxnSpLocks/>
          </p:cNvCxnSpPr>
          <p:nvPr/>
        </p:nvCxnSpPr>
        <p:spPr>
          <a:xfrm>
            <a:off x="10732587" y="3326639"/>
            <a:ext cx="0" cy="41458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5846216-4613-88C8-1F01-2E127ECE77EE}"/>
                  </a:ext>
                </a:extLst>
              </p:cNvPr>
              <p:cNvSpPr txBox="1"/>
              <p:nvPr/>
            </p:nvSpPr>
            <p:spPr>
              <a:xfrm>
                <a:off x="9586048" y="3344820"/>
                <a:ext cx="6004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𝑏</m:t>
                          </m:r>
                        </m:e>
                        <m:sub>
                          <m:r>
                            <a:rPr lang="en-US" sz="1800" b="0" i="1" smtClean="0">
                              <a:latin typeface="Cambria Math" panose="02040503050406030204" pitchFamily="18" charset="0"/>
                            </a:rPr>
                            <m:t>𝑤</m:t>
                          </m:r>
                        </m:sub>
                      </m:sSub>
                    </m:oMath>
                  </m:oMathPara>
                </a14:m>
                <a:endParaRPr lang="en-US" dirty="0"/>
              </a:p>
            </p:txBody>
          </p:sp>
        </mc:Choice>
        <mc:Fallback xmlns="">
          <p:sp>
            <p:nvSpPr>
              <p:cNvPr id="43" name="TextBox 42">
                <a:extLst>
                  <a:ext uri="{FF2B5EF4-FFF2-40B4-BE49-F238E27FC236}">
                    <a16:creationId xmlns:a16="http://schemas.microsoft.com/office/drawing/2014/main" id="{65846216-4613-88C8-1F01-2E127ECE77EE}"/>
                  </a:ext>
                </a:extLst>
              </p:cNvPr>
              <p:cNvSpPr txBox="1">
                <a:spLocks noRot="1" noChangeAspect="1" noMove="1" noResize="1" noEditPoints="1" noAdjustHandles="1" noChangeArrowheads="1" noChangeShapeType="1" noTextEdit="1"/>
              </p:cNvSpPr>
              <p:nvPr/>
            </p:nvSpPr>
            <p:spPr>
              <a:xfrm>
                <a:off x="9586048" y="3344820"/>
                <a:ext cx="600475" cy="369332"/>
              </a:xfrm>
              <a:prstGeom prst="rect">
                <a:avLst/>
              </a:prstGeom>
              <a:blipFill>
                <a:blip r:embed="rId11"/>
                <a:stretch>
                  <a:fillRect/>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A1DF87C7-6AC4-D68A-AED2-C89048F16489}"/>
              </a:ext>
            </a:extLst>
          </p:cNvPr>
          <p:cNvCxnSpPr>
            <a:cxnSpLocks/>
          </p:cNvCxnSpPr>
          <p:nvPr/>
        </p:nvCxnSpPr>
        <p:spPr>
          <a:xfrm flipH="1">
            <a:off x="9142063" y="3529486"/>
            <a:ext cx="4555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B7B1042-CE65-B92B-D72D-B3A42FD8EA81}"/>
              </a:ext>
            </a:extLst>
          </p:cNvPr>
          <p:cNvCxnSpPr>
            <a:cxnSpLocks/>
            <a:stCxn id="43" idx="3"/>
          </p:cNvCxnSpPr>
          <p:nvPr/>
        </p:nvCxnSpPr>
        <p:spPr>
          <a:xfrm>
            <a:off x="10186523" y="3529486"/>
            <a:ext cx="4188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181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数据集和度量</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R-CNN</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grpSp>
      <p:sp>
        <p:nvSpPr>
          <p:cNvPr id="14" name="Rectangle 2">
            <a:extLst>
              <a:ext uri="{FF2B5EF4-FFF2-40B4-BE49-F238E27FC236}">
                <a16:creationId xmlns:a16="http://schemas.microsoft.com/office/drawing/2014/main" id="{B0B9BFDF-8238-266E-8FAF-00649F5F27D4}"/>
              </a:ext>
            </a:extLst>
          </p:cNvPr>
          <p:cNvSpPr/>
          <p:nvPr/>
        </p:nvSpPr>
        <p:spPr>
          <a:xfrm>
            <a:off x="3174588" y="4554618"/>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4</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15" name="组 29">
            <a:extLst>
              <a:ext uri="{FF2B5EF4-FFF2-40B4-BE49-F238E27FC236}">
                <a16:creationId xmlns:a16="http://schemas.microsoft.com/office/drawing/2014/main" id="{38335D6B-2F68-5EBB-FA47-68595F7DCAE9}"/>
              </a:ext>
            </a:extLst>
          </p:cNvPr>
          <p:cNvGrpSpPr/>
          <p:nvPr/>
        </p:nvGrpSpPr>
        <p:grpSpPr>
          <a:xfrm>
            <a:off x="4220262" y="4561519"/>
            <a:ext cx="4892591" cy="657875"/>
            <a:chOff x="2644977" y="1673730"/>
            <a:chExt cx="4892590" cy="657874"/>
          </a:xfrm>
        </p:grpSpPr>
        <p:sp>
          <p:nvSpPr>
            <p:cNvPr id="16" name="矩形 40">
              <a:extLst>
                <a:ext uri="{FF2B5EF4-FFF2-40B4-BE49-F238E27FC236}">
                  <a16:creationId xmlns:a16="http://schemas.microsoft.com/office/drawing/2014/main" id="{41F778DA-5AD6-C85E-0979-7340CE0B0F4A}"/>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41">
              <a:extLst>
                <a:ext uri="{FF2B5EF4-FFF2-40B4-BE49-F238E27FC236}">
                  <a16:creationId xmlns:a16="http://schemas.microsoft.com/office/drawing/2014/main" id="{C05725F6-4B03-509A-0846-FD81A1547BE2}"/>
                </a:ext>
              </a:extLst>
            </p:cNvPr>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Fast R-CNN</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grpSp>
      <p:sp>
        <p:nvSpPr>
          <p:cNvPr id="18" name="Rectangle 2">
            <a:extLst>
              <a:ext uri="{FF2B5EF4-FFF2-40B4-BE49-F238E27FC236}">
                <a16:creationId xmlns:a16="http://schemas.microsoft.com/office/drawing/2014/main" id="{EEE6EE20-4CDD-C492-CA47-468EA0DC5EBC}"/>
              </a:ext>
            </a:extLst>
          </p:cNvPr>
          <p:cNvSpPr/>
          <p:nvPr/>
        </p:nvSpPr>
        <p:spPr>
          <a:xfrm>
            <a:off x="3174588" y="5530115"/>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5</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20" name="组 29">
            <a:extLst>
              <a:ext uri="{FF2B5EF4-FFF2-40B4-BE49-F238E27FC236}">
                <a16:creationId xmlns:a16="http://schemas.microsoft.com/office/drawing/2014/main" id="{8AF8FF35-FE6B-3A50-608A-D779EFF07456}"/>
              </a:ext>
            </a:extLst>
          </p:cNvPr>
          <p:cNvGrpSpPr/>
          <p:nvPr/>
        </p:nvGrpSpPr>
        <p:grpSpPr>
          <a:xfrm>
            <a:off x="4220262" y="5537016"/>
            <a:ext cx="4892591" cy="657875"/>
            <a:chOff x="2644977" y="1673730"/>
            <a:chExt cx="4892590" cy="657874"/>
          </a:xfrm>
        </p:grpSpPr>
        <p:sp>
          <p:nvSpPr>
            <p:cNvPr id="21" name="矩形 40">
              <a:extLst>
                <a:ext uri="{FF2B5EF4-FFF2-40B4-BE49-F238E27FC236}">
                  <a16:creationId xmlns:a16="http://schemas.microsoft.com/office/drawing/2014/main" id="{7832ACE5-AABB-BA63-02B7-18B1B3D93BD5}"/>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41">
              <a:extLst>
                <a:ext uri="{FF2B5EF4-FFF2-40B4-BE49-F238E27FC236}">
                  <a16:creationId xmlns:a16="http://schemas.microsoft.com/office/drawing/2014/main" id="{43AF17C3-0D7B-239D-7934-1814BB3D7842}"/>
                </a:ext>
              </a:extLst>
            </p:cNvPr>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Faster R-CNN</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grpSp>
    </p:spTree>
    <p:extLst>
      <p:ext uri="{BB962C8B-B14F-4D97-AF65-F5344CB8AC3E}">
        <p14:creationId xmlns:p14="http://schemas.microsoft.com/office/powerpoint/2010/main" val="379702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zh-CN" altLang="en-US" dirty="0"/>
              <a:t>数据集</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pic>
        <p:nvPicPr>
          <p:cNvPr id="1026" name="Picture 2" descr="The detection results of ADFPNet512 on the MS COCO test-dev set. The ...">
            <a:extLst>
              <a:ext uri="{FF2B5EF4-FFF2-40B4-BE49-F238E27FC236}">
                <a16:creationId xmlns:a16="http://schemas.microsoft.com/office/drawing/2014/main" id="{6F104B0D-F6C7-F461-651A-A89FA6282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35" y="1046403"/>
            <a:ext cx="4514850" cy="1390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19CDC67-3252-3DDE-0D4E-F005AD370A35}"/>
              </a:ext>
            </a:extLst>
          </p:cNvPr>
          <p:cNvSpPr txBox="1"/>
          <p:nvPr/>
        </p:nvSpPr>
        <p:spPr>
          <a:xfrm>
            <a:off x="676938" y="2633869"/>
            <a:ext cx="4657244" cy="3905043"/>
          </a:xfrm>
          <a:prstGeom prst="rect">
            <a:avLst/>
          </a:prstGeom>
          <a:noFill/>
        </p:spPr>
        <p:txBody>
          <a:bodyPr wrap="square">
            <a:spAutoFit/>
          </a:bodyPr>
          <a:lstStyle/>
          <a:p>
            <a:pPr marL="457200" indent="-457200">
              <a:lnSpc>
                <a:spcPct val="150000"/>
              </a:lnSpc>
              <a:buFont typeface="+mj-lt"/>
              <a:buAutoNum type="arabicPeriod"/>
            </a:pPr>
            <a:r>
              <a:rPr lang="zh-CN" altLang="en-US" sz="2400" spc="300" dirty="0">
                <a:latin typeface="微软雅黑" panose="020B0503020204020204" pitchFamily="34" charset="-122"/>
                <a:ea typeface="微软雅黑" panose="020B0503020204020204" pitchFamily="34" charset="-122"/>
              </a:rPr>
              <a:t>图像数量多：约</a:t>
            </a:r>
            <a:r>
              <a:rPr lang="en-US" altLang="zh-CN" sz="2400" spc="300" dirty="0">
                <a:latin typeface="微软雅黑" panose="020B0503020204020204" pitchFamily="34" charset="-122"/>
                <a:ea typeface="微软雅黑" panose="020B0503020204020204" pitchFamily="34" charset="-122"/>
              </a:rPr>
              <a:t>20</a:t>
            </a:r>
            <a:r>
              <a:rPr lang="zh-CN" altLang="en-US" sz="2400" spc="300" dirty="0">
                <a:latin typeface="微软雅黑" panose="020B0503020204020204" pitchFamily="34" charset="-122"/>
                <a:ea typeface="微软雅黑" panose="020B0503020204020204" pitchFamily="34" charset="-122"/>
              </a:rPr>
              <a:t>万幅标注过的图像</a:t>
            </a:r>
            <a:endParaRPr lang="en-US" altLang="zh-CN" sz="2400" spc="300" dirty="0">
              <a:latin typeface="微软雅黑" panose="020B0503020204020204" pitchFamily="34" charset="-122"/>
              <a:ea typeface="微软雅黑" panose="020B0503020204020204" pitchFamily="34" charset="-122"/>
            </a:endParaRPr>
          </a:p>
          <a:p>
            <a:pPr marL="457200" indent="-457200">
              <a:lnSpc>
                <a:spcPct val="150000"/>
              </a:lnSpc>
              <a:buFont typeface="+mj-lt"/>
              <a:buAutoNum type="arabicPeriod"/>
            </a:pPr>
            <a:r>
              <a:rPr lang="zh-CN" altLang="en-US" sz="2400" spc="300" dirty="0">
                <a:solidFill>
                  <a:schemeClr val="tx1"/>
                </a:solidFill>
                <a:latin typeface="微软雅黑" panose="020B0503020204020204" pitchFamily="34" charset="-122"/>
                <a:ea typeface="微软雅黑" panose="020B0503020204020204" pitchFamily="34" charset="-122"/>
              </a:rPr>
              <a:t>类别种类多：涵盖了</a:t>
            </a:r>
            <a:r>
              <a:rPr lang="en-US" altLang="zh-CN" sz="2400" spc="300" dirty="0">
                <a:solidFill>
                  <a:schemeClr val="tx1"/>
                </a:solidFill>
                <a:latin typeface="微软雅黑" panose="020B0503020204020204" pitchFamily="34" charset="-122"/>
                <a:ea typeface="微软雅黑" panose="020B0503020204020204" pitchFamily="34" charset="-122"/>
              </a:rPr>
              <a:t>80</a:t>
            </a:r>
            <a:r>
              <a:rPr lang="zh-CN" altLang="en-US" sz="2400" spc="300" dirty="0">
                <a:solidFill>
                  <a:schemeClr val="tx1"/>
                </a:solidFill>
                <a:latin typeface="微软雅黑" panose="020B0503020204020204" pitchFamily="34" charset="-122"/>
                <a:ea typeface="微软雅黑" panose="020B0503020204020204" pitchFamily="34" charset="-122"/>
              </a:rPr>
              <a:t>个类别的物体</a:t>
            </a:r>
          </a:p>
          <a:p>
            <a:pPr marL="457200" indent="-457200">
              <a:lnSpc>
                <a:spcPct val="150000"/>
              </a:lnSpc>
              <a:buFont typeface="+mj-lt"/>
              <a:buAutoNum type="arabicPeriod"/>
            </a:pPr>
            <a:r>
              <a:rPr lang="zh-CN" altLang="en-US" sz="2400" spc="300" dirty="0">
                <a:latin typeface="微软雅黑" panose="020B0503020204020204" pitchFamily="34" charset="-122"/>
                <a:ea typeface="微软雅黑" panose="020B0503020204020204" pitchFamily="34" charset="-122"/>
              </a:rPr>
              <a:t>场景变化多：包含了各种复杂的场景，如拥挤的市场、交通堵塞的道路等</a:t>
            </a:r>
            <a:endParaRPr lang="en-US" sz="2400" spc="300" dirty="0">
              <a:solidFill>
                <a:schemeClr val="tx1"/>
              </a:solidFill>
              <a:latin typeface="微软雅黑" panose="020B0503020204020204" pitchFamily="34" charset="-122"/>
              <a:ea typeface="微软雅黑" panose="020B0503020204020204" pitchFamily="34" charset="-122"/>
            </a:endParaRPr>
          </a:p>
        </p:txBody>
      </p:sp>
      <p:pic>
        <p:nvPicPr>
          <p:cNvPr id="1028" name="Picture 4" descr="object_detection_coco_sdk">
            <a:extLst>
              <a:ext uri="{FF2B5EF4-FFF2-40B4-BE49-F238E27FC236}">
                <a16:creationId xmlns:a16="http://schemas.microsoft.com/office/drawing/2014/main" id="{9A0494A1-0B70-70BF-CCDD-599E2CDA4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262" y="1737822"/>
            <a:ext cx="6376752" cy="425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794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E067A2-ADA8-D74A-1FD1-3770CDB9BE4E}"/>
              </a:ext>
            </a:extLst>
          </p:cNvPr>
          <p:cNvSpPr>
            <a:spLocks noGrp="1"/>
          </p:cNvSpPr>
          <p:nvPr>
            <p:ph type="title"/>
          </p:nvPr>
        </p:nvSpPr>
        <p:spPr/>
        <p:txBody>
          <a:bodyPr/>
          <a:lstStyle/>
          <a:p>
            <a:r>
              <a:rPr lang="zh-CN" altLang="en-US" dirty="0"/>
              <a:t>度量</a:t>
            </a:r>
            <a:endParaRPr lang="en-US" dirty="0"/>
          </a:p>
        </p:txBody>
      </p:sp>
      <p:sp>
        <p:nvSpPr>
          <p:cNvPr id="4" name="Slide Number Placeholder 3">
            <a:extLst>
              <a:ext uri="{FF2B5EF4-FFF2-40B4-BE49-F238E27FC236}">
                <a16:creationId xmlns:a16="http://schemas.microsoft.com/office/drawing/2014/main" id="{6C095962-4F77-CBD0-418A-CF6F2F585641}"/>
              </a:ext>
            </a:extLst>
          </p:cNvPr>
          <p:cNvSpPr>
            <a:spLocks noGrp="1"/>
          </p:cNvSpPr>
          <p:nvPr>
            <p:ph type="sldNum" sz="quarter" idx="12"/>
          </p:nvPr>
        </p:nvSpPr>
        <p:spPr/>
        <p:txBody>
          <a:bodyPr/>
          <a:lstStyle/>
          <a:p>
            <a:fld id="{6CE905FA-BBCD-4FD4-802A-EBCB9D8662AD}" type="slidenum">
              <a:rPr lang="zh-CN" altLang="en-US" smtClean="0"/>
              <a:pPr/>
              <a:t>6</a:t>
            </a:fld>
            <a:endParaRPr lang="zh-CN" altLang="en-US" dirty="0"/>
          </a:p>
        </p:txBody>
      </p:sp>
      <p:sp>
        <p:nvSpPr>
          <p:cNvPr id="8" name="TextBox 7">
            <a:extLst>
              <a:ext uri="{FF2B5EF4-FFF2-40B4-BE49-F238E27FC236}">
                <a16:creationId xmlns:a16="http://schemas.microsoft.com/office/drawing/2014/main" id="{9C7B4B70-6E89-B59F-99EA-E0DEF64A51BA}"/>
              </a:ext>
            </a:extLst>
          </p:cNvPr>
          <p:cNvSpPr txBox="1"/>
          <p:nvPr/>
        </p:nvSpPr>
        <p:spPr>
          <a:xfrm>
            <a:off x="1157469" y="1048036"/>
            <a:ext cx="10891777" cy="523220"/>
          </a:xfrm>
          <a:prstGeom prst="rect">
            <a:avLst/>
          </a:prstGeom>
          <a:noFill/>
        </p:spPr>
        <p:txBody>
          <a:bodyPr wrap="square">
            <a:spAutoFit/>
          </a:bodyPr>
          <a:lstStyle/>
          <a:p>
            <a:r>
              <a:rPr lang="zh-CN" altLang="en-US" sz="2800" b="1" spc="300" dirty="0">
                <a:solidFill>
                  <a:srgbClr val="004098"/>
                </a:solidFill>
                <a:latin typeface="微软雅黑" panose="020B0503020204020204" pitchFamily="34" charset="-122"/>
                <a:ea typeface="微软雅黑" panose="020B0503020204020204" pitchFamily="34" charset="-122"/>
              </a:rPr>
              <a:t>全类平均精度（</a:t>
            </a:r>
            <a:r>
              <a:rPr lang="en-US" sz="2800" b="1" spc="300" dirty="0">
                <a:solidFill>
                  <a:srgbClr val="004098"/>
                </a:solidFill>
                <a:latin typeface="微软雅黑" panose="020B0503020204020204" pitchFamily="34" charset="-122"/>
                <a:ea typeface="微软雅黑" panose="020B0503020204020204" pitchFamily="34" charset="-122"/>
              </a:rPr>
              <a:t>mean average </a:t>
            </a:r>
            <a:r>
              <a:rPr lang="en-US" sz="2800" b="1" spc="300" dirty="0" err="1">
                <a:solidFill>
                  <a:srgbClr val="004098"/>
                </a:solidFill>
                <a:latin typeface="微软雅黑" panose="020B0503020204020204" pitchFamily="34" charset="-122"/>
                <a:ea typeface="微软雅黑" panose="020B0503020204020204" pitchFamily="34" charset="-122"/>
              </a:rPr>
              <a:t>precision，mAP</a:t>
            </a:r>
            <a:r>
              <a:rPr lang="en-US" sz="2800" b="1" spc="300" dirty="0">
                <a:solidFill>
                  <a:srgbClr val="004098"/>
                </a:solidFill>
                <a:latin typeface="微软雅黑" panose="020B0503020204020204" pitchFamily="34" charset="-122"/>
                <a:ea typeface="微软雅黑" panose="020B0503020204020204" pitchFamily="34" charset="-122"/>
              </a:rPr>
              <a:t>）</a:t>
            </a:r>
          </a:p>
        </p:txBody>
      </p:sp>
      <p:pic>
        <p:nvPicPr>
          <p:cNvPr id="10" name="Picture 9" descr="A comparison of a rectangle and a square&#10;&#10;Description automatically generated with medium confidence">
            <a:extLst>
              <a:ext uri="{FF2B5EF4-FFF2-40B4-BE49-F238E27FC236}">
                <a16:creationId xmlns:a16="http://schemas.microsoft.com/office/drawing/2014/main" id="{C30A2BDF-5AF4-0383-01C1-AC79EEC1D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35" y="3129457"/>
            <a:ext cx="5487051" cy="3056206"/>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7D15D6-A55B-3EBB-C322-F25E067E28BD}"/>
                  </a:ext>
                </a:extLst>
              </p:cNvPr>
              <p:cNvSpPr txBox="1"/>
              <p:nvPr/>
            </p:nvSpPr>
            <p:spPr>
              <a:xfrm>
                <a:off x="853422" y="2134097"/>
                <a:ext cx="4984057" cy="898195"/>
              </a:xfrm>
              <a:prstGeom prst="rect">
                <a:avLst/>
              </a:prstGeom>
              <a:noFill/>
            </p:spPr>
            <p:txBody>
              <a:bodyPr wrap="none" lIns="0" tIns="0" rIns="0" bIns="0" rtlCol="0">
                <a:spAutoFit/>
              </a:bodyPr>
              <a:lstStyle/>
              <a:p>
                <a14:m>
                  <m:oMath xmlns:m="http://schemas.openxmlformats.org/officeDocument/2006/math">
                    <m:r>
                      <m:rPr>
                        <m:sty m:val="p"/>
                      </m:rPr>
                      <a:rPr lang="en-US" sz="2800" b="0" i="0" smtClean="0">
                        <a:latin typeface="Cambria Math" panose="02040503050406030204" pitchFamily="18" charset="0"/>
                      </a:rPr>
                      <m:t>IoU</m:t>
                    </m:r>
                    <m:d>
                      <m:dPr>
                        <m:ctrlPr>
                          <a:rPr lang="en-US" sz="2800" b="0" i="1" smtClean="0">
                            <a:latin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𝒜</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ℬ</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𝒜</m:t>
                        </m:r>
                        <m:r>
                          <a:rPr lang="en-US" sz="280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ℬ</m:t>
                        </m:r>
                      </m:num>
                      <m:den>
                        <m:r>
                          <a:rPr lang="en-US" sz="2800" i="1">
                            <a:latin typeface="Cambria Math" panose="02040503050406030204" pitchFamily="18" charset="0"/>
                            <a:ea typeface="Cambria Math" panose="02040503050406030204" pitchFamily="18" charset="0"/>
                          </a:rPr>
                          <m:t>𝒜</m:t>
                        </m:r>
                        <m:r>
                          <a:rPr lang="en-US" sz="280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ℬ</m:t>
                        </m:r>
                      </m:den>
                    </m:f>
                    <m:r>
                      <a:rPr lang="en-US" sz="2800" b="0" i="1" smtClean="0">
                        <a:latin typeface="Cambria Math" panose="02040503050406030204" pitchFamily="18" charset="0"/>
                      </a:rPr>
                      <m:t>&gt;</m:t>
                    </m:r>
                    <m:r>
                      <a:rPr lang="en-US" sz="2800" b="0" i="1" smtClean="0">
                        <a:latin typeface="Cambria Math" panose="02040503050406030204" pitchFamily="18" charset="0"/>
                        <a:ea typeface="Cambria Math" panose="02040503050406030204" pitchFamily="18" charset="0"/>
                      </a:rPr>
                      <m:t>𝜃</m:t>
                    </m:r>
                  </m:oMath>
                </a14:m>
                <a:r>
                  <a:rPr lang="zh-CN" altLang="en-US" sz="2800" dirty="0">
                    <a:latin typeface="Microsoft YaHei" panose="020B0503020204020204" pitchFamily="34" charset="-122"/>
                    <a:ea typeface="Microsoft YaHei" panose="020B0503020204020204" pitchFamily="34" charset="-122"/>
                  </a:rPr>
                  <a:t>：</a:t>
                </a:r>
                <a14:m>
                  <m:oMath xmlns:m="http://schemas.openxmlformats.org/officeDocument/2006/math">
                    <m:r>
                      <a:rPr lang="en-US" sz="2800" i="1">
                        <a:latin typeface="Cambria Math" panose="02040503050406030204" pitchFamily="18" charset="0"/>
                        <a:ea typeface="Cambria Math" panose="02040503050406030204" pitchFamily="18" charset="0"/>
                      </a:rPr>
                      <m:t>𝒜</m:t>
                    </m:r>
                  </m:oMath>
                </a14:m>
                <a:r>
                  <a:rPr lang="zh-CN" altLang="en-US" sz="2800" dirty="0">
                    <a:latin typeface="Microsoft YaHei" panose="020B0503020204020204" pitchFamily="34" charset="-122"/>
                    <a:ea typeface="Microsoft YaHei" panose="020B0503020204020204" pitchFamily="34" charset="-122"/>
                  </a:rPr>
                  <a:t>命中</a:t>
                </a:r>
                <a14:m>
                  <m:oMath xmlns:m="http://schemas.openxmlformats.org/officeDocument/2006/math">
                    <m:r>
                      <a:rPr lang="en-US" sz="2800" i="1">
                        <a:latin typeface="Cambria Math" panose="02040503050406030204" pitchFamily="18" charset="0"/>
                        <a:ea typeface="Cambria Math" panose="02040503050406030204" pitchFamily="18" charset="0"/>
                      </a:rPr>
                      <m:t>ℬ</m:t>
                    </m:r>
                  </m:oMath>
                </a14:m>
                <a:endParaRPr lang="en-US" sz="2800" dirty="0">
                  <a:latin typeface="Microsoft YaHei" panose="020B0503020204020204" pitchFamily="34" charset="-122"/>
                  <a:ea typeface="Microsoft YaHei" panose="020B0503020204020204" pitchFamily="34" charset="-122"/>
                </a:endParaRPr>
              </a:p>
              <a:p>
                <a:endParaRPr lang="en-US" dirty="0">
                  <a:latin typeface="Microsoft YaHei" panose="020B0503020204020204" pitchFamily="34" charset="-122"/>
                  <a:ea typeface="Microsoft YaHei" panose="020B0503020204020204" pitchFamily="34" charset="-122"/>
                </a:endParaRPr>
              </a:p>
            </p:txBody>
          </p:sp>
        </mc:Choice>
        <mc:Fallback xmlns="">
          <p:sp>
            <p:nvSpPr>
              <p:cNvPr id="11" name="TextBox 10">
                <a:extLst>
                  <a:ext uri="{FF2B5EF4-FFF2-40B4-BE49-F238E27FC236}">
                    <a16:creationId xmlns:a16="http://schemas.microsoft.com/office/drawing/2014/main" id="{967D15D6-A55B-3EBB-C322-F25E067E28BD}"/>
                  </a:ext>
                </a:extLst>
              </p:cNvPr>
              <p:cNvSpPr txBox="1">
                <a:spLocks noRot="1" noChangeAspect="1" noMove="1" noResize="1" noEditPoints="1" noAdjustHandles="1" noChangeArrowheads="1" noChangeShapeType="1" noTextEdit="1"/>
              </p:cNvSpPr>
              <p:nvPr/>
            </p:nvSpPr>
            <p:spPr>
              <a:xfrm>
                <a:off x="853422" y="2134097"/>
                <a:ext cx="4984057" cy="898195"/>
              </a:xfrm>
              <a:prstGeom prst="rect">
                <a:avLst/>
              </a:prstGeom>
              <a:blipFill>
                <a:blip r:embed="rId6"/>
                <a:stretch>
                  <a:fillRect t="-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0404348-577F-F517-D3D3-00E6521FB9A2}"/>
                  </a:ext>
                </a:extLst>
              </p:cNvPr>
              <p:cNvSpPr txBox="1"/>
              <p:nvPr/>
            </p:nvSpPr>
            <p:spPr>
              <a:xfrm>
                <a:off x="6633289" y="2070061"/>
                <a:ext cx="2306722" cy="69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recall</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TP</m:t>
                          </m:r>
                        </m:num>
                        <m:den>
                          <m:r>
                            <m:rPr>
                              <m:sty m:val="p"/>
                            </m:rPr>
                            <a:rPr lang="en-US" sz="2400" b="0" i="0" smtClean="0">
                              <a:latin typeface="Cambria Math" panose="02040503050406030204" pitchFamily="18" charset="0"/>
                            </a:rPr>
                            <m:t>TP</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FN</m:t>
                          </m:r>
                        </m:den>
                      </m:f>
                    </m:oMath>
                  </m:oMathPara>
                </a14:m>
                <a:endParaRPr lang="en-US" sz="2400" dirty="0"/>
              </a:p>
            </p:txBody>
          </p:sp>
        </mc:Choice>
        <mc:Fallback xmlns="">
          <p:sp>
            <p:nvSpPr>
              <p:cNvPr id="14" name="TextBox 13">
                <a:extLst>
                  <a:ext uri="{FF2B5EF4-FFF2-40B4-BE49-F238E27FC236}">
                    <a16:creationId xmlns:a16="http://schemas.microsoft.com/office/drawing/2014/main" id="{90404348-577F-F517-D3D3-00E6521FB9A2}"/>
                  </a:ext>
                </a:extLst>
              </p:cNvPr>
              <p:cNvSpPr txBox="1">
                <a:spLocks noRot="1" noChangeAspect="1" noMove="1" noResize="1" noEditPoints="1" noAdjustHandles="1" noChangeArrowheads="1" noChangeShapeType="1" noTextEdit="1"/>
              </p:cNvSpPr>
              <p:nvPr/>
            </p:nvSpPr>
            <p:spPr>
              <a:xfrm>
                <a:off x="6633289" y="2070061"/>
                <a:ext cx="2306722" cy="69762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5DA4F9F-9DB8-ACC5-C01D-322B99387F4F}"/>
                  </a:ext>
                </a:extLst>
              </p:cNvPr>
              <p:cNvSpPr txBox="1"/>
              <p:nvPr/>
            </p:nvSpPr>
            <p:spPr>
              <a:xfrm>
                <a:off x="9232284" y="2070060"/>
                <a:ext cx="2763577" cy="69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precision</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TP</m:t>
                          </m:r>
                        </m:num>
                        <m:den>
                          <m:r>
                            <m:rPr>
                              <m:sty m:val="p"/>
                            </m:rPr>
                            <a:rPr lang="en-US" sz="2400" b="0" i="0" smtClean="0">
                              <a:latin typeface="Cambria Math" panose="02040503050406030204" pitchFamily="18" charset="0"/>
                            </a:rPr>
                            <m:t>TP</m:t>
                          </m:r>
                          <m:r>
                            <a:rPr lang="en-US" sz="2400" b="0" i="0" smtClean="0">
                              <a:latin typeface="Cambria Math" panose="02040503050406030204" pitchFamily="18" charset="0"/>
                            </a:rPr>
                            <m:t>+</m:t>
                          </m:r>
                          <m:r>
                            <m:rPr>
                              <m:sty m:val="p"/>
                            </m:rPr>
                            <a:rPr lang="en-US" sz="2400" b="0" i="0" smtClean="0">
                              <a:latin typeface="Cambria Math" panose="02040503050406030204" pitchFamily="18" charset="0"/>
                            </a:rPr>
                            <m:t>FP</m:t>
                          </m:r>
                        </m:den>
                      </m:f>
                    </m:oMath>
                  </m:oMathPara>
                </a14:m>
                <a:endParaRPr lang="en-US" sz="2400" dirty="0"/>
              </a:p>
            </p:txBody>
          </p:sp>
        </mc:Choice>
        <mc:Fallback xmlns="">
          <p:sp>
            <p:nvSpPr>
              <p:cNvPr id="15" name="TextBox 14">
                <a:extLst>
                  <a:ext uri="{FF2B5EF4-FFF2-40B4-BE49-F238E27FC236}">
                    <a16:creationId xmlns:a16="http://schemas.microsoft.com/office/drawing/2014/main" id="{05DA4F9F-9DB8-ACC5-C01D-322B99387F4F}"/>
                  </a:ext>
                </a:extLst>
              </p:cNvPr>
              <p:cNvSpPr txBox="1">
                <a:spLocks noRot="1" noChangeAspect="1" noMove="1" noResize="1" noEditPoints="1" noAdjustHandles="1" noChangeArrowheads="1" noChangeShapeType="1" noTextEdit="1"/>
              </p:cNvSpPr>
              <p:nvPr/>
            </p:nvSpPr>
            <p:spPr>
              <a:xfrm>
                <a:off x="9232284" y="2070060"/>
                <a:ext cx="2763577" cy="697627"/>
              </a:xfrm>
              <a:prstGeom prst="rect">
                <a:avLst/>
              </a:prstGeom>
              <a:blipFill>
                <a:blip r:embed="rId8"/>
                <a:stretch>
                  <a:fillRect/>
                </a:stretch>
              </a:blipFill>
            </p:spPr>
            <p:txBody>
              <a:bodyPr/>
              <a:lstStyle/>
              <a:p>
                <a:r>
                  <a:rPr lang="en-US">
                    <a:noFill/>
                  </a:rPr>
                  <a:t> </a:t>
                </a:r>
              </a:p>
            </p:txBody>
          </p:sp>
        </mc:Fallback>
      </mc:AlternateContent>
      <p:pic>
        <p:nvPicPr>
          <p:cNvPr id="17" name="Picture 16" descr="A graph of a graph&#10;&#10;Description automatically generated">
            <a:extLst>
              <a:ext uri="{FF2B5EF4-FFF2-40B4-BE49-F238E27FC236}">
                <a16:creationId xmlns:a16="http://schemas.microsoft.com/office/drawing/2014/main" id="{8E1D04EA-A5D1-CC0B-B03E-6995BF98F2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45605" y="2768835"/>
            <a:ext cx="3973358" cy="3777450"/>
          </a:xfrm>
          <a:prstGeom prst="rect">
            <a:avLst/>
          </a:prstGeom>
        </p:spPr>
      </p:pic>
    </p:spTree>
    <p:extLst>
      <p:ext uri="{BB962C8B-B14F-4D97-AF65-F5344CB8AC3E}">
        <p14:creationId xmlns:p14="http://schemas.microsoft.com/office/powerpoint/2010/main" val="885461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数据集和度量</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rgbClr val="003679"/>
                  </a:solidFill>
                  <a:latin typeface="微软雅黑" panose="020B0503020204020204" pitchFamily="34" charset="-122"/>
                  <a:ea typeface="微软雅黑" panose="020B0503020204020204" pitchFamily="34" charset="-122"/>
                  <a:sym typeface="+mn-ea"/>
                </a:rPr>
                <a:t>R-CNN</a:t>
              </a:r>
              <a:endParaRPr lang="zh-CN" altLang="en-US" sz="2400" b="1" dirty="0">
                <a:solidFill>
                  <a:srgbClr val="003679"/>
                </a:solidFill>
                <a:latin typeface="微软雅黑" panose="020B0503020204020204" pitchFamily="34" charset="-122"/>
                <a:ea typeface="微软雅黑" panose="020B0503020204020204" pitchFamily="34" charset="-122"/>
                <a:sym typeface="+mn-ea"/>
              </a:endParaRPr>
            </a:p>
          </p:txBody>
        </p:sp>
      </p:grpSp>
      <p:sp>
        <p:nvSpPr>
          <p:cNvPr id="14" name="Rectangle 2">
            <a:extLst>
              <a:ext uri="{FF2B5EF4-FFF2-40B4-BE49-F238E27FC236}">
                <a16:creationId xmlns:a16="http://schemas.microsoft.com/office/drawing/2014/main" id="{B0B9BFDF-8238-266E-8FAF-00649F5F27D4}"/>
              </a:ext>
            </a:extLst>
          </p:cNvPr>
          <p:cNvSpPr/>
          <p:nvPr/>
        </p:nvSpPr>
        <p:spPr>
          <a:xfrm>
            <a:off x="3174588" y="4554618"/>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4</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15" name="组 29">
            <a:extLst>
              <a:ext uri="{FF2B5EF4-FFF2-40B4-BE49-F238E27FC236}">
                <a16:creationId xmlns:a16="http://schemas.microsoft.com/office/drawing/2014/main" id="{38335D6B-2F68-5EBB-FA47-68595F7DCAE9}"/>
              </a:ext>
            </a:extLst>
          </p:cNvPr>
          <p:cNvGrpSpPr/>
          <p:nvPr/>
        </p:nvGrpSpPr>
        <p:grpSpPr>
          <a:xfrm>
            <a:off x="4220262" y="4561519"/>
            <a:ext cx="4892591" cy="657875"/>
            <a:chOff x="2644977" y="1673730"/>
            <a:chExt cx="4892590" cy="657874"/>
          </a:xfrm>
        </p:grpSpPr>
        <p:sp>
          <p:nvSpPr>
            <p:cNvPr id="16" name="矩形 40">
              <a:extLst>
                <a:ext uri="{FF2B5EF4-FFF2-40B4-BE49-F238E27FC236}">
                  <a16:creationId xmlns:a16="http://schemas.microsoft.com/office/drawing/2014/main" id="{41F778DA-5AD6-C85E-0979-7340CE0B0F4A}"/>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41">
              <a:extLst>
                <a:ext uri="{FF2B5EF4-FFF2-40B4-BE49-F238E27FC236}">
                  <a16:creationId xmlns:a16="http://schemas.microsoft.com/office/drawing/2014/main" id="{C05725F6-4B03-509A-0846-FD81A1547BE2}"/>
                </a:ext>
              </a:extLst>
            </p:cNvPr>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Fast R-CNN</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grpSp>
      <p:sp>
        <p:nvSpPr>
          <p:cNvPr id="18" name="Rectangle 2">
            <a:extLst>
              <a:ext uri="{FF2B5EF4-FFF2-40B4-BE49-F238E27FC236}">
                <a16:creationId xmlns:a16="http://schemas.microsoft.com/office/drawing/2014/main" id="{EEE6EE20-4CDD-C492-CA47-468EA0DC5EBC}"/>
              </a:ext>
            </a:extLst>
          </p:cNvPr>
          <p:cNvSpPr/>
          <p:nvPr/>
        </p:nvSpPr>
        <p:spPr>
          <a:xfrm>
            <a:off x="3174588" y="5530115"/>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5</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20" name="组 29">
            <a:extLst>
              <a:ext uri="{FF2B5EF4-FFF2-40B4-BE49-F238E27FC236}">
                <a16:creationId xmlns:a16="http://schemas.microsoft.com/office/drawing/2014/main" id="{8AF8FF35-FE6B-3A50-608A-D779EFF07456}"/>
              </a:ext>
            </a:extLst>
          </p:cNvPr>
          <p:cNvGrpSpPr/>
          <p:nvPr/>
        </p:nvGrpSpPr>
        <p:grpSpPr>
          <a:xfrm>
            <a:off x="4220262" y="5537016"/>
            <a:ext cx="4892591" cy="657875"/>
            <a:chOff x="2644977" y="1673730"/>
            <a:chExt cx="4892590" cy="657874"/>
          </a:xfrm>
        </p:grpSpPr>
        <p:sp>
          <p:nvSpPr>
            <p:cNvPr id="21" name="矩形 40">
              <a:extLst>
                <a:ext uri="{FF2B5EF4-FFF2-40B4-BE49-F238E27FC236}">
                  <a16:creationId xmlns:a16="http://schemas.microsoft.com/office/drawing/2014/main" id="{7832ACE5-AABB-BA63-02B7-18B1B3D93BD5}"/>
                </a:ext>
              </a:extLst>
            </p:cNvPr>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矩形 41">
              <a:extLst>
                <a:ext uri="{FF2B5EF4-FFF2-40B4-BE49-F238E27FC236}">
                  <a16:creationId xmlns:a16="http://schemas.microsoft.com/office/drawing/2014/main" id="{43AF17C3-0D7B-239D-7934-1814BB3D7842}"/>
                </a:ext>
              </a:extLst>
            </p:cNvPr>
            <p:cNvSpPr/>
            <p:nvPr/>
          </p:nvSpPr>
          <p:spPr>
            <a:xfrm>
              <a:off x="2644977" y="1763515"/>
              <a:ext cx="4892590" cy="470256"/>
            </a:xfrm>
            <a:prstGeom prst="rect">
              <a:avLst/>
            </a:prstGeom>
          </p:spPr>
          <p:txBody>
            <a:bodyPr wrap="square">
              <a:spAutoFit/>
            </a:bodyPr>
            <a:lstStyle/>
            <a:p>
              <a:pPr algn="ctr">
                <a:lnSpc>
                  <a:spcPct val="110000"/>
                </a:lnSpc>
              </a:pPr>
              <a:r>
                <a:rPr lang="en-US" altLang="zh-CN" sz="2400" b="1" dirty="0">
                  <a:solidFill>
                    <a:schemeClr val="bg1">
                      <a:lumMod val="65000"/>
                    </a:schemeClr>
                  </a:solidFill>
                  <a:latin typeface="微软雅黑" panose="020B0503020204020204" pitchFamily="34" charset="-122"/>
                  <a:ea typeface="微软雅黑" panose="020B0503020204020204" pitchFamily="34" charset="-122"/>
                  <a:sym typeface="+mn-ea"/>
                </a:rPr>
                <a:t>Faster R-CNN</a:t>
              </a:r>
              <a:endPar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endParaRPr>
            </a:p>
          </p:txBody>
        </p:sp>
      </p:grpSp>
    </p:spTree>
    <p:extLst>
      <p:ext uri="{BB962C8B-B14F-4D97-AF65-F5344CB8AC3E}">
        <p14:creationId xmlns:p14="http://schemas.microsoft.com/office/powerpoint/2010/main" val="1312741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rmAutofit/>
          </a:bodyPr>
          <a:lstStyle/>
          <a:p>
            <a:r>
              <a:rPr lang="zh-CN" altLang="en-US" dirty="0"/>
              <a:t>目标检测的滑动窗口策略</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DB8C3C3B-0F08-DEE4-5C0C-95F62B7C130B}"/>
              </a:ext>
            </a:extLst>
          </p:cNvPr>
          <p:cNvSpPr txBox="1"/>
          <p:nvPr/>
        </p:nvSpPr>
        <p:spPr>
          <a:xfrm>
            <a:off x="1149971" y="1075342"/>
            <a:ext cx="9892057" cy="461665"/>
          </a:xfrm>
          <a:prstGeom prst="rect">
            <a:avLst/>
          </a:prstGeom>
          <a:noFill/>
        </p:spPr>
        <p:txBody>
          <a:bodyPr wrap="square" rtlCol="0">
            <a:spAutoFit/>
          </a:bodyPr>
          <a:lstStyle/>
          <a:p>
            <a:pPr algn="ctr"/>
            <a:r>
              <a:rPr lang="zh-CN" altLang="en-US" sz="2400" b="1" spc="300" dirty="0">
                <a:solidFill>
                  <a:srgbClr val="004098"/>
                </a:solidFill>
                <a:latin typeface="微软雅黑" panose="020B0503020204020204" pitchFamily="34" charset="-122"/>
                <a:ea typeface="微软雅黑" panose="020B0503020204020204" pitchFamily="34" charset="-122"/>
              </a:rPr>
              <a:t>目标检测过程通常基于滑动窗口（</a:t>
            </a:r>
            <a:r>
              <a:rPr lang="en-US" altLang="zh-CN" sz="2400" b="1" spc="300" dirty="0">
                <a:solidFill>
                  <a:srgbClr val="004098"/>
                </a:solidFill>
                <a:latin typeface="微软雅黑" panose="020B0503020204020204" pitchFamily="34" charset="-122"/>
                <a:ea typeface="微软雅黑" panose="020B0503020204020204" pitchFamily="34" charset="-122"/>
              </a:rPr>
              <a:t>sliding window</a:t>
            </a:r>
            <a:r>
              <a:rPr lang="zh-CN" altLang="en-US" sz="2400" b="1" spc="300" dirty="0">
                <a:solidFill>
                  <a:srgbClr val="004098"/>
                </a:solidFill>
                <a:latin typeface="微软雅黑" panose="020B0503020204020204" pitchFamily="34" charset="-122"/>
                <a:ea typeface="微软雅黑" panose="020B0503020204020204" pitchFamily="34" charset="-122"/>
              </a:rPr>
              <a:t>）的策略</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pic>
        <p:nvPicPr>
          <p:cNvPr id="3" name="Picture 2">
            <a:extLst>
              <a:ext uri="{FF2B5EF4-FFF2-40B4-BE49-F238E27FC236}">
                <a16:creationId xmlns:a16="http://schemas.microsoft.com/office/drawing/2014/main" id="{2D4A7F60-1C3E-7F93-D395-FB5B8E276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762" y="1781438"/>
            <a:ext cx="4267200"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170FBE4-993B-3F7B-092F-D868616B2853}"/>
              </a:ext>
            </a:extLst>
          </p:cNvPr>
          <p:cNvSpPr txBox="1"/>
          <p:nvPr/>
        </p:nvSpPr>
        <p:spPr>
          <a:xfrm>
            <a:off x="6353040" y="2461927"/>
            <a:ext cx="5341498" cy="461665"/>
          </a:xfrm>
          <a:prstGeom prst="rect">
            <a:avLst/>
          </a:prstGeom>
          <a:noFill/>
        </p:spPr>
        <p:txBody>
          <a:bodyPr wrap="square" rtlCol="0">
            <a:spAutoFit/>
          </a:bodyPr>
          <a:lstStyle/>
          <a:p>
            <a:pPr algn="ctr"/>
            <a:r>
              <a:rPr lang="zh-CN" altLang="en-US" sz="2400" b="1" spc="300" dirty="0">
                <a:solidFill>
                  <a:srgbClr val="C03228"/>
                </a:solidFill>
                <a:latin typeface="微软雅黑" panose="020B0503020204020204" pitchFamily="34" charset="-122"/>
                <a:ea typeface="微软雅黑" panose="020B0503020204020204" pitchFamily="34" charset="-122"/>
              </a:rPr>
              <a:t>太多位置和窗口尺寸需要去尝试！</a:t>
            </a:r>
            <a:endParaRPr lang="en-US" altLang="zh-CN" sz="2400" b="1" spc="300" dirty="0">
              <a:solidFill>
                <a:srgbClr val="C03228"/>
              </a:solidFill>
              <a:latin typeface="微软雅黑" panose="020B0503020204020204" pitchFamily="34" charset="-122"/>
              <a:ea typeface="微软雅黑" panose="020B0503020204020204" pitchFamily="34" charset="-122"/>
            </a:endParaRPr>
          </a:p>
        </p:txBody>
      </p:sp>
      <p:sp>
        <p:nvSpPr>
          <p:cNvPr id="7" name="TextBox 6">
            <a:extLst>
              <a:ext uri="{FF2B5EF4-FFF2-40B4-BE49-F238E27FC236}">
                <a16:creationId xmlns:a16="http://schemas.microsoft.com/office/drawing/2014/main" id="{41C22C49-04A3-4EB0-E9E1-557B36E2F4F1}"/>
              </a:ext>
            </a:extLst>
          </p:cNvPr>
          <p:cNvSpPr txBox="1"/>
          <p:nvPr/>
        </p:nvSpPr>
        <p:spPr>
          <a:xfrm>
            <a:off x="6353040" y="3696242"/>
            <a:ext cx="5341498" cy="461665"/>
          </a:xfrm>
          <a:prstGeom prst="rect">
            <a:avLst/>
          </a:prstGeom>
          <a:noFill/>
        </p:spPr>
        <p:txBody>
          <a:bodyPr wrap="square" rtlCol="0">
            <a:spAutoFit/>
          </a:bodyPr>
          <a:lstStyle/>
          <a:p>
            <a:pPr algn="ctr"/>
            <a:r>
              <a:rPr lang="zh-CN" altLang="en-US" sz="2400" b="1" spc="300" dirty="0">
                <a:solidFill>
                  <a:srgbClr val="C03228"/>
                </a:solidFill>
                <a:latin typeface="微软雅黑" panose="020B0503020204020204" pitchFamily="34" charset="-122"/>
                <a:ea typeface="微软雅黑" panose="020B0503020204020204" pitchFamily="34" charset="-122"/>
              </a:rPr>
              <a:t>对于深度学习模型，这种策略太慢！</a:t>
            </a:r>
            <a:endParaRPr lang="en-US" altLang="zh-CN" sz="2400" b="1" spc="300" dirty="0">
              <a:solidFill>
                <a:srgbClr val="C03228"/>
              </a:solidFill>
              <a:latin typeface="微软雅黑" panose="020B0503020204020204" pitchFamily="34" charset="-122"/>
              <a:ea typeface="微软雅黑" panose="020B0503020204020204" pitchFamily="34" charset="-122"/>
            </a:endParaRPr>
          </a:p>
        </p:txBody>
      </p:sp>
      <p:sp>
        <p:nvSpPr>
          <p:cNvPr id="8" name="TextBox 7">
            <a:extLst>
              <a:ext uri="{FF2B5EF4-FFF2-40B4-BE49-F238E27FC236}">
                <a16:creationId xmlns:a16="http://schemas.microsoft.com/office/drawing/2014/main" id="{87DD4B76-6DE5-ABAE-C945-50160283BF10}"/>
              </a:ext>
            </a:extLst>
          </p:cNvPr>
          <p:cNvSpPr txBox="1"/>
          <p:nvPr/>
        </p:nvSpPr>
        <p:spPr>
          <a:xfrm>
            <a:off x="1149971" y="5551825"/>
            <a:ext cx="9892057" cy="461665"/>
          </a:xfrm>
          <a:prstGeom prst="rect">
            <a:avLst/>
          </a:prstGeom>
          <a:noFill/>
        </p:spPr>
        <p:txBody>
          <a:bodyPr wrap="square" rtlCol="0">
            <a:spAutoFit/>
          </a:bodyPr>
          <a:lstStyle/>
          <a:p>
            <a:pPr algn="ctr"/>
            <a:r>
              <a:rPr lang="zh-CN" altLang="en-US" sz="2400" b="1" spc="300" dirty="0">
                <a:solidFill>
                  <a:srgbClr val="004098"/>
                </a:solidFill>
                <a:latin typeface="微软雅黑" panose="020B0503020204020204" pitchFamily="34" charset="-122"/>
                <a:ea typeface="微软雅黑" panose="020B0503020204020204" pitchFamily="34" charset="-122"/>
              </a:rPr>
              <a:t>是否可以不对每个位置和每种窗口尺寸进行尝试，从而提速？</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59775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5F4F7-6341-E3BD-736D-11F3D9962307}"/>
              </a:ext>
            </a:extLst>
          </p:cNvPr>
          <p:cNvSpPr>
            <a:spLocks noGrp="1"/>
          </p:cNvSpPr>
          <p:nvPr>
            <p:ph type="title"/>
          </p:nvPr>
        </p:nvSpPr>
        <p:spPr/>
        <p:txBody>
          <a:bodyPr/>
          <a:lstStyle/>
          <a:p>
            <a:r>
              <a:rPr lang="zh-CN" altLang="en-US" dirty="0"/>
              <a:t>候选区域检测</a:t>
            </a:r>
            <a:endParaRPr lang="en-US" dirty="0"/>
          </a:p>
        </p:txBody>
      </p:sp>
      <p:sp>
        <p:nvSpPr>
          <p:cNvPr id="4" name="Slide Number Placeholder 3">
            <a:extLst>
              <a:ext uri="{FF2B5EF4-FFF2-40B4-BE49-F238E27FC236}">
                <a16:creationId xmlns:a16="http://schemas.microsoft.com/office/drawing/2014/main" id="{8215EEB8-842A-1EE9-5917-7C3B1B782D31}"/>
              </a:ext>
            </a:extLst>
          </p:cNvPr>
          <p:cNvSpPr>
            <a:spLocks noGrp="1"/>
          </p:cNvSpPr>
          <p:nvPr>
            <p:ph type="sldNum" sz="quarter" idx="12"/>
          </p:nvPr>
        </p:nvSpPr>
        <p:spPr/>
        <p:txBody>
          <a:bodyPr/>
          <a:lstStyle/>
          <a:p>
            <a:fld id="{6CE905FA-BBCD-4FD4-802A-EBCB9D8662AD}" type="slidenum">
              <a:rPr lang="zh-CN" altLang="en-US" smtClean="0"/>
              <a:pPr/>
              <a:t>9</a:t>
            </a:fld>
            <a:endParaRPr lang="zh-CN" altLang="en-US" dirty="0"/>
          </a:p>
        </p:txBody>
      </p:sp>
      <p:sp>
        <p:nvSpPr>
          <p:cNvPr id="8" name="TextBox 7">
            <a:extLst>
              <a:ext uri="{FF2B5EF4-FFF2-40B4-BE49-F238E27FC236}">
                <a16:creationId xmlns:a16="http://schemas.microsoft.com/office/drawing/2014/main" id="{F752BC7E-26A7-4871-6923-03C830CD4241}"/>
              </a:ext>
            </a:extLst>
          </p:cNvPr>
          <p:cNvSpPr txBox="1"/>
          <p:nvPr/>
        </p:nvSpPr>
        <p:spPr>
          <a:xfrm>
            <a:off x="645287" y="789294"/>
            <a:ext cx="10954595" cy="1689052"/>
          </a:xfrm>
          <a:prstGeom prst="rect">
            <a:avLst/>
          </a:prstGeom>
          <a:noFill/>
        </p:spPr>
        <p:txBody>
          <a:bodyPr wrap="square">
            <a:spAutoFit/>
          </a:bodyPr>
          <a:lstStyle/>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候选区域检测不关心目标的类别是什么，只从图像中快速找到可能存在目标的区域，即候选区域（</a:t>
            </a:r>
            <a:r>
              <a:rPr lang="en-US" altLang="zh-CN" sz="2400" b="1" spc="300" dirty="0">
                <a:solidFill>
                  <a:srgbClr val="004098"/>
                </a:solidFill>
                <a:latin typeface="微软雅黑" panose="020B0503020204020204" pitchFamily="34" charset="-122"/>
                <a:ea typeface="微软雅黑" panose="020B0503020204020204" pitchFamily="34" charset="-122"/>
              </a:rPr>
              <a:t>region proposal</a:t>
            </a:r>
            <a:r>
              <a:rPr lang="zh-CN" altLang="en-US" sz="2400" b="1" spc="300" dirty="0">
                <a:solidFill>
                  <a:srgbClr val="004098"/>
                </a:solidFill>
                <a:latin typeface="微软雅黑" panose="020B0503020204020204" pitchFamily="34" charset="-122"/>
                <a:ea typeface="微软雅黑" panose="020B0503020204020204" pitchFamily="34" charset="-122"/>
              </a:rPr>
              <a:t>）。</a:t>
            </a:r>
            <a:endParaRPr lang="en-US" altLang="zh-CN" sz="2400" b="1" spc="300" dirty="0">
              <a:solidFill>
                <a:srgbClr val="004098"/>
              </a:solidFill>
              <a:latin typeface="微软雅黑" panose="020B0503020204020204" pitchFamily="34" charset="-122"/>
              <a:ea typeface="微软雅黑" panose="020B0503020204020204" pitchFamily="34" charset="-122"/>
            </a:endParaRPr>
          </a:p>
          <a:p>
            <a:pPr>
              <a:lnSpc>
                <a:spcPct val="150000"/>
              </a:lnSpc>
            </a:pPr>
            <a:r>
              <a:rPr lang="zh-CN" altLang="en-US" sz="2400" b="1" spc="300" dirty="0">
                <a:solidFill>
                  <a:srgbClr val="004098"/>
                </a:solidFill>
                <a:latin typeface="微软雅黑" panose="020B0503020204020204" pitchFamily="34" charset="-122"/>
                <a:ea typeface="微软雅黑" panose="020B0503020204020204" pitchFamily="34" charset="-122"/>
              </a:rPr>
              <a:t>代表性工作：</a:t>
            </a:r>
            <a:r>
              <a:rPr lang="en-US" altLang="zh-CN" sz="2400" b="1" spc="300" dirty="0">
                <a:solidFill>
                  <a:srgbClr val="004098"/>
                </a:solidFill>
                <a:latin typeface="微软雅黑" panose="020B0503020204020204" pitchFamily="34" charset="-122"/>
                <a:ea typeface="微软雅黑" panose="020B0503020204020204" pitchFamily="34" charset="-122"/>
              </a:rPr>
              <a:t>Selective Search</a:t>
            </a:r>
            <a:r>
              <a:rPr lang="en-US" altLang="zh-CN" sz="2400" b="1" spc="300" baseline="30000" dirty="0">
                <a:solidFill>
                  <a:srgbClr val="004098"/>
                </a:solidFill>
                <a:latin typeface="微软雅黑" panose="020B0503020204020204" pitchFamily="34" charset="-122"/>
                <a:ea typeface="微软雅黑" panose="020B0503020204020204" pitchFamily="34" charset="-122"/>
              </a:rPr>
              <a:t>[1]</a:t>
            </a:r>
            <a:endParaRPr lang="en-US" sz="2400" b="1" spc="300" baseline="30000" dirty="0">
              <a:solidFill>
                <a:srgbClr val="004098"/>
              </a:solidFill>
              <a:latin typeface="微软雅黑" panose="020B0503020204020204" pitchFamily="34" charset="-122"/>
              <a:ea typeface="微软雅黑" panose="020B0503020204020204" pitchFamily="34" charset="-122"/>
            </a:endParaRPr>
          </a:p>
        </p:txBody>
      </p:sp>
      <p:grpSp>
        <p:nvGrpSpPr>
          <p:cNvPr id="9" name="Group 8">
            <a:extLst>
              <a:ext uri="{FF2B5EF4-FFF2-40B4-BE49-F238E27FC236}">
                <a16:creationId xmlns:a16="http://schemas.microsoft.com/office/drawing/2014/main" id="{DA0C81B0-5AF2-0A22-F7B5-73BE2C13EDD8}"/>
              </a:ext>
            </a:extLst>
          </p:cNvPr>
          <p:cNvGrpSpPr/>
          <p:nvPr/>
        </p:nvGrpSpPr>
        <p:grpSpPr>
          <a:xfrm>
            <a:off x="1235874" y="2801916"/>
            <a:ext cx="9773419" cy="3155477"/>
            <a:chOff x="1036608" y="3581597"/>
            <a:chExt cx="6213081" cy="1728502"/>
          </a:xfrm>
        </p:grpSpPr>
        <p:pic>
          <p:nvPicPr>
            <p:cNvPr id="10" name="Picture 2">
              <a:extLst>
                <a:ext uri="{FF2B5EF4-FFF2-40B4-BE49-F238E27FC236}">
                  <a16:creationId xmlns:a16="http://schemas.microsoft.com/office/drawing/2014/main" id="{F40B3CA1-23B4-C62E-C75C-A388080FD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08" y="3581597"/>
              <a:ext cx="2588081" cy="172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D216EF2A-2C56-E195-C37D-0C108A9D2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608" y="3586268"/>
              <a:ext cx="2588081" cy="172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右箭头 6">
              <a:extLst>
                <a:ext uri="{FF2B5EF4-FFF2-40B4-BE49-F238E27FC236}">
                  <a16:creationId xmlns:a16="http://schemas.microsoft.com/office/drawing/2014/main" id="{F7A9A83A-D8E6-176B-639A-A4999041B03C}"/>
                </a:ext>
              </a:extLst>
            </p:cNvPr>
            <p:cNvSpPr/>
            <p:nvPr/>
          </p:nvSpPr>
          <p:spPr>
            <a:xfrm>
              <a:off x="3778262" y="4297721"/>
              <a:ext cx="699796" cy="300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3" name="矩形 4">
            <a:extLst>
              <a:ext uri="{FF2B5EF4-FFF2-40B4-BE49-F238E27FC236}">
                <a16:creationId xmlns:a16="http://schemas.microsoft.com/office/drawing/2014/main" id="{FBBF7173-BFEA-58DD-4CF5-AF3643777AB5}"/>
              </a:ext>
            </a:extLst>
          </p:cNvPr>
          <p:cNvSpPr/>
          <p:nvPr/>
        </p:nvSpPr>
        <p:spPr>
          <a:xfrm>
            <a:off x="1715201" y="6352143"/>
            <a:ext cx="8761598" cy="369332"/>
          </a:xfrm>
          <a:prstGeom prst="rect">
            <a:avLst/>
          </a:prstGeom>
        </p:spPr>
        <p:txBody>
          <a:bodyPr wrap="square">
            <a:spAutoFit/>
          </a:bodyPr>
          <a:lstStyle/>
          <a:p>
            <a:r>
              <a:rPr lang="en-US" altLang="zh-CN" dirty="0">
                <a:solidFill>
                  <a:schemeClr val="bg1">
                    <a:lumMod val="50000"/>
                  </a:schemeClr>
                </a:solidFill>
                <a:latin typeface="Palatino Linotype" panose="02040502050505030304" pitchFamily="18" charset="0"/>
              </a:rPr>
              <a:t>[1] </a:t>
            </a:r>
            <a:r>
              <a:rPr lang="nl-NL" altLang="zh-CN" dirty="0">
                <a:solidFill>
                  <a:schemeClr val="bg1">
                    <a:lumMod val="50000"/>
                  </a:schemeClr>
                </a:solidFill>
                <a:latin typeface="Palatino Linotype" panose="02040502050505030304" pitchFamily="18" charset="0"/>
              </a:rPr>
              <a:t>	J. Uijlings, et al. Smeulders</a:t>
            </a:r>
            <a:r>
              <a:rPr lang="en-US" altLang="zh-CN" dirty="0">
                <a:solidFill>
                  <a:schemeClr val="bg1">
                    <a:lumMod val="50000"/>
                  </a:schemeClr>
                </a:solidFill>
                <a:latin typeface="Palatino Linotype" panose="02040502050505030304" pitchFamily="18" charset="0"/>
              </a:rPr>
              <a:t>. Selective search for object recognition. IJCV 2013.</a:t>
            </a:r>
            <a:endParaRPr lang="zh-CN" altLang="en-US" dirty="0">
              <a:solidFill>
                <a:schemeClr val="bg1">
                  <a:lumMod val="50000"/>
                </a:schemeClr>
              </a:solidFill>
              <a:latin typeface="Palatino Linotype" panose="02040502050505030304" pitchFamily="18" charset="0"/>
            </a:endParaRPr>
          </a:p>
        </p:txBody>
      </p:sp>
    </p:spTree>
    <p:extLst>
      <p:ext uri="{BB962C8B-B14F-4D97-AF65-F5344CB8AC3E}">
        <p14:creationId xmlns:p14="http://schemas.microsoft.com/office/powerpoint/2010/main" val="4101439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工银国际">
  <a:themeElements>
    <a:clrScheme name="ICBCI">
      <a:dk1>
        <a:srgbClr val="000000"/>
      </a:dk1>
      <a:lt1>
        <a:srgbClr val="FFFFFF"/>
      </a:lt1>
      <a:dk2>
        <a:srgbClr val="274E18"/>
      </a:dk2>
      <a:lt2>
        <a:srgbClr val="1B587C"/>
      </a:lt2>
      <a:accent1>
        <a:srgbClr val="800000"/>
      </a:accent1>
      <a:accent2>
        <a:srgbClr val="F0BE6B"/>
      </a:accent2>
      <a:accent3>
        <a:srgbClr val="4B7E82"/>
      </a:accent3>
      <a:accent4>
        <a:srgbClr val="CF8B78"/>
      </a:accent4>
      <a:accent5>
        <a:srgbClr val="B2B2B2"/>
      </a:accent5>
      <a:accent6>
        <a:srgbClr val="F07F09"/>
      </a:accent6>
      <a:hlink>
        <a:srgbClr val="4B7E82"/>
      </a:hlink>
      <a:folHlink>
        <a:srgbClr val="CF8B78"/>
      </a:folHlink>
    </a:clrScheme>
    <a:fontScheme name="1_Default Design">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wrap="none" anchor="ctr"/>
      <a:lstStyle>
        <a:defPPr eaLnBrk="1" hangingPunct="1">
          <a:defRPr sz="1200" b="1">
            <a:solidFill>
              <a:schemeClr val="bg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0" tIns="0" rIns="0" bIns="0" numCol="1" anchor="t" anchorCtr="0" compatLnSpc="1">
        <a:spAutoFit/>
      </a:bodyPr>
      <a:lstStyle>
        <a:defPPr marL="0" marR="0" indent="0" algn="ctr" defTabSz="914400" rtl="0" eaLnBrk="0" fontAlgn="base" latinLnBrk="0" hangingPunct="0">
          <a:lnSpc>
            <a:spcPct val="100000"/>
          </a:lnSpc>
          <a:spcBef>
            <a:spcPct val="0"/>
          </a:spcBef>
          <a:spcAft>
            <a:spcPct val="0"/>
          </a:spcAft>
          <a:buClrTx/>
          <a:buSzTx/>
          <a:buFontTx/>
          <a:buNone/>
          <a:defRPr kumimoji="0" lang="en-US" sz="800" b="0" i="0" u="none" strike="noStrike" cap="none" normalizeH="0" baseline="0" smtClean="0">
            <a:ln>
              <a:noFill/>
            </a:ln>
            <a:solidFill>
              <a:schemeClr val="tx1"/>
            </a:solidFill>
            <a:effectLst/>
            <a:latin typeface="Arial" panose="020B0604020202020204" pitchFamily="34" charset="0"/>
            <a:ea typeface="华文楷体" panose="02010600040101010101" pitchFamily="2" charset="-122"/>
            <a:cs typeface="Arial" panose="020B0604020202020204" pitchFamily="34" charset="0"/>
          </a:defRPr>
        </a:defPPr>
      </a:lstStyle>
    </a:lnDef>
  </a:objectDefaults>
  <a:extraClrSchemeLst>
    <a:extraClrScheme>
      <a:clrScheme name="1_Default Design 1">
        <a:dk1>
          <a:srgbClr val="000000"/>
        </a:dk1>
        <a:lt1>
          <a:srgbClr val="FFFFFF"/>
        </a:lt1>
        <a:dk2>
          <a:srgbClr val="420000"/>
        </a:dk2>
        <a:lt2>
          <a:srgbClr val="969696"/>
        </a:lt2>
        <a:accent1>
          <a:srgbClr val="800000"/>
        </a:accent1>
        <a:accent2>
          <a:srgbClr val="FAC8AA"/>
        </a:accent2>
        <a:accent3>
          <a:srgbClr val="FFFFFF"/>
        </a:accent3>
        <a:accent4>
          <a:srgbClr val="000000"/>
        </a:accent4>
        <a:accent5>
          <a:srgbClr val="C0AAAA"/>
        </a:accent5>
        <a:accent6>
          <a:srgbClr val="E3B59A"/>
        </a:accent6>
        <a:hlink>
          <a:srgbClr val="C0C0C0"/>
        </a:hlink>
        <a:folHlink>
          <a:srgbClr val="C00D0D"/>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420000"/>
        </a:dk2>
        <a:lt2>
          <a:srgbClr val="969696"/>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420000"/>
        </a:dk2>
        <a:lt2>
          <a:srgbClr val="676767"/>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42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1B587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FF33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F07F09"/>
        </a:dk2>
        <a:lt2>
          <a:srgbClr val="1B587C"/>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F07F09"/>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页面">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标准">
      <a:majorFont>
        <a:latin typeface="Times New Roman"/>
        <a:ea typeface="宋体"/>
        <a:cs typeface=""/>
      </a:majorFont>
      <a:minorFont>
        <a:latin typeface="Times New Roman"/>
        <a:ea typeface="宋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75000"/>
          </a:schemeClr>
        </a:solidFill>
        <a:ln w="0">
          <a:solidFill>
            <a:srgbClr val="000000"/>
          </a:solidFill>
          <a:prstDash val="solid"/>
          <a:round/>
        </a:ln>
      </a:spPr>
      <a:bodyPr vert="horz" wrap="square" lIns="91440" tIns="45720" rIns="91440" bIns="45720" numCol="1" anchor="t" anchorCtr="0" compatLnSpc="1"/>
      <a:lstStyle>
        <a:defPPr algn="l">
          <a:defRPr>
            <a:latin typeface="微软雅黑" panose="020B0503020204020204" charset="-122"/>
            <a:ea typeface="微软雅黑" panose="020B050302020402020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2184</Words>
  <Application>Microsoft Office PowerPoint</Application>
  <PresentationFormat>Widescreen</PresentationFormat>
  <Paragraphs>209</Paragraphs>
  <Slides>23</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Microsoft YaHei</vt:lpstr>
      <vt:lpstr>Microsoft YaHei</vt:lpstr>
      <vt:lpstr>Arial</vt:lpstr>
      <vt:lpstr>Calibri</vt:lpstr>
      <vt:lpstr>Cambria Math</vt:lpstr>
      <vt:lpstr>Palatino Linotype</vt:lpstr>
      <vt:lpstr>Times New Roman</vt:lpstr>
      <vt:lpstr>Wingdings</vt:lpstr>
      <vt:lpstr>工银国际</vt:lpstr>
      <vt:lpstr>页面</vt:lpstr>
      <vt:lpstr>PowerPoint Presentation</vt:lpstr>
      <vt:lpstr>PowerPoint Presentation</vt:lpstr>
      <vt:lpstr>简介</vt:lpstr>
      <vt:lpstr>PowerPoint Presentation</vt:lpstr>
      <vt:lpstr>数据集</vt:lpstr>
      <vt:lpstr>度量</vt:lpstr>
      <vt:lpstr>PowerPoint Presentation</vt:lpstr>
      <vt:lpstr>目标检测的滑动窗口策略</vt:lpstr>
      <vt:lpstr>候选区域检测</vt:lpstr>
      <vt:lpstr>R-CNN</vt:lpstr>
      <vt:lpstr>R-CNN训练过程</vt:lpstr>
      <vt:lpstr>R-CNN测试过程</vt:lpstr>
      <vt:lpstr>R-CNN存在的问题</vt:lpstr>
      <vt:lpstr>PowerPoint Presentation</vt:lpstr>
      <vt:lpstr>Fast R-CNN[3]</vt:lpstr>
      <vt:lpstr>ROI池化</vt:lpstr>
      <vt:lpstr>Fast R-CNN训练</vt:lpstr>
      <vt:lpstr>Fast R-CNN的提升与存在问题</vt:lpstr>
      <vt:lpstr>PowerPoint Presentation</vt:lpstr>
      <vt:lpstr>Faster R-CNN[4]</vt:lpstr>
      <vt:lpstr>RPN</vt:lpstr>
      <vt:lpstr>PRN的训练</vt:lpstr>
      <vt:lpstr>Faster R-CNN的训练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2024-12-03T15:00:28Z</dcterms:created>
  <dcterms:modified xsi:type="dcterms:W3CDTF">2024-12-03T15:00:33Z</dcterms:modified>
</cp:coreProperties>
</file>