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0" r:id="rId1"/>
    <p:sldMasterId id="2147483655" r:id="rId2"/>
  </p:sldMasterIdLst>
  <p:notesMasterIdLst>
    <p:notesMasterId r:id="rId17"/>
  </p:notesMasterIdLst>
  <p:sldIdLst>
    <p:sldId id="512" r:id="rId3"/>
    <p:sldId id="4944" r:id="rId4"/>
    <p:sldId id="1195" r:id="rId5"/>
    <p:sldId id="4953" r:id="rId6"/>
    <p:sldId id="1196" r:id="rId7"/>
    <p:sldId id="4960" r:id="rId8"/>
    <p:sldId id="4961" r:id="rId9"/>
    <p:sldId id="4954" r:id="rId10"/>
    <p:sldId id="4962" r:id="rId11"/>
    <p:sldId id="4965" r:id="rId12"/>
    <p:sldId id="4966" r:id="rId13"/>
    <p:sldId id="4967" r:id="rId14"/>
    <p:sldId id="4968" r:id="rId15"/>
    <p:sldId id="49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D464"/>
    <a:srgbClr val="FFFFFF"/>
    <a:srgbClr val="81D1FF"/>
    <a:srgbClr val="003679"/>
    <a:srgbClr val="C03228"/>
    <a:srgbClr val="FFF3F3"/>
    <a:srgbClr val="FDA9AF"/>
    <a:srgbClr val="FC7660"/>
    <a:srgbClr val="0E57C4"/>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77438" autoAdjust="0"/>
  </p:normalViewPr>
  <p:slideViewPr>
    <p:cSldViewPr snapToGrid="0">
      <p:cViewPr varScale="1">
        <p:scale>
          <a:sx n="61" d="100"/>
          <a:sy n="61" d="100"/>
        </p:scale>
        <p:origin x="1445"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26023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45321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2452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3291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3090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60972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a:xfrm>
            <a:off x="441569" y="1149350"/>
            <a:ext cx="11310816" cy="46624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CN" altLang="en-US" dirty="0"/>
              <a:t>单击此处编辑母版标题样式</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98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grpSp>
        <p:nvGrpSpPr>
          <p:cNvPr id="7" name="组 13"/>
          <p:cNvGrpSpPr/>
          <p:nvPr userDrawn="1"/>
        </p:nvGrpSpPr>
        <p:grpSpPr>
          <a:xfrm>
            <a:off x="-633321" y="4571304"/>
            <a:ext cx="481519" cy="2273997"/>
            <a:chOff x="-557175" y="2580484"/>
            <a:chExt cx="361139" cy="2273997"/>
          </a:xfrm>
        </p:grpSpPr>
        <p:sp>
          <p:nvSpPr>
            <p:cNvPr id="8" name="矩形 7"/>
            <p:cNvSpPr/>
            <p:nvPr/>
          </p:nvSpPr>
          <p:spPr>
            <a:xfrm>
              <a:off x="-554851" y="3344693"/>
              <a:ext cx="358815" cy="358815"/>
            </a:xfrm>
            <a:prstGeom prst="rect">
              <a:avLst/>
            </a:prstGeom>
            <a:solidFill>
              <a:srgbClr val="003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554852" y="2580484"/>
              <a:ext cx="358815" cy="358815"/>
            </a:xfrm>
            <a:prstGeom prst="rect">
              <a:avLst/>
            </a:prstGeom>
            <a:solidFill>
              <a:srgbClr val="C03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554853" y="4108901"/>
              <a:ext cx="358815" cy="358815"/>
            </a:xfrm>
            <a:prstGeom prst="rect">
              <a:avLst/>
            </a:prstGeom>
            <a:solidFill>
              <a:srgbClr val="F2F2F2"/>
            </a:solidFill>
            <a:ln w="3175">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554852" y="2962589"/>
              <a:ext cx="358815" cy="358815"/>
            </a:xfrm>
            <a:prstGeom prst="rect">
              <a:avLst/>
            </a:prstGeom>
            <a:solidFill>
              <a:srgbClr val="EA3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554853" y="3726797"/>
              <a:ext cx="358815" cy="358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557175" y="4495666"/>
              <a:ext cx="358815" cy="358815"/>
            </a:xfrm>
            <a:prstGeom prst="rect">
              <a:avLst/>
            </a:prstGeom>
            <a:solidFill>
              <a:srgbClr val="F2D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 name="Slide Number Placeholder 5">
            <a:extLst>
              <a:ext uri="{FF2B5EF4-FFF2-40B4-BE49-F238E27FC236}">
                <a16:creationId xmlns:a16="http://schemas.microsoft.com/office/drawing/2014/main" id="{7572CEFB-1F61-4640-A152-A08993A047DB}"/>
              </a:ext>
            </a:extLst>
          </p:cNvPr>
          <p:cNvSpPr>
            <a:spLocks noGrp="1"/>
          </p:cNvSpPr>
          <p:nvPr>
            <p:ph type="sldNum" sz="quarter" idx="12"/>
          </p:nvPr>
        </p:nvSpPr>
        <p:spPr>
          <a:xfrm>
            <a:off x="9121877" y="6330131"/>
            <a:ext cx="2743200" cy="365125"/>
          </a:xfrm>
        </p:spPr>
        <p:txBody>
          <a:bodyPr/>
          <a:lstStyle>
            <a:lvl1pPr>
              <a:defRPr sz="1333" b="1"/>
            </a:lvl1pPr>
          </a:lstStyle>
          <a:p>
            <a:pPr>
              <a:defRPr/>
            </a:pPr>
            <a:fld id="{0664BE23-B3F9-45BA-B5CE-3D649D28F458}" type="slidenum">
              <a:rPr lang="zh-CN" altLang="en-US" smtClean="0"/>
              <a:pPr>
                <a:defRPr/>
              </a:pPr>
              <a:t>‹#›</a:t>
            </a:fld>
            <a:r>
              <a:rPr lang="en-US" altLang="zh-CN"/>
              <a:t>/35</a:t>
            </a:r>
            <a:endParaRPr lang="zh-CN" altLang="en-US" dirty="0"/>
          </a:p>
        </p:txBody>
      </p:sp>
    </p:spTree>
    <p:extLst>
      <p:ext uri="{BB962C8B-B14F-4D97-AF65-F5344CB8AC3E}">
        <p14:creationId xmlns:p14="http://schemas.microsoft.com/office/powerpoint/2010/main" val="128270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01F96AF-2CB0-4BDA-9342-0D6958BBB263}" type="datetime1">
              <a:rPr lang="zh-CN" altLang="en-US" smtClean="0"/>
              <a:t>2024/12/3</a:t>
            </a:fld>
            <a:endParaRPr lang="zh-CN" altLang="en-US"/>
          </a:p>
        </p:txBody>
      </p:sp>
      <p:sp>
        <p:nvSpPr>
          <p:cNvPr id="4" name="页脚占位符 3"/>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5" name="灯片编号占位符 4"/>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4273837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普通列表页面">
    <p:spTree>
      <p:nvGrpSpPr>
        <p:cNvPr id="1" name=""/>
        <p:cNvGrpSpPr/>
        <p:nvPr/>
      </p:nvGrpSpPr>
      <p:grpSpPr>
        <a:xfrm>
          <a:off x="0" y="0"/>
          <a:ext cx="0" cy="0"/>
          <a:chOff x="0" y="0"/>
          <a:chExt cx="0" cy="0"/>
        </a:xfrm>
      </p:grpSpPr>
      <p:sp>
        <p:nvSpPr>
          <p:cNvPr id="6" name="文本占位符 5"/>
          <p:cNvSpPr>
            <a:spLocks noGrp="1"/>
          </p:cNvSpPr>
          <p:nvPr>
            <p:ph idx="1" hasCustomPrompt="1"/>
          </p:nvPr>
        </p:nvSpPr>
        <p:spPr>
          <a:xfrm>
            <a:off x="479322" y="1117605"/>
            <a:ext cx="11120561" cy="4976038"/>
          </a:xfrm>
          <a:prstGeom prst="rect">
            <a:avLst/>
          </a:prstGeom>
        </p:spPr>
        <p:txBody>
          <a:bodyPr vert="horz" lIns="91440" tIns="45720" rIns="91440" bIns="45720" rtlCol="0">
            <a:normAutofit/>
          </a:bodyPr>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标题占位符 1"/>
          <p:cNvSpPr>
            <a:spLocks noGrp="1"/>
          </p:cNvSpPr>
          <p:nvPr>
            <p:ph type="title" hasCustomPrompt="1"/>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
        <p:nvSpPr>
          <p:cNvPr id="16" name="日期占位符 15"/>
          <p:cNvSpPr>
            <a:spLocks noGrp="1"/>
          </p:cNvSpPr>
          <p:nvPr>
            <p:ph type="dt" sz="half" idx="10"/>
          </p:nvPr>
        </p:nvSpPr>
        <p:spPr/>
        <p:txBody>
          <a:bodyPr/>
          <a:lstStyle/>
          <a:p>
            <a:fld id="{D222819D-90B8-4DE6-BE5D-09B5D54BA6A3}" type="datetime1">
              <a:rPr lang="zh-CN" altLang="en-US" smtClean="0"/>
              <a:t>2024/12/3</a:t>
            </a:fld>
            <a:endParaRPr lang="zh-CN" altLang="en-US"/>
          </a:p>
        </p:txBody>
      </p:sp>
      <p:sp>
        <p:nvSpPr>
          <p:cNvPr id="17" name="页脚占位符 16"/>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8" name="灯片编号占位符 17"/>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236712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页面">
    <p:spTree>
      <p:nvGrpSpPr>
        <p:cNvPr id="1" name=""/>
        <p:cNvGrpSpPr/>
        <p:nvPr/>
      </p:nvGrpSpPr>
      <p:grpSpPr>
        <a:xfrm>
          <a:off x="0" y="0"/>
          <a:ext cx="0" cy="0"/>
          <a:chOff x="0" y="0"/>
          <a:chExt cx="0" cy="0"/>
        </a:xfrm>
      </p:grpSpPr>
      <p:sp>
        <p:nvSpPr>
          <p:cNvPr id="6" name="标题占位符 1"/>
          <p:cNvSpPr>
            <a:spLocks noGrp="1"/>
          </p:cNvSpPr>
          <p:nvPr>
            <p:ph type="title" hasCustomPrompt="1"/>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
        <p:nvSpPr>
          <p:cNvPr id="9" name="日期占位符 8"/>
          <p:cNvSpPr>
            <a:spLocks noGrp="1"/>
          </p:cNvSpPr>
          <p:nvPr>
            <p:ph type="dt" sz="half" idx="10"/>
          </p:nvPr>
        </p:nvSpPr>
        <p:spPr/>
        <p:txBody>
          <a:bodyPr/>
          <a:lstStyle/>
          <a:p>
            <a:fld id="{8AB502DF-EF9E-4340-8F20-0DE5DD6ACCD1}" type="datetime1">
              <a:rPr lang="zh-CN" altLang="en-US" smtClean="0"/>
              <a:t>2024/12/3</a:t>
            </a:fld>
            <a:endParaRPr lang="zh-CN" altLang="en-US"/>
          </a:p>
        </p:txBody>
      </p:sp>
      <p:sp>
        <p:nvSpPr>
          <p:cNvPr id="10" name="页脚占位符 9"/>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1" name="灯片编号占位符 10"/>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231702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0D2046-0E25-4D1F-82FB-DCC5959392A7}" type="datetime1">
              <a:rPr lang="zh-CN" altLang="en-US" smtClean="0"/>
              <a:t>2024/12/3</a:t>
            </a:fld>
            <a:endParaRPr lang="zh-CN" altLang="en-US"/>
          </a:p>
        </p:txBody>
      </p:sp>
      <p:sp>
        <p:nvSpPr>
          <p:cNvPr id="4" name="页脚占位符 3"/>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5" name="灯片编号占位符 4"/>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1918123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41" name="Rectangle 5"/>
          <p:cNvSpPr>
            <a:spLocks noGrp="1" noChangeArrowheads="1"/>
          </p:cNvSpPr>
          <p:nvPr>
            <p:ph type="title"/>
          </p:nvPr>
        </p:nvSpPr>
        <p:spPr bwMode="auto">
          <a:xfrm>
            <a:off x="425939" y="103189"/>
            <a:ext cx="9612923"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lstStyle/>
          <a:p>
            <a:pPr lvl="0"/>
            <a:r>
              <a:rPr lang="zh-CN" altLang="en-US" dirty="0"/>
              <a:t>单击此处编辑母版标题样式</a:t>
            </a:r>
            <a:endParaRPr lang="en-US" altLang="zh-TW" dirty="0"/>
          </a:p>
        </p:txBody>
      </p:sp>
      <p:sp>
        <p:nvSpPr>
          <p:cNvPr id="91154" name="Rectangle 18"/>
          <p:cNvSpPr>
            <a:spLocks noChangeArrowheads="1"/>
          </p:cNvSpPr>
          <p:nvPr/>
        </p:nvSpPr>
        <p:spPr bwMode="auto">
          <a:xfrm>
            <a:off x="-3908" y="0"/>
            <a:ext cx="281354" cy="952500"/>
          </a:xfrm>
          <a:prstGeom prst="rect">
            <a:avLst/>
          </a:prstGeom>
          <a:solidFill>
            <a:srgbClr val="004098"/>
          </a:solidFill>
          <a:ln>
            <a:noFill/>
          </a:ln>
          <a:effectLst/>
        </p:spPr>
        <p:txBody>
          <a:bodyPr wrap="none" lIns="45720" rIns="45720" anchor="ctr"/>
          <a:lstStyle/>
          <a:p>
            <a:pPr eaLnBrk="1" hangingPunct="1"/>
            <a:endParaRPr lang="en-US" altLang="zh-TW" sz="1800">
              <a:solidFill>
                <a:schemeClr val="bg1"/>
              </a:solidFill>
              <a:ea typeface="PMingLiU" pitchFamily="18" charset="-120"/>
            </a:endParaRPr>
          </a:p>
        </p:txBody>
      </p:sp>
      <p:sp>
        <p:nvSpPr>
          <p:cNvPr id="91155" name="Line 19"/>
          <p:cNvSpPr>
            <a:spLocks noChangeShapeType="1"/>
          </p:cNvSpPr>
          <p:nvPr/>
        </p:nvSpPr>
        <p:spPr bwMode="auto">
          <a:xfrm flipV="1">
            <a:off x="-3907" y="952500"/>
            <a:ext cx="12195908" cy="0"/>
          </a:xfrm>
          <a:prstGeom prst="line">
            <a:avLst/>
          </a:prstGeom>
          <a:noFill/>
          <a:ln w="28575">
            <a:solidFill>
              <a:srgbClr val="00409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 name="TextBox 1"/>
          <p:cNvSpPr txBox="1"/>
          <p:nvPr/>
        </p:nvSpPr>
        <p:spPr>
          <a:xfrm>
            <a:off x="5883732" y="6527643"/>
            <a:ext cx="420629" cy="2462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1" compatLnSpc="1"/>
          <a:lstStyle>
            <a:defPPr>
              <a:defRPr lang="en-US"/>
            </a:defPPr>
            <a:lvl1pPr eaLnBrk="1" hangingPunct="1">
              <a:defRPr sz="1000"/>
            </a:lvl1pPr>
          </a:lstStyle>
          <a:p>
            <a:pPr lvl="0"/>
            <a:fld id="{B369F803-B564-468C-A770-A27D997CCC5C}" type="slidenum">
              <a:rPr lang="en-US" sz="1000" smtClean="0"/>
              <a:t>‹#›</a:t>
            </a:fld>
            <a:endParaRPr lang="en-US" sz="1000" dirty="0"/>
          </a:p>
        </p:txBody>
      </p:sp>
      <p:pic>
        <p:nvPicPr>
          <p:cNvPr id="6" name="图片 5"/>
          <p:cNvPicPr>
            <a:picLocks noChangeAspect="1"/>
          </p:cNvPicPr>
          <p:nvPr userDrawn="1"/>
        </p:nvPicPr>
        <p:blipFill>
          <a:blip r:embed="rId7"/>
          <a:stretch>
            <a:fillRect/>
          </a:stretch>
        </p:blipFill>
        <p:spPr>
          <a:xfrm>
            <a:off x="10923897" y="-2162"/>
            <a:ext cx="1100406" cy="93344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60" r:id="rId5"/>
  </p:sldLayoutIdLst>
  <p:hf sldNum="0" hdr="0" ftr="0" dt="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2pPr>
      <a:lvl3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3pPr>
      <a:lvl4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4pPr>
      <a:lvl5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5pPr>
      <a:lvl6pPr marL="4572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6pPr>
      <a:lvl7pPr marL="9144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7pPr>
      <a:lvl8pPr marL="13716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8pPr>
      <a:lvl9pPr marL="18288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9pPr>
    </p:titleStyle>
    <p:bodyStyle>
      <a:lvl1pPr algn="l" rtl="0" eaLnBrk="1" fontAlgn="base" hangingPunct="1">
        <a:spcBef>
          <a:spcPct val="20000"/>
        </a:spcBef>
        <a:spcAft>
          <a:spcPct val="20000"/>
        </a:spcAft>
        <a:buClr>
          <a:schemeClr val="accent1"/>
        </a:buClr>
        <a:buFont typeface="Wingdings" panose="05000000000000000000" pitchFamily="2" charset="2"/>
        <a:defRPr sz="1400" b="1">
          <a:solidFill>
            <a:schemeClr val="accent1"/>
          </a:solidFill>
          <a:latin typeface="+mn-lt"/>
          <a:ea typeface="+mn-ea"/>
          <a:cs typeface="+mn-cs"/>
        </a:defRPr>
      </a:lvl1pPr>
      <a:lvl2pPr marL="1905" algn="l" rtl="0" eaLnBrk="1" fontAlgn="base" hangingPunct="1">
        <a:spcBef>
          <a:spcPct val="20000"/>
        </a:spcBef>
        <a:spcAft>
          <a:spcPct val="20000"/>
        </a:spcAft>
        <a:buClr>
          <a:schemeClr val="accent1"/>
        </a:buClr>
        <a:buFont typeface="Wingdings" panose="05000000000000000000" pitchFamily="2" charset="2"/>
        <a:defRPr sz="1400">
          <a:solidFill>
            <a:schemeClr val="tx1"/>
          </a:solidFill>
          <a:latin typeface="+mn-lt"/>
          <a:ea typeface="+mn-ea"/>
        </a:defRPr>
      </a:lvl2pPr>
      <a:lvl3pPr marL="182880" indent="-179705" algn="l" rtl="0" eaLnBrk="1" fontAlgn="base" hangingPunct="1">
        <a:spcBef>
          <a:spcPct val="20000"/>
        </a:spcBef>
        <a:spcAft>
          <a:spcPct val="20000"/>
        </a:spcAft>
        <a:buClr>
          <a:schemeClr val="accent1"/>
        </a:buClr>
        <a:buFont typeface="Wingdings" panose="05000000000000000000" pitchFamily="2" charset="2"/>
        <a:buChar char="§"/>
        <a:defRPr sz="1400">
          <a:solidFill>
            <a:schemeClr val="tx1"/>
          </a:solidFill>
          <a:latin typeface="+mn-lt"/>
          <a:ea typeface="+mn-ea"/>
        </a:defRPr>
      </a:lvl3pPr>
      <a:lvl4pPr marL="351155" indent="-167005" algn="l" rtl="0" eaLnBrk="1" fontAlgn="base" hangingPunct="1">
        <a:spcBef>
          <a:spcPct val="20000"/>
        </a:spcBef>
        <a:spcAft>
          <a:spcPct val="20000"/>
        </a:spcAft>
        <a:buClr>
          <a:schemeClr val="accent1"/>
        </a:buClr>
        <a:buFont typeface="Arial" panose="020B0604020202020204" pitchFamily="34" charset="0"/>
        <a:buChar char="–"/>
        <a:defRPr sz="1400">
          <a:solidFill>
            <a:schemeClr val="tx1"/>
          </a:solidFill>
          <a:latin typeface="+mn-lt"/>
          <a:ea typeface="+mn-ea"/>
        </a:defRPr>
      </a:lvl4pPr>
      <a:lvl5pPr marL="5416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5pPr>
      <a:lvl6pPr marL="9988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6pPr>
      <a:lvl7pPr marL="14560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7pPr>
      <a:lvl8pPr marL="19132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8pPr>
      <a:lvl9pPr marL="23704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文本占位符 5"/>
          <p:cNvSpPr>
            <a:spLocks noGrp="1"/>
          </p:cNvSpPr>
          <p:nvPr>
            <p:ph type="body" idx="1"/>
          </p:nvPr>
        </p:nvSpPr>
        <p:spPr>
          <a:xfrm>
            <a:off x="479322" y="1117605"/>
            <a:ext cx="11120561" cy="49760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矩形 9"/>
          <p:cNvSpPr/>
          <p:nvPr/>
        </p:nvSpPr>
        <p:spPr>
          <a:xfrm>
            <a:off x="0" y="6766561"/>
            <a:ext cx="12192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userDrawn="1"/>
        </p:nvSpPr>
        <p:spPr bwMode="auto">
          <a:xfrm>
            <a:off x="0" y="-3812"/>
            <a:ext cx="340383" cy="772274"/>
          </a:xfrm>
          <a:prstGeom prst="rect">
            <a:avLst/>
          </a:prstGeom>
          <a:solidFill>
            <a:srgbClr val="004098"/>
          </a:solidFill>
          <a:ln w="0">
            <a:noFill/>
            <a:prstDash val="solid"/>
            <a:round/>
          </a:ln>
        </p:spPr>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kumimoji="1" lang="zh-CN" altLang="en-US">
              <a:latin typeface="微软雅黑" panose="020B0503020204020204" pitchFamily="34" charset="-122"/>
              <a:ea typeface="微软雅黑" panose="020B0503020204020204" pitchFamily="34" charset="-122"/>
            </a:endParaRPr>
          </a:p>
        </p:txBody>
      </p:sp>
      <p:cxnSp>
        <p:nvCxnSpPr>
          <p:cNvPr id="9" name="直线连接符 98"/>
          <p:cNvCxnSpPr/>
          <p:nvPr userDrawn="1"/>
        </p:nvCxnSpPr>
        <p:spPr>
          <a:xfrm>
            <a:off x="0" y="768462"/>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日期占位符 3"/>
          <p:cNvSpPr>
            <a:spLocks noGrp="1"/>
          </p:cNvSpPr>
          <p:nvPr>
            <p:ph type="dt" sz="half" idx="2"/>
          </p:nvPr>
        </p:nvSpPr>
        <p:spPr>
          <a:xfrm>
            <a:off x="479322" y="6356350"/>
            <a:ext cx="3102078"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9C315260-2423-46BE-918F-5D9729F8FD08}" type="datetime1">
              <a:rPr lang="zh-CN" altLang="en-US" smtClean="0"/>
              <a:t>2024/12/3</a:t>
            </a:fld>
            <a:endParaRPr lang="zh-CN" altLang="en-US"/>
          </a:p>
        </p:txBody>
      </p:sp>
      <p:sp>
        <p:nvSpPr>
          <p:cNvPr id="1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3" name="灯片编号占位符 5"/>
          <p:cNvSpPr>
            <a:spLocks noGrp="1"/>
          </p:cNvSpPr>
          <p:nvPr>
            <p:ph type="sldNum" sz="quarter" idx="4"/>
          </p:nvPr>
        </p:nvSpPr>
        <p:spPr>
          <a:xfrm>
            <a:off x="8610599" y="6356350"/>
            <a:ext cx="2989283"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6CE905FA-BBCD-4FD4-802A-EBCB9D8662AD}" type="slidenum">
              <a:rPr lang="zh-CN" altLang="en-US" smtClean="0"/>
              <a:pPr/>
              <a:t>‹#›</a:t>
            </a:fld>
            <a:endParaRPr lang="zh-CN" altLang="en-US" dirty="0"/>
          </a:p>
        </p:txBody>
      </p:sp>
      <p:sp>
        <p:nvSpPr>
          <p:cNvPr id="2" name="标题占位符 1"/>
          <p:cNvSpPr>
            <a:spLocks noGrp="1"/>
          </p:cNvSpPr>
          <p:nvPr>
            <p:ph type="title"/>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Tree>
    <p:extLst>
      <p:ext uri="{BB962C8B-B14F-4D97-AF65-F5344CB8AC3E}">
        <p14:creationId xmlns:p14="http://schemas.microsoft.com/office/powerpoint/2010/main" val="103155600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lang="en-US" altLang="zh-CN" sz="2800" b="1" kern="1200" spc="300" dirty="0" smtClean="0">
          <a:solidFill>
            <a:srgbClr val="004098"/>
          </a:solidFill>
          <a:latin typeface="微软雅黑" panose="020B0503020204020204" pitchFamily="34" charset="-122"/>
          <a:ea typeface="微软雅黑" panose="020B0503020204020204" pitchFamily="34" charset="-122"/>
          <a:cs typeface="+mn-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u"/>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0.png"/><Relationship Id="rId10" Type="http://schemas.openxmlformats.org/officeDocument/2006/relationships/image" Target="../media/image13.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查看源图像">
            <a:extLst>
              <a:ext uri="{FF2B5EF4-FFF2-40B4-BE49-F238E27FC236}">
                <a16:creationId xmlns:a16="http://schemas.microsoft.com/office/drawing/2014/main" id="{56E6A505-6A4C-4829-AB35-D2DB4CBA1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98" y="298873"/>
            <a:ext cx="4480239" cy="11760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0F89067-FCB1-1408-4B84-018480D3DB51}"/>
              </a:ext>
            </a:extLst>
          </p:cNvPr>
          <p:cNvSpPr txBox="1"/>
          <p:nvPr/>
        </p:nvSpPr>
        <p:spPr>
          <a:xfrm>
            <a:off x="2805048" y="4572152"/>
            <a:ext cx="6584457" cy="1569660"/>
          </a:xfrm>
          <a:prstGeom prst="rect">
            <a:avLst/>
          </a:prstGeom>
          <a:noFill/>
        </p:spPr>
        <p:txBody>
          <a:bodyPr wrap="square">
            <a:spAutoFit/>
          </a:bodyPr>
          <a:lstStyle/>
          <a:p>
            <a:pPr algn="ctr"/>
            <a:r>
              <a:rPr lang="zh-CN" altLang="en-US" sz="3600" dirty="0">
                <a:latin typeface="Microsoft YaHei" panose="020B0503020204020204" pitchFamily="34" charset="-122"/>
                <a:ea typeface="Microsoft YaHei" panose="020B0503020204020204" pitchFamily="34" charset="-122"/>
              </a:rPr>
              <a:t>沈为</a:t>
            </a:r>
            <a:endParaRPr lang="en-US" altLang="zh-CN" sz="3600" dirty="0">
              <a:latin typeface="Microsoft YaHei" panose="020B0503020204020204" pitchFamily="34" charset="-122"/>
              <a:ea typeface="Microsoft YaHei" panose="020B0503020204020204" pitchFamily="34" charset="-122"/>
            </a:endParaRPr>
          </a:p>
          <a:p>
            <a:pPr algn="ctr"/>
            <a:endParaRPr lang="en-US" altLang="zh-CN" sz="2400" dirty="0">
              <a:solidFill>
                <a:srgbClr val="000000"/>
              </a:solidFill>
              <a:latin typeface="Microsoft YaHei" panose="020B0503020204020204" pitchFamily="34" charset="-122"/>
              <a:ea typeface="Microsoft YaHei" panose="020B0503020204020204" pitchFamily="34" charset="-122"/>
            </a:endParaRPr>
          </a:p>
          <a:p>
            <a:pPr algn="ctr"/>
            <a:r>
              <a:rPr lang="zh-CN" altLang="en-US" sz="3600" dirty="0">
                <a:latin typeface="Microsoft YaHei" panose="020B0503020204020204" pitchFamily="34" charset="-122"/>
                <a:ea typeface="Microsoft YaHei" panose="020B0503020204020204" pitchFamily="34" charset="-122"/>
              </a:rPr>
              <a:t>上海交通大学人工智能研究院</a:t>
            </a:r>
            <a:endParaRPr lang="en-US" altLang="zh-CN" sz="36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9C0295B9-4EE9-E381-DA1C-7A91EC3E029E}"/>
              </a:ext>
            </a:extLst>
          </p:cNvPr>
          <p:cNvSpPr txBox="1"/>
          <p:nvPr/>
        </p:nvSpPr>
        <p:spPr>
          <a:xfrm>
            <a:off x="3773650" y="2608045"/>
            <a:ext cx="4644700" cy="830997"/>
          </a:xfrm>
          <a:prstGeom prst="rect">
            <a:avLst/>
          </a:prstGeom>
          <a:noFill/>
        </p:spPr>
        <p:txBody>
          <a:bodyPr wrap="square">
            <a:spAutoFit/>
          </a:bodyPr>
          <a:lstStyle/>
          <a:p>
            <a:pPr algn="ctr"/>
            <a:r>
              <a:rPr lang="zh-CN" altLang="en-US" sz="4800" b="1" dirty="0">
                <a:latin typeface="Microsoft YaHei" panose="020B0503020204020204" pitchFamily="34" charset="-122"/>
                <a:ea typeface="Microsoft YaHei" panose="020B0503020204020204" pitchFamily="34" charset="-122"/>
              </a:rPr>
              <a:t>语义分割</a:t>
            </a:r>
            <a:endParaRPr lang="en-US" sz="48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61404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A11B95-DBA1-8F25-42EF-A608A16B115C}"/>
              </a:ext>
            </a:extLst>
          </p:cNvPr>
          <p:cNvSpPr>
            <a:spLocks noGrp="1"/>
          </p:cNvSpPr>
          <p:nvPr>
            <p:ph type="title"/>
          </p:nvPr>
        </p:nvSpPr>
        <p:spPr/>
        <p:txBody>
          <a:bodyPr/>
          <a:lstStyle/>
          <a:p>
            <a:r>
              <a:rPr lang="zh-CN" altLang="en-US" dirty="0"/>
              <a:t>𝟏</a:t>
            </a:r>
            <a:r>
              <a:rPr lang="en-US" altLang="zh-CN" dirty="0"/>
              <a:t>×</a:t>
            </a:r>
            <a:r>
              <a:rPr lang="zh-CN" altLang="en-US" dirty="0"/>
              <a:t>𝟏卷积层替换全连接层</a:t>
            </a:r>
          </a:p>
        </p:txBody>
      </p:sp>
      <p:sp>
        <p:nvSpPr>
          <p:cNvPr id="4" name="Slide Number Placeholder 3">
            <a:extLst>
              <a:ext uri="{FF2B5EF4-FFF2-40B4-BE49-F238E27FC236}">
                <a16:creationId xmlns:a16="http://schemas.microsoft.com/office/drawing/2014/main" id="{81A699C6-9E74-0376-20DB-5E5FEC0516AE}"/>
              </a:ext>
            </a:extLst>
          </p:cNvPr>
          <p:cNvSpPr>
            <a:spLocks noGrp="1"/>
          </p:cNvSpPr>
          <p:nvPr>
            <p:ph type="sldNum" sz="quarter" idx="12"/>
          </p:nvPr>
        </p:nvSpPr>
        <p:spPr/>
        <p:txBody>
          <a:bodyPr/>
          <a:lstStyle/>
          <a:p>
            <a:fld id="{6CE905FA-BBCD-4FD4-802A-EBCB9D8662AD}" type="slidenum">
              <a:rPr lang="zh-CN" altLang="en-US" smtClean="0"/>
              <a:pPr/>
              <a:t>10</a:t>
            </a:fld>
            <a:endParaRPr lang="zh-CN" alt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449D9DD-1CB8-C11D-DF90-CD58FB18CA0A}"/>
                  </a:ext>
                </a:extLst>
              </p:cNvPr>
              <p:cNvSpPr txBox="1"/>
              <p:nvPr/>
            </p:nvSpPr>
            <p:spPr>
              <a:xfrm>
                <a:off x="614422" y="855693"/>
                <a:ext cx="10963155" cy="954107"/>
              </a:xfrm>
              <a:prstGeom prst="rect">
                <a:avLst/>
              </a:prstGeom>
              <a:noFill/>
            </p:spPr>
            <p:txBody>
              <a:bodyPr wrap="square" rtlCol="0">
                <a:spAutoFit/>
              </a:bodyPr>
              <a:lstStyle/>
              <a:p>
                <a:pPr algn="ctr"/>
                <a14:m>
                  <m:oMath xmlns:m="http://schemas.openxmlformats.org/officeDocument/2006/math">
                    <m:r>
                      <a:rPr kumimoji="0" lang="zh-CN" altLang="en-US" sz="2800" b="1" i="1" u="none" strike="noStrike" kern="1200" cap="none" spc="300" normalizeH="0" baseline="0" noProof="0" dirty="0" smtClean="0">
                        <a:ln>
                          <a:noFill/>
                        </a:ln>
                        <a:solidFill>
                          <a:srgbClr val="004098"/>
                        </a:solidFill>
                        <a:effectLst/>
                        <a:uLnTx/>
                        <a:uFillTx/>
                        <a:latin typeface="Cambria Math" panose="02040503050406030204" pitchFamily="18" charset="0"/>
                        <a:ea typeface="微软雅黑" panose="020B0503020204020204" pitchFamily="34" charset="-122"/>
                        <a:cs typeface="+mn-cs"/>
                      </a:rPr>
                      <m:t>𝟏</m:t>
                    </m:r>
                    <m:r>
                      <a:rPr kumimoji="0" lang="en-US" altLang="zh-CN" sz="2800" b="1" i="1" u="none" strike="noStrike" kern="1200" cap="none" spc="300" normalizeH="0" baseline="0" noProof="0" dirty="0" smtClean="0">
                        <a:ln>
                          <a:noFill/>
                        </a:ln>
                        <a:solidFill>
                          <a:srgbClr val="004098"/>
                        </a:solidFill>
                        <a:effectLst/>
                        <a:uLnTx/>
                        <a:uFillTx/>
                        <a:latin typeface="Cambria Math" panose="02040503050406030204" pitchFamily="18" charset="0"/>
                        <a:ea typeface="微软雅黑" panose="020B0503020204020204" pitchFamily="34" charset="-122"/>
                        <a:cs typeface="+mn-cs"/>
                      </a:rPr>
                      <m:t>×</m:t>
                    </m:r>
                    <m:r>
                      <a:rPr kumimoji="0" lang="zh-CN" altLang="en-US" sz="2800" b="1" i="1" u="none" strike="noStrike" kern="1200" cap="none" spc="300" normalizeH="0" baseline="0" noProof="0" dirty="0" smtClean="0">
                        <a:ln>
                          <a:noFill/>
                        </a:ln>
                        <a:solidFill>
                          <a:srgbClr val="004098"/>
                        </a:solidFill>
                        <a:effectLst/>
                        <a:uLnTx/>
                        <a:uFillTx/>
                        <a:latin typeface="Cambria Math" panose="02040503050406030204" pitchFamily="18" charset="0"/>
                        <a:ea typeface="微软雅黑" panose="020B0503020204020204" pitchFamily="34" charset="-122"/>
                        <a:cs typeface="+mn-cs"/>
                      </a:rPr>
                      <m:t>𝟏</m:t>
                    </m:r>
                  </m:oMath>
                </a14:m>
                <a:r>
                  <a:rPr kumimoji="0" lang="zh-CN" altLang="en-US" sz="2800" b="1" i="0" u="none" strike="noStrike" kern="1200" cap="none" spc="300" normalizeH="0" baseline="0" noProof="0" dirty="0">
                    <a:ln>
                      <a:noFill/>
                    </a:ln>
                    <a:solidFill>
                      <a:srgbClr val="004098"/>
                    </a:solidFill>
                    <a:effectLst/>
                    <a:uLnTx/>
                    <a:uFillTx/>
                    <a:latin typeface="微软雅黑" panose="020B0503020204020204" pitchFamily="34" charset="-122"/>
                    <a:ea typeface="微软雅黑" panose="020B0503020204020204" pitchFamily="34" charset="-122"/>
                    <a:cs typeface="+mn-cs"/>
                  </a:rPr>
                  <a:t>卷积层</a:t>
                </a:r>
                <a:r>
                  <a:rPr lang="zh-CN" altLang="en-US" sz="2800" b="1" spc="300" dirty="0">
                    <a:solidFill>
                      <a:srgbClr val="004098"/>
                    </a:solidFill>
                    <a:latin typeface="微软雅黑" panose="020B0503020204020204" pitchFamily="34" charset="-122"/>
                    <a:ea typeface="微软雅黑" panose="020B0503020204020204" pitchFamily="34" charset="-122"/>
                  </a:rPr>
                  <a:t>将主干网络输出的多通道特征图映射成一个空间分辨率不变的通道数为</a:t>
                </a:r>
                <a14:m>
                  <m:oMath xmlns:m="http://schemas.openxmlformats.org/officeDocument/2006/math">
                    <m:r>
                      <a:rPr lang="en-US" altLang="zh-CN" sz="2800" b="1" i="1" spc="300" smtClean="0">
                        <a:solidFill>
                          <a:srgbClr val="004098"/>
                        </a:solidFill>
                        <a:latin typeface="Cambria Math" panose="02040503050406030204" pitchFamily="18" charset="0"/>
                        <a:ea typeface="微软雅黑" panose="020B0503020204020204" pitchFamily="34" charset="-122"/>
                      </a:rPr>
                      <m:t>|</m:t>
                    </m:r>
                    <m:r>
                      <a:rPr lang="zh-CN" altLang="en-US" sz="2800" b="1" i="1" spc="300" smtClean="0">
                        <a:solidFill>
                          <a:srgbClr val="004098"/>
                        </a:solidFill>
                        <a:latin typeface="Cambria Math" panose="02040503050406030204" pitchFamily="18" charset="0"/>
                        <a:ea typeface="微软雅黑" panose="020B0503020204020204" pitchFamily="34" charset="-122"/>
                      </a:rPr>
                      <m:t>𝓒</m:t>
                    </m:r>
                    <m:r>
                      <a:rPr lang="en-US" altLang="zh-CN" sz="2800" b="1" i="1" spc="300" smtClean="0">
                        <a:solidFill>
                          <a:srgbClr val="004098"/>
                        </a:solidFill>
                        <a:latin typeface="Cambria Math" panose="02040503050406030204" pitchFamily="18" charset="0"/>
                        <a:ea typeface="微软雅黑" panose="020B0503020204020204" pitchFamily="34" charset="-122"/>
                      </a:rPr>
                      <m:t>|</m:t>
                    </m:r>
                  </m:oMath>
                </a14:m>
                <a:r>
                  <a:rPr lang="zh-CN" altLang="en-US" sz="2800" b="1" spc="300" dirty="0">
                    <a:solidFill>
                      <a:srgbClr val="004098"/>
                    </a:solidFill>
                    <a:latin typeface="微软雅黑" panose="020B0503020204020204" pitchFamily="34" charset="-122"/>
                    <a:ea typeface="微软雅黑" panose="020B0503020204020204" pitchFamily="34" charset="-122"/>
                  </a:rPr>
                  <a:t>的热图</a:t>
                </a:r>
                <a:r>
                  <a:rPr lang="zh-CN" altLang="en-US" sz="2400" b="1" spc="300" dirty="0">
                    <a:solidFill>
                      <a:srgbClr val="004098"/>
                    </a:solidFill>
                    <a:latin typeface="微软雅黑" panose="020B0503020204020204" pitchFamily="34" charset="-122"/>
                    <a:ea typeface="微软雅黑" panose="020B0503020204020204" pitchFamily="34" charset="-122"/>
                  </a:rPr>
                  <a:t>（</a:t>
                </a:r>
                <a:r>
                  <a:rPr lang="en-US" altLang="zh-CN" sz="2400" b="1" spc="300" dirty="0">
                    <a:solidFill>
                      <a:srgbClr val="004098"/>
                    </a:solidFill>
                    <a:latin typeface="微软雅黑" panose="020B0503020204020204" pitchFamily="34" charset="-122"/>
                    <a:ea typeface="微软雅黑" panose="020B0503020204020204" pitchFamily="34" charset="-122"/>
                  </a:rPr>
                  <a:t>heat map</a:t>
                </a:r>
                <a:r>
                  <a:rPr lang="zh-CN" altLang="en-US" sz="2400" b="1" spc="300" dirty="0">
                    <a:solidFill>
                      <a:srgbClr val="004098"/>
                    </a:solidFill>
                    <a:latin typeface="微软雅黑" panose="020B0503020204020204" pitchFamily="34" charset="-122"/>
                    <a:ea typeface="微软雅黑" panose="020B0503020204020204" pitchFamily="34" charset="-122"/>
                  </a:rPr>
                  <a:t>）</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7" name="TextBox 6">
                <a:extLst>
                  <a:ext uri="{FF2B5EF4-FFF2-40B4-BE49-F238E27FC236}">
                    <a16:creationId xmlns:a16="http://schemas.microsoft.com/office/drawing/2014/main" id="{F449D9DD-1CB8-C11D-DF90-CD58FB18CA0A}"/>
                  </a:ext>
                </a:extLst>
              </p:cNvPr>
              <p:cNvSpPr txBox="1">
                <a:spLocks noRot="1" noChangeAspect="1" noMove="1" noResize="1" noEditPoints="1" noAdjustHandles="1" noChangeArrowheads="1" noChangeShapeType="1" noTextEdit="1"/>
              </p:cNvSpPr>
              <p:nvPr/>
            </p:nvSpPr>
            <p:spPr>
              <a:xfrm>
                <a:off x="614422" y="855693"/>
                <a:ext cx="10963155" cy="954107"/>
              </a:xfrm>
              <a:prstGeom prst="rect">
                <a:avLst/>
              </a:prstGeom>
              <a:blipFill>
                <a:blip r:embed="rId4"/>
                <a:stretch>
                  <a:fillRect t="-6369" b="-16561"/>
                </a:stretch>
              </a:blipFill>
            </p:spPr>
            <p:txBody>
              <a:bodyPr/>
              <a:lstStyle/>
              <a:p>
                <a:r>
                  <a:rPr lang="en-US">
                    <a:noFill/>
                  </a:rPr>
                  <a:t> </a:t>
                </a:r>
              </a:p>
            </p:txBody>
          </p:sp>
        </mc:Fallback>
      </mc:AlternateContent>
      <p:pic>
        <p:nvPicPr>
          <p:cNvPr id="5" name="Picture 4" descr="A diagram of a cat&#10;&#10;Description automatically generated with medium confidence">
            <a:extLst>
              <a:ext uri="{FF2B5EF4-FFF2-40B4-BE49-F238E27FC236}">
                <a16:creationId xmlns:a16="http://schemas.microsoft.com/office/drawing/2014/main" id="{DC3EC7F7-5608-6AA3-B7E5-2F2783D68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0225" y="1899844"/>
            <a:ext cx="8397502" cy="4674575"/>
          </a:xfrm>
          <a:prstGeom prst="rect">
            <a:avLst/>
          </a:prstGeom>
        </p:spPr>
      </p:pic>
    </p:spTree>
    <p:extLst>
      <p:ext uri="{BB962C8B-B14F-4D97-AF65-F5344CB8AC3E}">
        <p14:creationId xmlns:p14="http://schemas.microsoft.com/office/powerpoint/2010/main" val="82671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018F3B-C1BA-A09F-B999-BDB2475FB806}"/>
              </a:ext>
            </a:extLst>
          </p:cNvPr>
          <p:cNvSpPr>
            <a:spLocks noGrp="1"/>
          </p:cNvSpPr>
          <p:nvPr>
            <p:ph type="title"/>
          </p:nvPr>
        </p:nvSpPr>
        <p:spPr/>
        <p:txBody>
          <a:bodyPr>
            <a:normAutofit/>
          </a:bodyPr>
          <a:lstStyle/>
          <a:p>
            <a:r>
              <a:rPr lang="zh-CN" altLang="en-US" sz="2800" b="1" spc="300" dirty="0">
                <a:solidFill>
                  <a:srgbClr val="004098"/>
                </a:solidFill>
                <a:latin typeface="微软雅黑" panose="020B0503020204020204" pitchFamily="34" charset="-122"/>
                <a:ea typeface="微软雅黑" panose="020B0503020204020204" pitchFamily="34" charset="-122"/>
              </a:rPr>
              <a:t>上采样</a:t>
            </a:r>
            <a:endParaRPr lang="en-US" dirty="0"/>
          </a:p>
        </p:txBody>
      </p:sp>
      <p:sp>
        <p:nvSpPr>
          <p:cNvPr id="4" name="Slide Number Placeholder 3">
            <a:extLst>
              <a:ext uri="{FF2B5EF4-FFF2-40B4-BE49-F238E27FC236}">
                <a16:creationId xmlns:a16="http://schemas.microsoft.com/office/drawing/2014/main" id="{90A85B1F-A2E4-DCA1-C0D7-FF8AC6603F67}"/>
              </a:ext>
            </a:extLst>
          </p:cNvPr>
          <p:cNvSpPr>
            <a:spLocks noGrp="1"/>
          </p:cNvSpPr>
          <p:nvPr>
            <p:ph type="sldNum" sz="quarter" idx="12"/>
          </p:nvPr>
        </p:nvSpPr>
        <p:spPr/>
        <p:txBody>
          <a:bodyPr/>
          <a:lstStyle/>
          <a:p>
            <a:fld id="{6CE905FA-BBCD-4FD4-802A-EBCB9D8662AD}" type="slidenum">
              <a:rPr lang="zh-CN" altLang="en-US" smtClean="0"/>
              <a:pPr/>
              <a:t>11</a:t>
            </a:fld>
            <a:endParaRPr lang="zh-CN" altLang="en-US" dirty="0"/>
          </a:p>
        </p:txBody>
      </p:sp>
      <p:sp>
        <p:nvSpPr>
          <p:cNvPr id="5" name="TextBox 4">
            <a:extLst>
              <a:ext uri="{FF2B5EF4-FFF2-40B4-BE49-F238E27FC236}">
                <a16:creationId xmlns:a16="http://schemas.microsoft.com/office/drawing/2014/main" id="{EC0D68F5-E9F6-14CF-379B-2946AFE531B4}"/>
              </a:ext>
            </a:extLst>
          </p:cNvPr>
          <p:cNvSpPr txBox="1"/>
          <p:nvPr/>
        </p:nvSpPr>
        <p:spPr>
          <a:xfrm>
            <a:off x="2236325" y="948290"/>
            <a:ext cx="7719349" cy="523220"/>
          </a:xfrm>
          <a:prstGeom prst="rect">
            <a:avLst/>
          </a:prstGeom>
          <a:noFill/>
        </p:spPr>
        <p:txBody>
          <a:bodyPr wrap="square" rtlCol="0">
            <a:spAutoFit/>
          </a:bodyPr>
          <a:lstStyle/>
          <a:p>
            <a:pPr algn="ctr"/>
            <a:r>
              <a:rPr lang="zh-CN" altLang="en-US" sz="2800" b="1" spc="300" dirty="0">
                <a:solidFill>
                  <a:srgbClr val="004098"/>
                </a:solidFill>
                <a:latin typeface="微软雅黑" panose="020B0503020204020204" pitchFamily="34" charset="-122"/>
                <a:ea typeface="微软雅黑" panose="020B0503020204020204" pitchFamily="34" charset="-122"/>
              </a:rPr>
              <a:t>热图的空间分辨率远比原图小</a:t>
            </a:r>
            <a:r>
              <a:rPr lang="en-US" altLang="zh-CN" sz="2800" b="1" spc="300" dirty="0">
                <a:solidFill>
                  <a:srgbClr val="004098"/>
                </a:solidFill>
                <a:latin typeface="微软雅黑" panose="020B0503020204020204" pitchFamily="34" charset="-122"/>
                <a:ea typeface="微软雅黑" panose="020B0503020204020204" pitchFamily="34" charset="-122"/>
              </a:rPr>
              <a:t>-&gt;</a:t>
            </a:r>
            <a:r>
              <a:rPr lang="zh-CN" altLang="en-US" sz="2800" b="1" spc="300" dirty="0">
                <a:solidFill>
                  <a:srgbClr val="004098"/>
                </a:solidFill>
                <a:latin typeface="微软雅黑" panose="020B0503020204020204" pitchFamily="34" charset="-122"/>
                <a:ea typeface="微软雅黑" panose="020B0503020204020204" pitchFamily="34" charset="-122"/>
              </a:rPr>
              <a:t>上采样</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pic>
        <p:nvPicPr>
          <p:cNvPr id="7" name="Picture 6" descr="A graph of a function&#10;&#10;Description automatically generated">
            <a:extLst>
              <a:ext uri="{FF2B5EF4-FFF2-40B4-BE49-F238E27FC236}">
                <a16:creationId xmlns:a16="http://schemas.microsoft.com/office/drawing/2014/main" id="{B2A12886-5FF7-6DB0-53AE-3A8079433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524" y="2158405"/>
            <a:ext cx="4985903" cy="4563070"/>
          </a:xfrm>
          <a:prstGeom prst="rect">
            <a:avLst/>
          </a:prstGeom>
        </p:spPr>
      </p:pic>
      <p:sp>
        <p:nvSpPr>
          <p:cNvPr id="9" name="TextBox 8">
            <a:extLst>
              <a:ext uri="{FF2B5EF4-FFF2-40B4-BE49-F238E27FC236}">
                <a16:creationId xmlns:a16="http://schemas.microsoft.com/office/drawing/2014/main" id="{5C4CEBC2-AACA-8660-CC17-3E6FA86DB124}"/>
              </a:ext>
            </a:extLst>
          </p:cNvPr>
          <p:cNvSpPr txBox="1"/>
          <p:nvPr/>
        </p:nvSpPr>
        <p:spPr>
          <a:xfrm>
            <a:off x="2357990" y="1696740"/>
            <a:ext cx="2005665" cy="461665"/>
          </a:xfrm>
          <a:prstGeom prst="rect">
            <a:avLst/>
          </a:prstGeom>
          <a:noFill/>
        </p:spPr>
        <p:txBody>
          <a:bodyPr wrap="square">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双线性插值</a:t>
            </a:r>
            <a:endParaRPr lang="en-US" sz="2400" dirty="0"/>
          </a:p>
        </p:txBody>
      </p:sp>
      <p:pic>
        <p:nvPicPr>
          <p:cNvPr id="15" name="Picture 14">
            <a:extLst>
              <a:ext uri="{FF2B5EF4-FFF2-40B4-BE49-F238E27FC236}">
                <a16:creationId xmlns:a16="http://schemas.microsoft.com/office/drawing/2014/main" id="{8C04E7ED-5F93-4CF8-4E6B-F1D7350C7771}"/>
              </a:ext>
            </a:extLst>
          </p:cNvPr>
          <p:cNvPicPr>
            <a:picLocks noChangeAspect="1"/>
          </p:cNvPicPr>
          <p:nvPr/>
        </p:nvPicPr>
        <p:blipFill>
          <a:blip r:embed="rId3"/>
          <a:stretch>
            <a:fillRect/>
          </a:stretch>
        </p:blipFill>
        <p:spPr>
          <a:xfrm>
            <a:off x="5749427" y="3355975"/>
            <a:ext cx="6172200" cy="3000375"/>
          </a:xfrm>
          <a:prstGeom prst="rect">
            <a:avLst/>
          </a:prstGeom>
        </p:spPr>
      </p:pic>
      <p:sp>
        <p:nvSpPr>
          <p:cNvPr id="16" name="TextBox 15">
            <a:extLst>
              <a:ext uri="{FF2B5EF4-FFF2-40B4-BE49-F238E27FC236}">
                <a16:creationId xmlns:a16="http://schemas.microsoft.com/office/drawing/2014/main" id="{D76B6D5E-3E3D-FC59-3924-7E62F5A2F58D}"/>
              </a:ext>
            </a:extLst>
          </p:cNvPr>
          <p:cNvSpPr txBox="1"/>
          <p:nvPr/>
        </p:nvSpPr>
        <p:spPr>
          <a:xfrm>
            <a:off x="7372108" y="4259018"/>
            <a:ext cx="1238491" cy="369332"/>
          </a:xfrm>
          <a:prstGeom prst="rect">
            <a:avLst/>
          </a:prstGeom>
          <a:noFill/>
        </p:spPr>
        <p:txBody>
          <a:bodyPr wrap="square" rtlCol="0">
            <a:spAutoFit/>
          </a:bodyPr>
          <a:lstStyle/>
          <a:p>
            <a:r>
              <a:rPr lang="en-US" dirty="0">
                <a:latin typeface="Microsoft YaHei" panose="020B0503020204020204" pitchFamily="34" charset="-122"/>
                <a:ea typeface="Microsoft YaHei" panose="020B0503020204020204" pitchFamily="34" charset="-122"/>
              </a:rPr>
              <a:t>2</a:t>
            </a:r>
            <a:r>
              <a:rPr lang="zh-CN" altLang="en-US" dirty="0">
                <a:latin typeface="Microsoft YaHei" panose="020B0503020204020204" pitchFamily="34" charset="-122"/>
                <a:ea typeface="Microsoft YaHei" panose="020B0503020204020204" pitchFamily="34" charset="-122"/>
              </a:rPr>
              <a:t>倍上采样</a:t>
            </a:r>
            <a:endParaRPr lang="en-US" dirty="0">
              <a:latin typeface="Microsoft YaHei" panose="020B0503020204020204" pitchFamily="34" charset="-122"/>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9DE5141-1CD5-51A6-4BCC-10B105065D30}"/>
                  </a:ext>
                </a:extLst>
              </p:cNvPr>
              <p:cNvSpPr txBox="1"/>
              <p:nvPr/>
            </p:nvSpPr>
            <p:spPr>
              <a:xfrm>
                <a:off x="6562845" y="2212169"/>
                <a:ext cx="2625847" cy="5450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𝑔</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𝑃</m:t>
                          </m:r>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rPr>
                              </m:ctrlPr>
                            </m:mPr>
                            <m:mr>
                              <m:e>
                                <m:r>
                                  <a:rPr lang="en-US" i="1" dirty="0">
                                    <a:latin typeface="Cambria Math" panose="02040503050406030204" pitchFamily="18" charset="0"/>
                                  </a:rPr>
                                  <m:t>𝑔</m:t>
                                </m:r>
                                <m:d>
                                  <m:dPr>
                                    <m:ctrlPr>
                                      <a:rPr lang="en-US" i="1" dirty="0">
                                        <a:latin typeface="Cambria Math" panose="02040503050406030204" pitchFamily="18" charset="0"/>
                                      </a:rPr>
                                    </m:ctrlPr>
                                  </m:dPr>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𝑄</m:t>
                                        </m:r>
                                      </m:e>
                                      <m:sub>
                                        <m:r>
                                          <a:rPr lang="en-US" b="0" i="1" dirty="0" smtClean="0">
                                            <a:latin typeface="Cambria Math" panose="02040503050406030204" pitchFamily="18" charset="0"/>
                                          </a:rPr>
                                          <m:t>11</m:t>
                                        </m:r>
                                      </m:sub>
                                    </m:sSub>
                                  </m:e>
                                </m:d>
                              </m:e>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𝑔</m:t>
                                    </m:r>
                                    <m:r>
                                      <a:rPr lang="en-US" b="0" i="1" dirty="0" smtClean="0">
                                        <a:latin typeface="Cambria Math" panose="02040503050406030204" pitchFamily="18" charset="0"/>
                                      </a:rPr>
                                      <m:t>(</m:t>
                                    </m:r>
                                    <m:r>
                                      <a:rPr lang="en-US" i="1" dirty="0">
                                        <a:latin typeface="Cambria Math" panose="02040503050406030204" pitchFamily="18" charset="0"/>
                                      </a:rPr>
                                      <m:t>𝑄</m:t>
                                    </m:r>
                                  </m:e>
                                  <m:sub>
                                    <m:r>
                                      <a:rPr lang="en-US" i="1" dirty="0">
                                        <a:latin typeface="Cambria Math" panose="02040503050406030204" pitchFamily="18" charset="0"/>
                                      </a:rPr>
                                      <m:t>1</m:t>
                                    </m:r>
                                    <m:r>
                                      <a:rPr lang="en-US" b="0" i="1" dirty="0" smtClean="0">
                                        <a:latin typeface="Cambria Math" panose="02040503050406030204" pitchFamily="18" charset="0"/>
                                      </a:rPr>
                                      <m:t>2</m:t>
                                    </m:r>
                                  </m:sub>
                                </m:sSub>
                                <m:r>
                                  <a:rPr lang="en-US" b="0" i="1" dirty="0" smtClean="0">
                                    <a:latin typeface="Cambria Math" panose="02040503050406030204" pitchFamily="18" charset="0"/>
                                  </a:rPr>
                                  <m:t>)</m:t>
                                </m:r>
                              </m:e>
                            </m:mr>
                            <m:m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𝑔</m:t>
                                    </m:r>
                                    <m:r>
                                      <a:rPr lang="en-US" b="0" i="1" dirty="0" smtClean="0">
                                        <a:latin typeface="Cambria Math" panose="02040503050406030204" pitchFamily="18" charset="0"/>
                                      </a:rPr>
                                      <m:t>(</m:t>
                                    </m:r>
                                    <m:r>
                                      <a:rPr lang="en-US" i="1" dirty="0">
                                        <a:latin typeface="Cambria Math" panose="02040503050406030204" pitchFamily="18" charset="0"/>
                                      </a:rPr>
                                      <m:t>𝑄</m:t>
                                    </m:r>
                                  </m:e>
                                  <m:sub>
                                    <m:r>
                                      <a:rPr lang="en-US" b="0" i="1" dirty="0" smtClean="0">
                                        <a:latin typeface="Cambria Math" panose="02040503050406030204" pitchFamily="18" charset="0"/>
                                      </a:rPr>
                                      <m:t>2</m:t>
                                    </m:r>
                                    <m:r>
                                      <a:rPr lang="en-US" i="1" dirty="0">
                                        <a:latin typeface="Cambria Math" panose="02040503050406030204" pitchFamily="18" charset="0"/>
                                      </a:rPr>
                                      <m:t>1</m:t>
                                    </m:r>
                                  </m:sub>
                                </m:sSub>
                                <m:r>
                                  <a:rPr lang="en-US" b="0" i="1" dirty="0" smtClean="0">
                                    <a:latin typeface="Cambria Math" panose="02040503050406030204" pitchFamily="18" charset="0"/>
                                  </a:rPr>
                                  <m:t>)</m:t>
                                </m:r>
                              </m:e>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𝑔</m:t>
                                    </m:r>
                                    <m:r>
                                      <a:rPr lang="en-US" b="0" i="1" dirty="0" smtClean="0">
                                        <a:latin typeface="Cambria Math" panose="02040503050406030204" pitchFamily="18" charset="0"/>
                                      </a:rPr>
                                      <m:t>(</m:t>
                                    </m:r>
                                    <m:r>
                                      <a:rPr lang="en-US" i="1" dirty="0">
                                        <a:latin typeface="Cambria Math" panose="02040503050406030204" pitchFamily="18" charset="0"/>
                                      </a:rPr>
                                      <m:t>𝑄</m:t>
                                    </m:r>
                                  </m:e>
                                  <m:sub>
                                    <m:r>
                                      <a:rPr lang="en-US" b="0" i="1" dirty="0" smtClean="0">
                                        <a:latin typeface="Cambria Math" panose="02040503050406030204" pitchFamily="18" charset="0"/>
                                      </a:rPr>
                                      <m:t>22</m:t>
                                    </m:r>
                                  </m:sub>
                                </m:sSub>
                                <m:r>
                                  <a:rPr lang="en-US" b="0" i="1" dirty="0" smtClean="0">
                                    <a:latin typeface="Cambria Math" panose="02040503050406030204" pitchFamily="18" charset="0"/>
                                  </a:rPr>
                                  <m:t>)</m:t>
                                </m:r>
                              </m:e>
                            </m:mr>
                          </m:m>
                        </m:e>
                      </m:d>
                    </m:oMath>
                  </m:oMathPara>
                </a14:m>
                <a:endParaRPr lang="en-US" dirty="0"/>
              </a:p>
            </p:txBody>
          </p:sp>
        </mc:Choice>
        <mc:Fallback xmlns="">
          <p:sp>
            <p:nvSpPr>
              <p:cNvPr id="17" name="TextBox 16">
                <a:extLst>
                  <a:ext uri="{FF2B5EF4-FFF2-40B4-BE49-F238E27FC236}">
                    <a16:creationId xmlns:a16="http://schemas.microsoft.com/office/drawing/2014/main" id="{49DE5141-1CD5-51A6-4BCC-10B105065D30}"/>
                  </a:ext>
                </a:extLst>
              </p:cNvPr>
              <p:cNvSpPr txBox="1">
                <a:spLocks noRot="1" noChangeAspect="1" noMove="1" noResize="1" noEditPoints="1" noAdjustHandles="1" noChangeArrowheads="1" noChangeShapeType="1" noTextEdit="1"/>
              </p:cNvSpPr>
              <p:nvPr/>
            </p:nvSpPr>
            <p:spPr>
              <a:xfrm>
                <a:off x="6562845" y="2212169"/>
                <a:ext cx="2625847" cy="545021"/>
              </a:xfrm>
              <a:prstGeom prst="rect">
                <a:avLst/>
              </a:prstGeom>
              <a:blipFill>
                <a:blip r:embed="rId6"/>
                <a:stretch>
                  <a:fillRect b="-1124"/>
                </a:stretch>
              </a:blipFill>
            </p:spPr>
            <p:txBody>
              <a:bodyPr/>
              <a:lstStyle/>
              <a:p>
                <a:r>
                  <a:rPr lang="en-US">
                    <a:noFill/>
                  </a:rPr>
                  <a:t> </a:t>
                </a:r>
              </a:p>
            </p:txBody>
          </p:sp>
        </mc:Fallback>
      </mc:AlternateContent>
    </p:spTree>
    <p:extLst>
      <p:ext uri="{BB962C8B-B14F-4D97-AF65-F5344CB8AC3E}">
        <p14:creationId xmlns:p14="http://schemas.microsoft.com/office/powerpoint/2010/main" val="3861731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19892-837A-8EBB-ED1E-8DA609E414B6}"/>
              </a:ext>
            </a:extLst>
          </p:cNvPr>
          <p:cNvSpPr>
            <a:spLocks noGrp="1"/>
          </p:cNvSpPr>
          <p:nvPr>
            <p:ph type="title"/>
          </p:nvPr>
        </p:nvSpPr>
        <p:spPr/>
        <p:txBody>
          <a:bodyPr/>
          <a:lstStyle/>
          <a:p>
            <a:r>
              <a:rPr lang="zh-CN" altLang="en-US" sz="2800" b="1" spc="300" dirty="0">
                <a:solidFill>
                  <a:srgbClr val="004098"/>
                </a:solidFill>
                <a:latin typeface="微软雅黑" panose="020B0503020204020204" pitchFamily="34" charset="-122"/>
                <a:ea typeface="微软雅黑" panose="020B0503020204020204" pitchFamily="34" charset="-122"/>
              </a:rPr>
              <a:t>上采样</a:t>
            </a:r>
            <a:endParaRPr lang="en-US" dirty="0"/>
          </a:p>
        </p:txBody>
      </p:sp>
      <p:sp>
        <p:nvSpPr>
          <p:cNvPr id="4" name="Slide Number Placeholder 3">
            <a:extLst>
              <a:ext uri="{FF2B5EF4-FFF2-40B4-BE49-F238E27FC236}">
                <a16:creationId xmlns:a16="http://schemas.microsoft.com/office/drawing/2014/main" id="{BBF7BAC6-80F5-1712-296E-4E43AA5A12F2}"/>
              </a:ext>
            </a:extLst>
          </p:cNvPr>
          <p:cNvSpPr>
            <a:spLocks noGrp="1"/>
          </p:cNvSpPr>
          <p:nvPr>
            <p:ph type="sldNum" sz="quarter" idx="12"/>
          </p:nvPr>
        </p:nvSpPr>
        <p:spPr/>
        <p:txBody>
          <a:bodyPr/>
          <a:lstStyle/>
          <a:p>
            <a:fld id="{6CE905FA-BBCD-4FD4-802A-EBCB9D8662AD}" type="slidenum">
              <a:rPr lang="zh-CN" altLang="en-US" smtClean="0"/>
              <a:pPr/>
              <a:t>12</a:t>
            </a:fld>
            <a:endParaRPr lang="zh-CN" altLang="en-US" dirty="0"/>
          </a:p>
        </p:txBody>
      </p:sp>
      <p:sp>
        <p:nvSpPr>
          <p:cNvPr id="5" name="TextBox 4">
            <a:extLst>
              <a:ext uri="{FF2B5EF4-FFF2-40B4-BE49-F238E27FC236}">
                <a16:creationId xmlns:a16="http://schemas.microsoft.com/office/drawing/2014/main" id="{EE0D8C0D-CD89-ADF1-5B66-330557F51E4E}"/>
              </a:ext>
            </a:extLst>
          </p:cNvPr>
          <p:cNvSpPr txBox="1"/>
          <p:nvPr/>
        </p:nvSpPr>
        <p:spPr>
          <a:xfrm>
            <a:off x="2106592" y="971439"/>
            <a:ext cx="7292051" cy="461665"/>
          </a:xfrm>
          <a:prstGeom prst="rect">
            <a:avLst/>
          </a:prstGeom>
          <a:noFill/>
        </p:spPr>
        <p:txBody>
          <a:bodyPr wrap="square" rtlCol="0">
            <a:spAutoFit/>
          </a:bodyPr>
          <a:lstStyle/>
          <a:p>
            <a:pPr algn="ctr"/>
            <a:r>
              <a:rPr lang="zh-CN" altLang="en-US" sz="2400" b="1" spc="300" dirty="0">
                <a:solidFill>
                  <a:srgbClr val="004098"/>
                </a:solidFill>
                <a:latin typeface="微软雅黑" panose="020B0503020204020204" pitchFamily="34" charset="-122"/>
                <a:ea typeface="微软雅黑" panose="020B0503020204020204" pitchFamily="34" charset="-122"/>
              </a:rPr>
              <a:t>通过步长小于</a:t>
            </a:r>
            <a:r>
              <a:rPr lang="en-US" altLang="zh-CN" sz="2400" b="1" spc="300" dirty="0">
                <a:solidFill>
                  <a:srgbClr val="004098"/>
                </a:solidFill>
                <a:latin typeface="微软雅黑" panose="020B0503020204020204" pitchFamily="34" charset="-122"/>
                <a:ea typeface="微软雅黑" panose="020B0503020204020204" pitchFamily="34" charset="-122"/>
              </a:rPr>
              <a:t>1</a:t>
            </a:r>
            <a:r>
              <a:rPr lang="zh-CN" altLang="en-US" sz="2400" b="1" spc="300" dirty="0">
                <a:solidFill>
                  <a:srgbClr val="004098"/>
                </a:solidFill>
                <a:latin typeface="微软雅黑" panose="020B0503020204020204" pitchFamily="34" charset="-122"/>
                <a:ea typeface="微软雅黑" panose="020B0503020204020204" pitchFamily="34" charset="-122"/>
              </a:rPr>
              <a:t>的卷积（反卷积）实现上采样</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pic>
        <p:nvPicPr>
          <p:cNvPr id="7" name="Picture 6" descr="A close-up of a grid&#10;&#10;Description automatically generated">
            <a:extLst>
              <a:ext uri="{FF2B5EF4-FFF2-40B4-BE49-F238E27FC236}">
                <a16:creationId xmlns:a16="http://schemas.microsoft.com/office/drawing/2014/main" id="{2BE14F5D-7D0C-C7F6-C72B-31311FF0C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467" y="2263419"/>
            <a:ext cx="7455245" cy="4348893"/>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0AAB13C-D6DF-2FD3-3A20-291863764714}"/>
                  </a:ext>
                </a:extLst>
              </p:cNvPr>
              <p:cNvSpPr txBox="1"/>
              <p:nvPr/>
            </p:nvSpPr>
            <p:spPr>
              <a:xfrm>
                <a:off x="340383" y="1594672"/>
                <a:ext cx="11627840" cy="830997"/>
              </a:xfrm>
              <a:prstGeom prst="rect">
                <a:avLst/>
              </a:prstGeom>
              <a:noFill/>
            </p:spPr>
            <p:txBody>
              <a:bodyPr wrap="square" rtlCol="0">
                <a:spAutoFit/>
              </a:bodyPr>
              <a:lstStyle/>
              <a:p>
                <a:pPr algn="ctr"/>
                <a:r>
                  <a:rPr lang="zh-CN" altLang="en-US" sz="2400" b="1" spc="300" dirty="0">
                    <a:solidFill>
                      <a:srgbClr val="004098"/>
                    </a:solidFill>
                    <a:latin typeface="微软雅黑" panose="020B0503020204020204" pitchFamily="34" charset="-122"/>
                    <a:ea typeface="微软雅黑" panose="020B0503020204020204" pitchFamily="34" charset="-122"/>
                  </a:rPr>
                  <a:t>卷积的步长</a:t>
                </a:r>
                <a14:m>
                  <m:oMath xmlns:m="http://schemas.openxmlformats.org/officeDocument/2006/math">
                    <m:r>
                      <a:rPr lang="en-US" altLang="zh-CN" sz="2400" b="1" i="1" spc="300" dirty="0" smtClean="0">
                        <a:solidFill>
                          <a:srgbClr val="004098"/>
                        </a:solidFill>
                        <a:latin typeface="Cambria Math" panose="02040503050406030204" pitchFamily="18" charset="0"/>
                        <a:ea typeface="微软雅黑" panose="020B0503020204020204" pitchFamily="34" charset="-122"/>
                      </a:rPr>
                      <m:t>𝒔</m:t>
                    </m:r>
                    <m:r>
                      <a:rPr lang="en-US" altLang="zh-CN" sz="2400" b="1" i="1" spc="300" dirty="0" smtClean="0">
                        <a:solidFill>
                          <a:srgbClr val="004098"/>
                        </a:solidFill>
                        <a:latin typeface="Cambria Math" panose="02040503050406030204" pitchFamily="18" charset="0"/>
                        <a:ea typeface="微软雅黑" panose="020B0503020204020204" pitchFamily="34" charset="-122"/>
                      </a:rPr>
                      <m:t>&lt;</m:t>
                    </m:r>
                    <m:r>
                      <a:rPr lang="en-US" altLang="zh-CN" sz="2400" b="1" i="1" spc="300" dirty="0" smtClean="0">
                        <a:solidFill>
                          <a:srgbClr val="004098"/>
                        </a:solidFill>
                        <a:latin typeface="Cambria Math" panose="02040503050406030204" pitchFamily="18" charset="0"/>
                        <a:ea typeface="微软雅黑" panose="020B0503020204020204" pitchFamily="34" charset="-122"/>
                      </a:rPr>
                      <m:t>𝟏</m:t>
                    </m:r>
                  </m:oMath>
                </a14:m>
                <a:r>
                  <a:rPr lang="zh-CN" altLang="en-US" sz="2400" b="1" spc="300" dirty="0">
                    <a:solidFill>
                      <a:srgbClr val="004098"/>
                    </a:solidFill>
                    <a:latin typeface="微软雅黑" panose="020B0503020204020204" pitchFamily="34" charset="-122"/>
                    <a:ea typeface="微软雅黑" panose="020B0503020204020204" pitchFamily="34" charset="-122"/>
                  </a:rPr>
                  <a:t>，对图像进行卷积相当于在图像的相邻像素间插入</a:t>
                </a:r>
                <a14:m>
                  <m:oMath xmlns:m="http://schemas.openxmlformats.org/officeDocument/2006/math">
                    <m:r>
                      <a:rPr lang="en-US" altLang="zh-CN" sz="2400" b="1" i="1" spc="300" dirty="0" smtClean="0">
                        <a:solidFill>
                          <a:srgbClr val="004098"/>
                        </a:solidFill>
                        <a:latin typeface="Cambria Math" panose="02040503050406030204" pitchFamily="18" charset="0"/>
                        <a:ea typeface="微软雅黑" panose="020B0503020204020204" pitchFamily="34" charset="-122"/>
                      </a:rPr>
                      <m:t>𝟏</m:t>
                    </m:r>
                    <m:r>
                      <a:rPr lang="en-US" altLang="zh-CN" sz="2400" b="1" i="1" spc="300" dirty="0" smtClean="0">
                        <a:solidFill>
                          <a:srgbClr val="004098"/>
                        </a:solidFill>
                        <a:latin typeface="Cambria Math" panose="02040503050406030204" pitchFamily="18" charset="0"/>
                        <a:ea typeface="微软雅黑" panose="020B0503020204020204" pitchFamily="34" charset="-122"/>
                      </a:rPr>
                      <m:t>/</m:t>
                    </m:r>
                    <m:r>
                      <a:rPr lang="en-US" altLang="zh-CN" sz="2400" b="1" i="1" spc="300" dirty="0" smtClean="0">
                        <a:solidFill>
                          <a:srgbClr val="004098"/>
                        </a:solidFill>
                        <a:latin typeface="Cambria Math" panose="02040503050406030204" pitchFamily="18" charset="0"/>
                        <a:ea typeface="微软雅黑" panose="020B0503020204020204" pitchFamily="34" charset="-122"/>
                      </a:rPr>
                      <m:t>𝒔</m:t>
                    </m:r>
                    <m:r>
                      <a:rPr lang="en-US" altLang="zh-CN" sz="2400" b="1" i="1" spc="300" dirty="0" smtClean="0">
                        <a:solidFill>
                          <a:srgbClr val="004098"/>
                        </a:solidFill>
                        <a:latin typeface="Cambria Math" panose="02040503050406030204" pitchFamily="18" charset="0"/>
                        <a:ea typeface="微软雅黑" panose="020B0503020204020204" pitchFamily="34" charset="-122"/>
                      </a:rPr>
                      <m:t>−</m:t>
                    </m:r>
                    <m:r>
                      <a:rPr lang="en-US" altLang="zh-CN" sz="2400" b="1" i="1" spc="300" dirty="0" smtClean="0">
                        <a:solidFill>
                          <a:srgbClr val="004098"/>
                        </a:solidFill>
                        <a:latin typeface="Cambria Math" panose="02040503050406030204" pitchFamily="18" charset="0"/>
                        <a:ea typeface="微软雅黑" panose="020B0503020204020204" pitchFamily="34" charset="-122"/>
                      </a:rPr>
                      <m:t>𝟏</m:t>
                    </m:r>
                  </m:oMath>
                </a14:m>
                <a:r>
                  <a:rPr lang="zh-CN" altLang="en-US" sz="2400" b="1" spc="300" dirty="0">
                    <a:solidFill>
                      <a:srgbClr val="004098"/>
                    </a:solidFill>
                    <a:latin typeface="微软雅黑" panose="020B0503020204020204" pitchFamily="34" charset="-122"/>
                    <a:ea typeface="微软雅黑" panose="020B0503020204020204" pitchFamily="34" charset="-122"/>
                  </a:rPr>
                  <a:t>个零再进行步长为</a:t>
                </a:r>
                <a:r>
                  <a:rPr lang="en-US" altLang="zh-CN" sz="2400" b="1" spc="300" dirty="0">
                    <a:solidFill>
                      <a:srgbClr val="004098"/>
                    </a:solidFill>
                    <a:latin typeface="微软雅黑" panose="020B0503020204020204" pitchFamily="34" charset="-122"/>
                    <a:ea typeface="微软雅黑" panose="020B0503020204020204" pitchFamily="34" charset="-122"/>
                  </a:rPr>
                  <a:t>1</a:t>
                </a:r>
                <a:r>
                  <a:rPr lang="zh-CN" altLang="en-US" sz="2400" b="1" spc="300" dirty="0">
                    <a:solidFill>
                      <a:srgbClr val="004098"/>
                    </a:solidFill>
                    <a:latin typeface="微软雅黑" panose="020B0503020204020204" pitchFamily="34" charset="-122"/>
                    <a:ea typeface="微软雅黑" panose="020B0503020204020204" pitchFamily="34" charset="-122"/>
                  </a:rPr>
                  <a:t>的卷积</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8" name="TextBox 7">
                <a:extLst>
                  <a:ext uri="{FF2B5EF4-FFF2-40B4-BE49-F238E27FC236}">
                    <a16:creationId xmlns:a16="http://schemas.microsoft.com/office/drawing/2014/main" id="{20AAB13C-D6DF-2FD3-3A20-291863764714}"/>
                  </a:ext>
                </a:extLst>
              </p:cNvPr>
              <p:cNvSpPr txBox="1">
                <a:spLocks noRot="1" noChangeAspect="1" noMove="1" noResize="1" noEditPoints="1" noAdjustHandles="1" noChangeArrowheads="1" noChangeShapeType="1" noTextEdit="1"/>
              </p:cNvSpPr>
              <p:nvPr/>
            </p:nvSpPr>
            <p:spPr>
              <a:xfrm>
                <a:off x="340383" y="1594672"/>
                <a:ext cx="11627840" cy="830997"/>
              </a:xfrm>
              <a:prstGeom prst="rect">
                <a:avLst/>
              </a:prstGeom>
              <a:blipFill>
                <a:blip r:embed="rId5"/>
                <a:stretch>
                  <a:fillRect l="-210"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984752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D3CA6F-84ED-CC69-9A5A-2AD4FFD2034E}"/>
              </a:ext>
            </a:extLst>
          </p:cNvPr>
          <p:cNvSpPr>
            <a:spLocks noGrp="1"/>
          </p:cNvSpPr>
          <p:nvPr>
            <p:ph type="title"/>
          </p:nvPr>
        </p:nvSpPr>
        <p:spPr/>
        <p:txBody>
          <a:bodyPr/>
          <a:lstStyle/>
          <a:p>
            <a:r>
              <a:rPr lang="zh-CN" altLang="en-US" dirty="0"/>
              <a:t>跳跃连接</a:t>
            </a:r>
            <a:endParaRPr lang="en-US" dirty="0"/>
          </a:p>
        </p:txBody>
      </p:sp>
      <p:sp>
        <p:nvSpPr>
          <p:cNvPr id="4" name="Slide Number Placeholder 3">
            <a:extLst>
              <a:ext uri="{FF2B5EF4-FFF2-40B4-BE49-F238E27FC236}">
                <a16:creationId xmlns:a16="http://schemas.microsoft.com/office/drawing/2014/main" id="{8FE9077C-A0F1-548E-54D5-E63A528BFEC5}"/>
              </a:ext>
            </a:extLst>
          </p:cNvPr>
          <p:cNvSpPr>
            <a:spLocks noGrp="1"/>
          </p:cNvSpPr>
          <p:nvPr>
            <p:ph type="sldNum" sz="quarter" idx="12"/>
          </p:nvPr>
        </p:nvSpPr>
        <p:spPr/>
        <p:txBody>
          <a:bodyPr/>
          <a:lstStyle/>
          <a:p>
            <a:fld id="{6CE905FA-BBCD-4FD4-802A-EBCB9D8662AD}" type="slidenum">
              <a:rPr lang="zh-CN" altLang="en-US" smtClean="0"/>
              <a:pPr/>
              <a:t>13</a:t>
            </a:fld>
            <a:endParaRPr lang="zh-CN" altLang="en-US" dirty="0"/>
          </a:p>
        </p:txBody>
      </p:sp>
      <p:sp>
        <p:nvSpPr>
          <p:cNvPr id="5" name="TextBox 4">
            <a:extLst>
              <a:ext uri="{FF2B5EF4-FFF2-40B4-BE49-F238E27FC236}">
                <a16:creationId xmlns:a16="http://schemas.microsoft.com/office/drawing/2014/main" id="{A1BC5C7F-AE99-E78A-AF39-C21A56F764D2}"/>
              </a:ext>
            </a:extLst>
          </p:cNvPr>
          <p:cNvSpPr txBox="1"/>
          <p:nvPr/>
        </p:nvSpPr>
        <p:spPr>
          <a:xfrm>
            <a:off x="1687251" y="959865"/>
            <a:ext cx="8817498" cy="523220"/>
          </a:xfrm>
          <a:prstGeom prst="rect">
            <a:avLst/>
          </a:prstGeom>
          <a:noFill/>
        </p:spPr>
        <p:txBody>
          <a:bodyPr wrap="square" rtlCol="0">
            <a:spAutoFit/>
          </a:bodyPr>
          <a:lstStyle/>
          <a:p>
            <a:pPr algn="ctr"/>
            <a:r>
              <a:rPr lang="zh-CN" altLang="en-US" sz="2800" b="1" spc="300" dirty="0">
                <a:solidFill>
                  <a:srgbClr val="004098"/>
                </a:solidFill>
                <a:latin typeface="微软雅黑" panose="020B0503020204020204" pitchFamily="34" charset="-122"/>
                <a:ea typeface="微软雅黑" panose="020B0503020204020204" pitchFamily="34" charset="-122"/>
              </a:rPr>
              <a:t>从最后一层上采样得到的热图太粗糙</a:t>
            </a:r>
            <a:r>
              <a:rPr lang="en-US" altLang="zh-CN" sz="2800" b="1" spc="300" dirty="0">
                <a:solidFill>
                  <a:srgbClr val="004098"/>
                </a:solidFill>
                <a:latin typeface="微软雅黑" panose="020B0503020204020204" pitchFamily="34" charset="-122"/>
                <a:ea typeface="微软雅黑" panose="020B0503020204020204" pitchFamily="34" charset="-122"/>
              </a:rPr>
              <a:t>-&gt;</a:t>
            </a:r>
            <a:r>
              <a:rPr lang="zh-CN" altLang="en-US" sz="2800" b="1" spc="300" dirty="0">
                <a:solidFill>
                  <a:srgbClr val="004098"/>
                </a:solidFill>
                <a:latin typeface="微软雅黑" panose="020B0503020204020204" pitchFamily="34" charset="-122"/>
                <a:ea typeface="微软雅黑" panose="020B0503020204020204" pitchFamily="34" charset="-122"/>
              </a:rPr>
              <a:t>跳跃连接</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pic>
        <p:nvPicPr>
          <p:cNvPr id="7" name="Picture 6" descr="A screenshot of a grid&#10;&#10;Description automatically generated">
            <a:extLst>
              <a:ext uri="{FF2B5EF4-FFF2-40B4-BE49-F238E27FC236}">
                <a16:creationId xmlns:a16="http://schemas.microsoft.com/office/drawing/2014/main" id="{B2AC1744-7E40-02EC-BF2E-09A8EB7F0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40" y="3763582"/>
            <a:ext cx="11683678" cy="2957893"/>
          </a:xfrm>
          <a:prstGeom prst="rect">
            <a:avLst/>
          </a:prstGeom>
        </p:spPr>
      </p:pic>
      <p:sp>
        <p:nvSpPr>
          <p:cNvPr id="8" name="TextBox 7">
            <a:extLst>
              <a:ext uri="{FF2B5EF4-FFF2-40B4-BE49-F238E27FC236}">
                <a16:creationId xmlns:a16="http://schemas.microsoft.com/office/drawing/2014/main" id="{B02BB924-3799-F9CD-C216-68FE2AAD11A1}"/>
              </a:ext>
            </a:extLst>
          </p:cNvPr>
          <p:cNvSpPr txBox="1"/>
          <p:nvPr/>
        </p:nvSpPr>
        <p:spPr>
          <a:xfrm>
            <a:off x="456129" y="1678593"/>
            <a:ext cx="11591144" cy="113505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CN" altLang="en-US" sz="2400" b="1" spc="300" dirty="0">
                <a:latin typeface="微软雅黑" panose="020B0503020204020204" pitchFamily="34" charset="-122"/>
                <a:ea typeface="微软雅黑" panose="020B0503020204020204" pitchFamily="34" charset="-122"/>
              </a:rPr>
              <a:t>浅层卷积层的特征图空间分辨率较</a:t>
            </a:r>
            <a:r>
              <a:rPr lang="zh-CN" altLang="en-US" sz="2400" b="1" spc="300" dirty="0">
                <a:solidFill>
                  <a:srgbClr val="004098"/>
                </a:solidFill>
                <a:latin typeface="微软雅黑" panose="020B0503020204020204" pitchFamily="34" charset="-122"/>
                <a:ea typeface="微软雅黑" panose="020B0503020204020204" pitchFamily="34" charset="-122"/>
              </a:rPr>
              <a:t>大</a:t>
            </a:r>
            <a:r>
              <a:rPr lang="zh-CN" altLang="en-US" sz="2400" b="1" spc="300" dirty="0">
                <a:latin typeface="微软雅黑" panose="020B0503020204020204" pitchFamily="34" charset="-122"/>
                <a:ea typeface="微软雅黑" panose="020B0503020204020204" pitchFamily="34" charset="-122"/>
              </a:rPr>
              <a:t>，目标边界定位</a:t>
            </a:r>
            <a:r>
              <a:rPr lang="zh-CN" altLang="en-US" sz="2400" b="1" spc="300" dirty="0">
                <a:solidFill>
                  <a:srgbClr val="004098"/>
                </a:solidFill>
                <a:latin typeface="微软雅黑" panose="020B0503020204020204" pitchFamily="34" charset="-122"/>
                <a:ea typeface="微软雅黑" panose="020B0503020204020204" pitchFamily="34" charset="-122"/>
              </a:rPr>
              <a:t>精确</a:t>
            </a:r>
            <a:r>
              <a:rPr lang="zh-CN" altLang="en-US" sz="2400" b="1" spc="300" dirty="0">
                <a:latin typeface="微软雅黑" panose="020B0503020204020204" pitchFamily="34" charset="-122"/>
                <a:ea typeface="微软雅黑" panose="020B0503020204020204" pitchFamily="34" charset="-122"/>
              </a:rPr>
              <a:t>，但语义性</a:t>
            </a:r>
            <a:r>
              <a:rPr lang="zh-CN" altLang="en-US" sz="2400" b="1" spc="300" dirty="0">
                <a:solidFill>
                  <a:srgbClr val="004098"/>
                </a:solidFill>
                <a:latin typeface="微软雅黑" panose="020B0503020204020204" pitchFamily="34" charset="-122"/>
                <a:ea typeface="微软雅黑" panose="020B0503020204020204" pitchFamily="34" charset="-122"/>
              </a:rPr>
              <a:t>差</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400" b="1" spc="300" dirty="0">
                <a:latin typeface="微软雅黑" panose="020B0503020204020204" pitchFamily="34" charset="-122"/>
                <a:ea typeface="微软雅黑" panose="020B0503020204020204" pitchFamily="34" charset="-122"/>
              </a:rPr>
              <a:t>深层卷积层的特征图空间分辨率较</a:t>
            </a:r>
            <a:r>
              <a:rPr lang="zh-CN" altLang="en-US" sz="2400" b="1" spc="300" dirty="0">
                <a:solidFill>
                  <a:srgbClr val="004098"/>
                </a:solidFill>
                <a:latin typeface="微软雅黑" panose="020B0503020204020204" pitchFamily="34" charset="-122"/>
                <a:ea typeface="微软雅黑" panose="020B0503020204020204" pitchFamily="34" charset="-122"/>
              </a:rPr>
              <a:t>小，</a:t>
            </a:r>
            <a:r>
              <a:rPr lang="zh-CN" altLang="en-US" sz="2400" b="1" spc="300" dirty="0">
                <a:latin typeface="微软雅黑" panose="020B0503020204020204" pitchFamily="34" charset="-122"/>
                <a:ea typeface="微软雅黑" panose="020B0503020204020204" pitchFamily="34" charset="-122"/>
              </a:rPr>
              <a:t>目标边界定位</a:t>
            </a:r>
            <a:r>
              <a:rPr lang="zh-CN" altLang="en-US" sz="2400" b="1" spc="300" dirty="0">
                <a:solidFill>
                  <a:srgbClr val="004098"/>
                </a:solidFill>
                <a:latin typeface="微软雅黑" panose="020B0503020204020204" pitchFamily="34" charset="-122"/>
                <a:ea typeface="微软雅黑" panose="020B0503020204020204" pitchFamily="34" charset="-122"/>
              </a:rPr>
              <a:t>模糊</a:t>
            </a:r>
            <a:r>
              <a:rPr lang="zh-CN" altLang="en-US" sz="2400" b="1" spc="300" dirty="0">
                <a:latin typeface="微软雅黑" panose="020B0503020204020204" pitchFamily="34" charset="-122"/>
                <a:ea typeface="微软雅黑" panose="020B0503020204020204" pitchFamily="34" charset="-122"/>
              </a:rPr>
              <a:t>，但语义性</a:t>
            </a:r>
            <a:r>
              <a:rPr lang="zh-CN" altLang="en-US" sz="2400" b="1" spc="300" dirty="0">
                <a:solidFill>
                  <a:srgbClr val="004098"/>
                </a:solidFill>
                <a:latin typeface="微软雅黑" panose="020B0503020204020204" pitchFamily="34" charset="-122"/>
                <a:ea typeface="微软雅黑" panose="020B0503020204020204" pitchFamily="34" charset="-122"/>
              </a:rPr>
              <a:t>好</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sp>
        <p:nvSpPr>
          <p:cNvPr id="9" name="TextBox 8">
            <a:extLst>
              <a:ext uri="{FF2B5EF4-FFF2-40B4-BE49-F238E27FC236}">
                <a16:creationId xmlns:a16="http://schemas.microsoft.com/office/drawing/2014/main" id="{0A00C1D1-77A7-EFFF-5009-98C0C30FF419}"/>
              </a:ext>
            </a:extLst>
          </p:cNvPr>
          <p:cNvSpPr txBox="1"/>
          <p:nvPr/>
        </p:nvSpPr>
        <p:spPr>
          <a:xfrm>
            <a:off x="340382" y="3009155"/>
            <a:ext cx="11470136" cy="954107"/>
          </a:xfrm>
          <a:prstGeom prst="rect">
            <a:avLst/>
          </a:prstGeom>
          <a:noFill/>
        </p:spPr>
        <p:txBody>
          <a:bodyPr wrap="square" rtlCol="0">
            <a:spAutoFit/>
          </a:bodyPr>
          <a:lstStyle/>
          <a:p>
            <a:pPr algn="ctr"/>
            <a:r>
              <a:rPr lang="zh-CN" altLang="en-US" sz="2800" b="1" spc="300" dirty="0">
                <a:solidFill>
                  <a:srgbClr val="004098"/>
                </a:solidFill>
                <a:latin typeface="微软雅黑" panose="020B0503020204020204" pitchFamily="34" charset="-122"/>
                <a:ea typeface="微软雅黑" panose="020B0503020204020204" pitchFamily="34" charset="-122"/>
              </a:rPr>
              <a:t>跳跃连接 </a:t>
            </a:r>
            <a:r>
              <a:rPr lang="en-US" altLang="zh-CN" sz="2800" b="1" spc="300" dirty="0">
                <a:solidFill>
                  <a:srgbClr val="004098"/>
                </a:solidFill>
                <a:latin typeface="微软雅黑" panose="020B0503020204020204" pitchFamily="34" charset="-122"/>
                <a:ea typeface="微软雅黑" panose="020B0503020204020204" pitchFamily="34" charset="-122"/>
              </a:rPr>
              <a:t>– </a:t>
            </a:r>
            <a:r>
              <a:rPr lang="zh-CN" altLang="en-US" sz="2800" b="1" spc="300" dirty="0">
                <a:solidFill>
                  <a:srgbClr val="004098"/>
                </a:solidFill>
                <a:latin typeface="微软雅黑" panose="020B0503020204020204" pitchFamily="34" charset="-122"/>
                <a:ea typeface="微软雅黑" panose="020B0503020204020204" pitchFamily="34" charset="-122"/>
              </a:rPr>
              <a:t>将网络中不同层级的卷积层特征融合，构建既具有很强语义性，又包含精确目标位置信息的特征图</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87855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F91664-F3EB-C116-3C00-A1F2D3BFE2BE}"/>
              </a:ext>
            </a:extLst>
          </p:cNvPr>
          <p:cNvSpPr>
            <a:spLocks noGrp="1"/>
          </p:cNvSpPr>
          <p:nvPr>
            <p:ph type="title"/>
          </p:nvPr>
        </p:nvSpPr>
        <p:spPr/>
        <p:txBody>
          <a:bodyPr/>
          <a:lstStyle/>
          <a:p>
            <a:r>
              <a:rPr lang="zh-CN" altLang="en-US" dirty="0"/>
              <a:t>跳跃连接</a:t>
            </a:r>
            <a:endParaRPr lang="en-US" dirty="0"/>
          </a:p>
        </p:txBody>
      </p:sp>
      <p:sp>
        <p:nvSpPr>
          <p:cNvPr id="4" name="Slide Number Placeholder 3">
            <a:extLst>
              <a:ext uri="{FF2B5EF4-FFF2-40B4-BE49-F238E27FC236}">
                <a16:creationId xmlns:a16="http://schemas.microsoft.com/office/drawing/2014/main" id="{4DEB77B6-66E6-9E41-4B63-892333A77DF7}"/>
              </a:ext>
            </a:extLst>
          </p:cNvPr>
          <p:cNvSpPr>
            <a:spLocks noGrp="1"/>
          </p:cNvSpPr>
          <p:nvPr>
            <p:ph type="sldNum" sz="quarter" idx="12"/>
          </p:nvPr>
        </p:nvSpPr>
        <p:spPr/>
        <p:txBody>
          <a:bodyPr/>
          <a:lstStyle/>
          <a:p>
            <a:fld id="{6CE905FA-BBCD-4FD4-802A-EBCB9D8662AD}" type="slidenum">
              <a:rPr lang="zh-CN" altLang="en-US" smtClean="0"/>
              <a:pPr/>
              <a:t>14</a:t>
            </a:fld>
            <a:endParaRPr lang="zh-CN" altLang="en-US" dirty="0"/>
          </a:p>
        </p:txBody>
      </p:sp>
      <p:pic>
        <p:nvPicPr>
          <p:cNvPr id="31" name="Picture 30" descr="A diagram of a graph&#10;&#10;Description automatically generated">
            <a:extLst>
              <a:ext uri="{FF2B5EF4-FFF2-40B4-BE49-F238E27FC236}">
                <a16:creationId xmlns:a16="http://schemas.microsoft.com/office/drawing/2014/main" id="{94A8F936-4AF9-877F-EA0E-65DA76225A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527"/>
            <a:ext cx="12192000" cy="5189823"/>
          </a:xfrm>
          <a:prstGeom prst="rect">
            <a:avLst/>
          </a:prstGeom>
        </p:spPr>
      </p:pic>
    </p:spTree>
    <p:extLst>
      <p:ext uri="{BB962C8B-B14F-4D97-AF65-F5344CB8AC3E}">
        <p14:creationId xmlns:p14="http://schemas.microsoft.com/office/powerpoint/2010/main" val="4246949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rgbClr val="003679"/>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数据集和度量</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全卷积网络（</a:t>
              </a:r>
              <a:r>
                <a:rPr lang="en-US" altLang="zh-CN" sz="2400" b="1" dirty="0">
                  <a:solidFill>
                    <a:schemeClr val="bg1">
                      <a:lumMod val="65000"/>
                    </a:schemeClr>
                  </a:solidFill>
                  <a:latin typeface="微软雅黑" panose="020B0503020204020204" pitchFamily="34" charset="-122"/>
                  <a:ea typeface="微软雅黑" panose="020B0503020204020204" pitchFamily="34" charset="-122"/>
                  <a:sym typeface="+mn-ea"/>
                </a:rPr>
                <a:t>FCN</a:t>
              </a: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zh-CN" altLang="en-US" dirty="0"/>
              <a:t>简介</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5">
            <a:extLst>
              <a:ext uri="{FF2B5EF4-FFF2-40B4-BE49-F238E27FC236}">
                <a16:creationId xmlns:a16="http://schemas.microsoft.com/office/drawing/2014/main" id="{B38BD0F4-2433-9FD3-6C1C-3D886E6912C4}"/>
              </a:ext>
            </a:extLst>
          </p:cNvPr>
          <p:cNvSpPr txBox="1"/>
          <p:nvPr/>
        </p:nvSpPr>
        <p:spPr>
          <a:xfrm>
            <a:off x="614422" y="1178175"/>
            <a:ext cx="10963155" cy="523220"/>
          </a:xfrm>
          <a:prstGeom prst="rect">
            <a:avLst/>
          </a:prstGeom>
          <a:noFill/>
        </p:spPr>
        <p:txBody>
          <a:bodyPr wrap="square" rtlCol="0">
            <a:spAutoFit/>
          </a:bodyPr>
          <a:lstStyle/>
          <a:p>
            <a:pPr algn="ctr"/>
            <a:r>
              <a:rPr lang="zh-CN" altLang="en-US" sz="2800" b="1" spc="300" dirty="0">
                <a:solidFill>
                  <a:srgbClr val="004098"/>
                </a:solidFill>
                <a:latin typeface="微软雅黑" panose="020B0503020204020204" pitchFamily="34" charset="-122"/>
                <a:ea typeface="微软雅黑" panose="020B0503020204020204" pitchFamily="34" charset="-122"/>
              </a:rPr>
              <a:t>语义分割</a:t>
            </a:r>
            <a:r>
              <a:rPr lang="en-US" altLang="zh-CN" sz="2800" b="1" spc="300" dirty="0">
                <a:solidFill>
                  <a:srgbClr val="004098"/>
                </a:solidFill>
                <a:latin typeface="微软雅黑" panose="020B0503020204020204" pitchFamily="34" charset="-122"/>
                <a:ea typeface="微软雅黑" panose="020B0503020204020204" pitchFamily="34" charset="-122"/>
              </a:rPr>
              <a:t>——</a:t>
            </a:r>
            <a:r>
              <a:rPr lang="zh-CN" altLang="en-US" sz="2800" b="1" spc="300" dirty="0">
                <a:solidFill>
                  <a:srgbClr val="004098"/>
                </a:solidFill>
                <a:latin typeface="微软雅黑" panose="020B0503020204020204" pitchFamily="34" charset="-122"/>
                <a:ea typeface="微软雅黑" panose="020B0503020204020204" pitchFamily="34" charset="-122"/>
              </a:rPr>
              <a:t>为图像的每个像素预测一个标签（逐像素分类）</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pic>
        <p:nvPicPr>
          <p:cNvPr id="4" name="Picture 3" descr="A table with numbers and a chair&#10;&#10;Description automatically generated with medium confidence">
            <a:extLst>
              <a:ext uri="{FF2B5EF4-FFF2-40B4-BE49-F238E27FC236}">
                <a16:creationId xmlns:a16="http://schemas.microsoft.com/office/drawing/2014/main" id="{8A09BAA4-C8AA-1438-BED3-9F143EE07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79" y="2072974"/>
            <a:ext cx="10993998" cy="4283376"/>
          </a:xfrm>
          <a:prstGeom prst="rect">
            <a:avLst/>
          </a:prstGeom>
        </p:spPr>
      </p:pic>
    </p:spTree>
    <p:extLst>
      <p:ext uri="{BB962C8B-B14F-4D97-AF65-F5344CB8AC3E}">
        <p14:creationId xmlns:p14="http://schemas.microsoft.com/office/powerpoint/2010/main" val="2343181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rgbClr val="003679"/>
                  </a:solidFill>
                  <a:latin typeface="微软雅黑" panose="020B0503020204020204" pitchFamily="34" charset="-122"/>
                  <a:ea typeface="微软雅黑" panose="020B0503020204020204" pitchFamily="34" charset="-122"/>
                  <a:sym typeface="+mn-ea"/>
                </a:rPr>
                <a:t>数据集和度量</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全卷积网络（</a:t>
              </a:r>
              <a:r>
                <a:rPr lang="en-US" altLang="zh-CN" sz="2400" b="1" dirty="0">
                  <a:solidFill>
                    <a:schemeClr val="bg1">
                      <a:lumMod val="65000"/>
                    </a:schemeClr>
                  </a:solidFill>
                  <a:latin typeface="微软雅黑" panose="020B0503020204020204" pitchFamily="34" charset="-122"/>
                  <a:ea typeface="微软雅黑" panose="020B0503020204020204" pitchFamily="34" charset="-122"/>
                  <a:sym typeface="+mn-ea"/>
                </a:rPr>
                <a:t>FCN</a:t>
              </a: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a:t>
              </a:r>
            </a:p>
          </p:txBody>
        </p:sp>
      </p:grpSp>
    </p:spTree>
    <p:extLst>
      <p:ext uri="{BB962C8B-B14F-4D97-AF65-F5344CB8AC3E}">
        <p14:creationId xmlns:p14="http://schemas.microsoft.com/office/powerpoint/2010/main" val="3797023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normAutofit/>
          </a:bodyPr>
          <a:lstStyle/>
          <a:p>
            <a:r>
              <a:rPr lang="zh-CN" altLang="en-US" dirty="0"/>
              <a:t>数据集</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3" name="TextBox 2">
            <a:extLst>
              <a:ext uri="{FF2B5EF4-FFF2-40B4-BE49-F238E27FC236}">
                <a16:creationId xmlns:a16="http://schemas.microsoft.com/office/drawing/2014/main" id="{00091667-E479-1CE7-E332-550875920C9A}"/>
              </a:ext>
            </a:extLst>
          </p:cNvPr>
          <p:cNvSpPr txBox="1"/>
          <p:nvPr/>
        </p:nvSpPr>
        <p:spPr>
          <a:xfrm>
            <a:off x="580240" y="954759"/>
            <a:ext cx="5593467" cy="830997"/>
          </a:xfrm>
          <a:prstGeom prst="rect">
            <a:avLst/>
          </a:prstGeom>
          <a:noFill/>
        </p:spPr>
        <p:txBody>
          <a:bodyPr wrap="square">
            <a:spAutoFit/>
          </a:bodyPr>
          <a:lstStyle/>
          <a:p>
            <a:r>
              <a:rPr lang="en-US" altLang="zh-CN" sz="2400" spc="300" dirty="0">
                <a:latin typeface="微软雅黑" panose="020B0503020204020204" pitchFamily="34" charset="-122"/>
                <a:ea typeface="微软雅黑" panose="020B0503020204020204" pitchFamily="34" charset="-122"/>
              </a:rPr>
              <a:t>Pascal VOC</a:t>
            </a:r>
            <a:r>
              <a:rPr lang="zh-CN" altLang="en-US" sz="2400" spc="300" dirty="0">
                <a:latin typeface="微软雅黑" panose="020B0503020204020204" pitchFamily="34" charset="-122"/>
                <a:ea typeface="微软雅黑" panose="020B0503020204020204" pitchFamily="34" charset="-122"/>
              </a:rPr>
              <a:t>数据集</a:t>
            </a:r>
            <a:endParaRPr lang="en-US" altLang="zh-CN" sz="2400" spc="300" dirty="0">
              <a:latin typeface="微软雅黑" panose="020B0503020204020204" pitchFamily="34" charset="-122"/>
              <a:ea typeface="微软雅黑" panose="020B0503020204020204" pitchFamily="34" charset="-122"/>
            </a:endParaRPr>
          </a:p>
          <a:p>
            <a:r>
              <a:rPr lang="en-US" altLang="zh-CN" sz="2400" spc="300" dirty="0">
                <a:latin typeface="微软雅黑" panose="020B0503020204020204" pitchFamily="34" charset="-122"/>
                <a:ea typeface="微软雅黑" panose="020B0503020204020204" pitchFamily="34" charset="-122"/>
              </a:rPr>
              <a:t>	</a:t>
            </a:r>
            <a:r>
              <a:rPr lang="en-US" altLang="zh-CN" sz="2000" spc="300" dirty="0">
                <a:latin typeface="微软雅黑" panose="020B0503020204020204" pitchFamily="34" charset="-122"/>
                <a:ea typeface="微软雅黑" panose="020B0503020204020204" pitchFamily="34" charset="-122"/>
              </a:rPr>
              <a:t>-</a:t>
            </a:r>
            <a:r>
              <a:rPr lang="zh-CN" altLang="en-US" sz="2000" spc="300" dirty="0">
                <a:latin typeface="微软雅黑" panose="020B0503020204020204" pitchFamily="34" charset="-122"/>
                <a:ea typeface="微软雅黑" panose="020B0503020204020204" pitchFamily="34" charset="-122"/>
              </a:rPr>
              <a:t>约</a:t>
            </a:r>
            <a:r>
              <a:rPr lang="en-US" altLang="zh-CN" sz="2000" spc="300" dirty="0">
                <a:latin typeface="微软雅黑" panose="020B0503020204020204" pitchFamily="34" charset="-122"/>
                <a:ea typeface="微软雅黑" panose="020B0503020204020204" pitchFamily="34" charset="-122"/>
              </a:rPr>
              <a:t>1</a:t>
            </a:r>
            <a:r>
              <a:rPr lang="zh-CN" altLang="en-US" sz="2000" spc="300" dirty="0">
                <a:latin typeface="微软雅黑" panose="020B0503020204020204" pitchFamily="34" charset="-122"/>
                <a:ea typeface="微软雅黑" panose="020B0503020204020204" pitchFamily="34" charset="-122"/>
              </a:rPr>
              <a:t>万图像，</a:t>
            </a:r>
            <a:r>
              <a:rPr lang="en-US" altLang="zh-CN" sz="2000" spc="300" dirty="0">
                <a:latin typeface="微软雅黑" panose="020B0503020204020204" pitchFamily="34" charset="-122"/>
                <a:ea typeface="微软雅黑" panose="020B0503020204020204" pitchFamily="34" charset="-122"/>
              </a:rPr>
              <a:t>20</a:t>
            </a:r>
            <a:r>
              <a:rPr lang="zh-CN" altLang="en-US" sz="2000" spc="300" dirty="0">
                <a:latin typeface="微软雅黑" panose="020B0503020204020204" pitchFamily="34" charset="-122"/>
                <a:ea typeface="微软雅黑" panose="020B0503020204020204" pitchFamily="34" charset="-122"/>
              </a:rPr>
              <a:t>种类别</a:t>
            </a:r>
            <a:endParaRPr lang="en-US" altLang="zh-CN" sz="2000" spc="300" dirty="0">
              <a:latin typeface="微软雅黑" panose="020B0503020204020204" pitchFamily="34" charset="-122"/>
              <a:ea typeface="微软雅黑" panose="020B0503020204020204" pitchFamily="34" charset="-122"/>
            </a:endParaRPr>
          </a:p>
        </p:txBody>
      </p:sp>
      <p:sp>
        <p:nvSpPr>
          <p:cNvPr id="9" name="TextBox 8">
            <a:extLst>
              <a:ext uri="{FF2B5EF4-FFF2-40B4-BE49-F238E27FC236}">
                <a16:creationId xmlns:a16="http://schemas.microsoft.com/office/drawing/2014/main" id="{D9D8FE4D-E742-BCC0-2C14-F5BF101B17E1}"/>
              </a:ext>
            </a:extLst>
          </p:cNvPr>
          <p:cNvSpPr txBox="1"/>
          <p:nvPr/>
        </p:nvSpPr>
        <p:spPr>
          <a:xfrm>
            <a:off x="6347449" y="3321273"/>
            <a:ext cx="5702590" cy="830997"/>
          </a:xfrm>
          <a:prstGeom prst="rect">
            <a:avLst/>
          </a:prstGeom>
          <a:noFill/>
        </p:spPr>
        <p:txBody>
          <a:bodyPr wrap="square">
            <a:spAutoFit/>
          </a:bodyPr>
          <a:lstStyle/>
          <a:p>
            <a:r>
              <a:rPr lang="en-US" altLang="zh-CN" sz="2400" spc="300" dirty="0">
                <a:latin typeface="微软雅黑" panose="020B0503020204020204" pitchFamily="34" charset="-122"/>
                <a:ea typeface="微软雅黑" panose="020B0503020204020204" pitchFamily="34" charset="-122"/>
              </a:rPr>
              <a:t>ADE20K</a:t>
            </a:r>
            <a:r>
              <a:rPr lang="zh-CN" altLang="en-US" sz="2400" spc="300" dirty="0">
                <a:latin typeface="微软雅黑" panose="020B0503020204020204" pitchFamily="34" charset="-122"/>
                <a:ea typeface="微软雅黑" panose="020B0503020204020204" pitchFamily="34" charset="-122"/>
              </a:rPr>
              <a:t>数据集</a:t>
            </a:r>
            <a:endParaRPr lang="en-US" altLang="zh-CN" sz="2400" spc="300" dirty="0">
              <a:latin typeface="微软雅黑" panose="020B0503020204020204" pitchFamily="34" charset="-122"/>
              <a:ea typeface="微软雅黑" panose="020B0503020204020204" pitchFamily="34" charset="-122"/>
            </a:endParaRPr>
          </a:p>
          <a:p>
            <a:r>
              <a:rPr lang="en-US" altLang="zh-CN" sz="2400" spc="300" dirty="0">
                <a:latin typeface="微软雅黑" panose="020B0503020204020204" pitchFamily="34" charset="-122"/>
                <a:ea typeface="微软雅黑" panose="020B0503020204020204" pitchFamily="34" charset="-122"/>
              </a:rPr>
              <a:t>	</a:t>
            </a:r>
            <a:r>
              <a:rPr lang="en-US" altLang="zh-CN" sz="2000" spc="300" dirty="0">
                <a:latin typeface="微软雅黑" panose="020B0503020204020204" pitchFamily="34" charset="-122"/>
                <a:ea typeface="微软雅黑" panose="020B0503020204020204" pitchFamily="34" charset="-122"/>
              </a:rPr>
              <a:t>-2</a:t>
            </a:r>
            <a:r>
              <a:rPr lang="zh-CN" altLang="en-US" sz="2000" spc="300" dirty="0">
                <a:latin typeface="微软雅黑" panose="020B0503020204020204" pitchFamily="34" charset="-122"/>
                <a:ea typeface="微软雅黑" panose="020B0503020204020204" pitchFamily="34" charset="-122"/>
              </a:rPr>
              <a:t>万</a:t>
            </a:r>
            <a:r>
              <a:rPr lang="en-US" altLang="zh-CN" sz="2000" spc="300" dirty="0">
                <a:latin typeface="微软雅黑" panose="020B0503020204020204" pitchFamily="34" charset="-122"/>
                <a:ea typeface="微软雅黑" panose="020B0503020204020204" pitchFamily="34" charset="-122"/>
              </a:rPr>
              <a:t>+</a:t>
            </a:r>
            <a:r>
              <a:rPr lang="zh-CN" altLang="en-US" sz="2000" spc="300" dirty="0">
                <a:latin typeface="微软雅黑" panose="020B0503020204020204" pitchFamily="34" charset="-122"/>
                <a:ea typeface="微软雅黑" panose="020B0503020204020204" pitchFamily="34" charset="-122"/>
              </a:rPr>
              <a:t>图像，</a:t>
            </a:r>
            <a:r>
              <a:rPr lang="en-US" altLang="zh-CN" sz="2000" spc="300" dirty="0">
                <a:latin typeface="微软雅黑" panose="020B0503020204020204" pitchFamily="34" charset="-122"/>
                <a:ea typeface="微软雅黑" panose="020B0503020204020204" pitchFamily="34" charset="-122"/>
              </a:rPr>
              <a:t>3000</a:t>
            </a:r>
            <a:r>
              <a:rPr lang="zh-CN" altLang="en-US" sz="2000" spc="300" dirty="0">
                <a:latin typeface="微软雅黑" panose="020B0503020204020204" pitchFamily="34" charset="-122"/>
                <a:ea typeface="微软雅黑" panose="020B0503020204020204" pitchFamily="34" charset="-122"/>
              </a:rPr>
              <a:t>种类别</a:t>
            </a:r>
            <a:endParaRPr lang="en-US" altLang="zh-CN" sz="2000" spc="300" dirty="0">
              <a:latin typeface="微软雅黑" panose="020B0503020204020204" pitchFamily="34" charset="-122"/>
              <a:ea typeface="微软雅黑" panose="020B0503020204020204" pitchFamily="34" charset="-122"/>
            </a:endParaRPr>
          </a:p>
        </p:txBody>
      </p:sp>
      <p:sp>
        <p:nvSpPr>
          <p:cNvPr id="12" name="TextBox 11">
            <a:extLst>
              <a:ext uri="{FF2B5EF4-FFF2-40B4-BE49-F238E27FC236}">
                <a16:creationId xmlns:a16="http://schemas.microsoft.com/office/drawing/2014/main" id="{E2691B7A-CC9E-9A59-FCAA-EB9538AF9523}"/>
              </a:ext>
            </a:extLst>
          </p:cNvPr>
          <p:cNvSpPr txBox="1"/>
          <p:nvPr/>
        </p:nvSpPr>
        <p:spPr>
          <a:xfrm>
            <a:off x="6209033" y="954759"/>
            <a:ext cx="5306029" cy="830997"/>
          </a:xfrm>
          <a:prstGeom prst="rect">
            <a:avLst/>
          </a:prstGeom>
          <a:noFill/>
        </p:spPr>
        <p:txBody>
          <a:bodyPr wrap="square">
            <a:spAutoFit/>
          </a:bodyPr>
          <a:lstStyle/>
          <a:p>
            <a:r>
              <a:rPr lang="en-US" altLang="zh-CN" sz="2400" spc="300" dirty="0">
                <a:latin typeface="微软雅黑" panose="020B0503020204020204" pitchFamily="34" charset="-122"/>
                <a:ea typeface="微软雅黑" panose="020B0503020204020204" pitchFamily="34" charset="-122"/>
              </a:rPr>
              <a:t>Cityscapes</a:t>
            </a:r>
            <a:r>
              <a:rPr lang="zh-CN" altLang="en-US" sz="2400" spc="300" dirty="0">
                <a:latin typeface="微软雅黑" panose="020B0503020204020204" pitchFamily="34" charset="-122"/>
                <a:ea typeface="微软雅黑" panose="020B0503020204020204" pitchFamily="34" charset="-122"/>
              </a:rPr>
              <a:t>数据集</a:t>
            </a:r>
            <a:endParaRPr lang="en-US" altLang="zh-CN" sz="2400" spc="300" dirty="0">
              <a:latin typeface="微软雅黑" panose="020B0503020204020204" pitchFamily="34" charset="-122"/>
              <a:ea typeface="微软雅黑" panose="020B0503020204020204" pitchFamily="34" charset="-122"/>
            </a:endParaRPr>
          </a:p>
          <a:p>
            <a:r>
              <a:rPr lang="en-US" altLang="zh-CN" sz="2400" spc="300" dirty="0">
                <a:latin typeface="微软雅黑" panose="020B0503020204020204" pitchFamily="34" charset="-122"/>
                <a:ea typeface="微软雅黑" panose="020B0503020204020204" pitchFamily="34" charset="-122"/>
              </a:rPr>
              <a:t>	</a:t>
            </a:r>
            <a:r>
              <a:rPr lang="en-US" altLang="zh-CN" sz="2000" spc="300" dirty="0">
                <a:latin typeface="微软雅黑" panose="020B0503020204020204" pitchFamily="34" charset="-122"/>
                <a:ea typeface="微软雅黑" panose="020B0503020204020204" pitchFamily="34" charset="-122"/>
              </a:rPr>
              <a:t>-5000</a:t>
            </a:r>
            <a:r>
              <a:rPr lang="zh-CN" altLang="en-US" sz="2000" spc="300" dirty="0">
                <a:latin typeface="微软雅黑" panose="020B0503020204020204" pitchFamily="34" charset="-122"/>
                <a:ea typeface="微软雅黑" panose="020B0503020204020204" pitchFamily="34" charset="-122"/>
              </a:rPr>
              <a:t>张图像，</a:t>
            </a:r>
            <a:r>
              <a:rPr lang="en-US" altLang="zh-CN" sz="2000" spc="300" dirty="0">
                <a:latin typeface="微软雅黑" panose="020B0503020204020204" pitchFamily="34" charset="-122"/>
                <a:ea typeface="微软雅黑" panose="020B0503020204020204" pitchFamily="34" charset="-122"/>
              </a:rPr>
              <a:t>19</a:t>
            </a:r>
            <a:r>
              <a:rPr lang="zh-CN" altLang="en-US" sz="2000" spc="300" dirty="0">
                <a:latin typeface="微软雅黑" panose="020B0503020204020204" pitchFamily="34" charset="-122"/>
                <a:ea typeface="微软雅黑" panose="020B0503020204020204" pitchFamily="34" charset="-122"/>
              </a:rPr>
              <a:t>种类别</a:t>
            </a:r>
            <a:endParaRPr lang="en-US" sz="2400" spc="300" dirty="0">
              <a:latin typeface="微软雅黑" panose="020B0503020204020204" pitchFamily="34" charset="-122"/>
              <a:ea typeface="微软雅黑" panose="020B0503020204020204" pitchFamily="34" charset="-122"/>
            </a:endParaRPr>
          </a:p>
        </p:txBody>
      </p:sp>
      <p:pic>
        <p:nvPicPr>
          <p:cNvPr id="5" name="Picture 4" descr="A person riding a horse&#10;&#10;Description automatically generated">
            <a:extLst>
              <a:ext uri="{FF2B5EF4-FFF2-40B4-BE49-F238E27FC236}">
                <a16:creationId xmlns:a16="http://schemas.microsoft.com/office/drawing/2014/main" id="{43A97631-DAB8-5371-F55A-4BE45DEE2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26" y="2188727"/>
            <a:ext cx="5339460" cy="3927086"/>
          </a:xfrm>
          <a:prstGeom prst="rect">
            <a:avLst/>
          </a:prstGeom>
        </p:spPr>
      </p:pic>
      <p:pic>
        <p:nvPicPr>
          <p:cNvPr id="7" name="Picture 6" descr="A car driving down a road&#10;&#10;Description automatically generated">
            <a:extLst>
              <a:ext uri="{FF2B5EF4-FFF2-40B4-BE49-F238E27FC236}">
                <a16:creationId xmlns:a16="http://schemas.microsoft.com/office/drawing/2014/main" id="{64708674-5973-D7A1-B6A5-5D32D4A91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448" y="1898224"/>
            <a:ext cx="2514599" cy="1232647"/>
          </a:xfrm>
          <a:prstGeom prst="rect">
            <a:avLst/>
          </a:prstGeom>
        </p:spPr>
      </p:pic>
      <p:pic>
        <p:nvPicPr>
          <p:cNvPr id="14" name="Picture 13" descr="A cartoon of a road with trees and buildings&#10;&#10;Description automatically generated">
            <a:extLst>
              <a:ext uri="{FF2B5EF4-FFF2-40B4-BE49-F238E27FC236}">
                <a16:creationId xmlns:a16="http://schemas.microsoft.com/office/drawing/2014/main" id="{F7E3926E-85AC-95AD-69CB-1634D6D1E9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7208" y="1898224"/>
            <a:ext cx="2437197" cy="1200766"/>
          </a:xfrm>
          <a:prstGeom prst="rect">
            <a:avLst/>
          </a:prstGeom>
        </p:spPr>
      </p:pic>
      <p:pic>
        <p:nvPicPr>
          <p:cNvPr id="19" name="Picture 18" descr="A collage of images of a hotel&#10;&#10;Description automatically generated">
            <a:extLst>
              <a:ext uri="{FF2B5EF4-FFF2-40B4-BE49-F238E27FC236}">
                <a16:creationId xmlns:a16="http://schemas.microsoft.com/office/drawing/2014/main" id="{ADB80DC9-C058-EF57-2FBD-506BDC115A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3707" y="4153473"/>
            <a:ext cx="5593467" cy="2033988"/>
          </a:xfrm>
          <a:prstGeom prst="rect">
            <a:avLst/>
          </a:prstGeom>
        </p:spPr>
      </p:pic>
    </p:spTree>
    <p:extLst>
      <p:ext uri="{BB962C8B-B14F-4D97-AF65-F5344CB8AC3E}">
        <p14:creationId xmlns:p14="http://schemas.microsoft.com/office/powerpoint/2010/main" val="3909794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E067A2-ADA8-D74A-1FD1-3770CDB9BE4E}"/>
              </a:ext>
            </a:extLst>
          </p:cNvPr>
          <p:cNvSpPr>
            <a:spLocks noGrp="1"/>
          </p:cNvSpPr>
          <p:nvPr>
            <p:ph type="title"/>
          </p:nvPr>
        </p:nvSpPr>
        <p:spPr/>
        <p:txBody>
          <a:bodyPr/>
          <a:lstStyle/>
          <a:p>
            <a:r>
              <a:rPr lang="zh-CN" altLang="en-US" dirty="0"/>
              <a:t>度量</a:t>
            </a:r>
            <a:endParaRPr lang="en-US" dirty="0"/>
          </a:p>
        </p:txBody>
      </p:sp>
      <p:sp>
        <p:nvSpPr>
          <p:cNvPr id="4" name="Slide Number Placeholder 3">
            <a:extLst>
              <a:ext uri="{FF2B5EF4-FFF2-40B4-BE49-F238E27FC236}">
                <a16:creationId xmlns:a16="http://schemas.microsoft.com/office/drawing/2014/main" id="{6C095962-4F77-CBD0-418A-CF6F2F585641}"/>
              </a:ext>
            </a:extLst>
          </p:cNvPr>
          <p:cNvSpPr>
            <a:spLocks noGrp="1"/>
          </p:cNvSpPr>
          <p:nvPr>
            <p:ph type="sldNum" sz="quarter" idx="12"/>
          </p:nvPr>
        </p:nvSpPr>
        <p:spPr/>
        <p:txBody>
          <a:bodyPr/>
          <a:lstStyle/>
          <a:p>
            <a:fld id="{6CE905FA-BBCD-4FD4-802A-EBCB9D8662AD}" type="slidenum">
              <a:rPr lang="zh-CN" altLang="en-US" smtClean="0"/>
              <a:pPr/>
              <a:t>6</a:t>
            </a:fld>
            <a:endParaRPr lang="zh-CN" altLang="en-US" dirty="0"/>
          </a:p>
        </p:txBody>
      </p:sp>
      <p:sp>
        <p:nvSpPr>
          <p:cNvPr id="8" name="TextBox 7">
            <a:extLst>
              <a:ext uri="{FF2B5EF4-FFF2-40B4-BE49-F238E27FC236}">
                <a16:creationId xmlns:a16="http://schemas.microsoft.com/office/drawing/2014/main" id="{9C7B4B70-6E89-B59F-99EA-E0DEF64A51BA}"/>
              </a:ext>
            </a:extLst>
          </p:cNvPr>
          <p:cNvSpPr txBox="1"/>
          <p:nvPr/>
        </p:nvSpPr>
        <p:spPr>
          <a:xfrm>
            <a:off x="1136580" y="1279614"/>
            <a:ext cx="9752742" cy="461665"/>
          </a:xfrm>
          <a:prstGeom prst="rect">
            <a:avLst/>
          </a:prstGeom>
          <a:noFill/>
        </p:spPr>
        <p:txBody>
          <a:bodyPr wrap="square">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平均交并比（</a:t>
            </a:r>
            <a:r>
              <a:rPr lang="en-US" altLang="zh-CN" sz="2400" b="1" spc="300" dirty="0">
                <a:solidFill>
                  <a:srgbClr val="004098"/>
                </a:solidFill>
                <a:latin typeface="微软雅黑" panose="020B0503020204020204" pitchFamily="34" charset="-122"/>
                <a:ea typeface="微软雅黑" panose="020B0503020204020204" pitchFamily="34" charset="-122"/>
              </a:rPr>
              <a:t>mean Intersection over Union, </a:t>
            </a:r>
            <a:r>
              <a:rPr lang="en-US" altLang="zh-CN" sz="2400" b="1" spc="300" dirty="0" err="1">
                <a:solidFill>
                  <a:srgbClr val="004098"/>
                </a:solidFill>
                <a:latin typeface="微软雅黑" panose="020B0503020204020204" pitchFamily="34" charset="-122"/>
                <a:ea typeface="微软雅黑" panose="020B0503020204020204" pitchFamily="34" charset="-122"/>
              </a:rPr>
              <a:t>mIoU</a:t>
            </a:r>
            <a:r>
              <a:rPr lang="zh-CN" altLang="en-US" sz="2400" b="1" spc="300" dirty="0">
                <a:solidFill>
                  <a:srgbClr val="004098"/>
                </a:solidFill>
                <a:latin typeface="微软雅黑" panose="020B0503020204020204" pitchFamily="34" charset="-122"/>
                <a:ea typeface="微软雅黑" panose="020B0503020204020204" pitchFamily="34" charset="-122"/>
              </a:rPr>
              <a:t>）</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grpSp>
        <p:nvGrpSpPr>
          <p:cNvPr id="9" name="Group 8">
            <a:extLst>
              <a:ext uri="{FF2B5EF4-FFF2-40B4-BE49-F238E27FC236}">
                <a16:creationId xmlns:a16="http://schemas.microsoft.com/office/drawing/2014/main" id="{F82C6F51-C5F3-86C5-9A27-9395A6F4F428}"/>
              </a:ext>
            </a:extLst>
          </p:cNvPr>
          <p:cNvGrpSpPr/>
          <p:nvPr/>
        </p:nvGrpSpPr>
        <p:grpSpPr>
          <a:xfrm>
            <a:off x="8315886" y="2684616"/>
            <a:ext cx="2002421" cy="1388962"/>
            <a:chOff x="2835797" y="2951544"/>
            <a:chExt cx="2002421" cy="1388962"/>
          </a:xfrm>
        </p:grpSpPr>
        <p:sp>
          <p:nvSpPr>
            <p:cNvPr id="2" name="Freeform: Shape 1">
              <a:extLst>
                <a:ext uri="{FF2B5EF4-FFF2-40B4-BE49-F238E27FC236}">
                  <a16:creationId xmlns:a16="http://schemas.microsoft.com/office/drawing/2014/main" id="{C9DADC73-4DE7-D0DA-3B3F-C0BCB6D47825}"/>
                </a:ext>
              </a:extLst>
            </p:cNvPr>
            <p:cNvSpPr/>
            <p:nvPr/>
          </p:nvSpPr>
          <p:spPr bwMode="auto">
            <a:xfrm>
              <a:off x="2835797" y="2951544"/>
              <a:ext cx="1805668" cy="1388962"/>
            </a:xfrm>
            <a:custGeom>
              <a:avLst/>
              <a:gdLst>
                <a:gd name="connsiteX0" fmla="*/ 1018573 w 1805668"/>
                <a:gd name="connsiteY0" fmla="*/ 0 h 1388962"/>
                <a:gd name="connsiteX1" fmla="*/ 1018573 w 1805668"/>
                <a:gd name="connsiteY1" fmla="*/ 0 h 1388962"/>
                <a:gd name="connsiteX2" fmla="*/ 1770927 w 1805668"/>
                <a:gd name="connsiteY2" fmla="*/ 544011 h 1388962"/>
                <a:gd name="connsiteX3" fmla="*/ 1794076 w 1805668"/>
                <a:gd name="connsiteY3" fmla="*/ 613459 h 1388962"/>
                <a:gd name="connsiteX4" fmla="*/ 1794076 w 1805668"/>
                <a:gd name="connsiteY4" fmla="*/ 798654 h 1388962"/>
                <a:gd name="connsiteX5" fmla="*/ 1770927 w 1805668"/>
                <a:gd name="connsiteY5" fmla="*/ 844952 h 1388962"/>
                <a:gd name="connsiteX6" fmla="*/ 1284790 w 1805668"/>
                <a:gd name="connsiteY6" fmla="*/ 1388962 h 1388962"/>
                <a:gd name="connsiteX7" fmla="*/ 196770 w 1805668"/>
                <a:gd name="connsiteY7" fmla="*/ 1388962 h 1388962"/>
                <a:gd name="connsiteX8" fmla="*/ 0 w 1805668"/>
                <a:gd name="connsiteY8" fmla="*/ 266218 h 1388962"/>
                <a:gd name="connsiteX9" fmla="*/ 1018573 w 1805668"/>
                <a:gd name="connsiteY9" fmla="*/ 0 h 13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5668" h="1388962">
                  <a:moveTo>
                    <a:pt x="1018573" y="0"/>
                  </a:moveTo>
                  <a:lnTo>
                    <a:pt x="1018573" y="0"/>
                  </a:lnTo>
                  <a:cubicBezTo>
                    <a:pt x="1740669" y="481398"/>
                    <a:pt x="1551342" y="236590"/>
                    <a:pt x="1770927" y="544011"/>
                  </a:cubicBezTo>
                  <a:cubicBezTo>
                    <a:pt x="1778643" y="567160"/>
                    <a:pt x="1788963" y="589599"/>
                    <a:pt x="1794076" y="613459"/>
                  </a:cubicBezTo>
                  <a:cubicBezTo>
                    <a:pt x="1808322" y="679941"/>
                    <a:pt x="1810697" y="732172"/>
                    <a:pt x="1794076" y="798654"/>
                  </a:cubicBezTo>
                  <a:cubicBezTo>
                    <a:pt x="1789891" y="815393"/>
                    <a:pt x="1778643" y="829519"/>
                    <a:pt x="1770927" y="844952"/>
                  </a:cubicBezTo>
                  <a:lnTo>
                    <a:pt x="1284790" y="1388962"/>
                  </a:lnTo>
                  <a:lnTo>
                    <a:pt x="196770" y="1388962"/>
                  </a:lnTo>
                  <a:lnTo>
                    <a:pt x="0" y="266218"/>
                  </a:lnTo>
                  <a:lnTo>
                    <a:pt x="1018573" y="0"/>
                  </a:lnTo>
                  <a:close/>
                </a:path>
              </a:pathLst>
            </a:custGeom>
            <a:solidFill>
              <a:schemeClr val="accent1">
                <a:lumMod val="75000"/>
              </a:schemeClr>
            </a:solidFill>
            <a:ln w="0">
              <a:noFill/>
              <a:prstDash val="solid"/>
              <a:round/>
            </a:ln>
          </p:spPr>
          <p:txBody>
            <a:bodyPr vert="horz" wrap="square" lIns="91440" tIns="45720" rIns="91440" bIns="45720" numCol="1" rtlCol="0" anchor="t" anchorCtr="0" compatLnSpc="1"/>
            <a:lstStyle/>
            <a:p>
              <a:pPr algn="l"/>
              <a:endParaRPr lang="en-US">
                <a:latin typeface="微软雅黑" panose="020B0503020204020204" charset="-122"/>
                <a:ea typeface="微软雅黑" panose="020B0503020204020204" charset="-122"/>
              </a:endParaRPr>
            </a:p>
          </p:txBody>
        </p:sp>
        <p:sp>
          <p:nvSpPr>
            <p:cNvPr id="6" name="Freeform: Shape 5">
              <a:extLst>
                <a:ext uri="{FF2B5EF4-FFF2-40B4-BE49-F238E27FC236}">
                  <a16:creationId xmlns:a16="http://schemas.microsoft.com/office/drawing/2014/main" id="{F776C4D5-53E3-B457-D51A-6077966BE655}"/>
                </a:ext>
              </a:extLst>
            </p:cNvPr>
            <p:cNvSpPr/>
            <p:nvPr/>
          </p:nvSpPr>
          <p:spPr bwMode="auto">
            <a:xfrm>
              <a:off x="3646025" y="2951544"/>
              <a:ext cx="1192193" cy="1215342"/>
            </a:xfrm>
            <a:custGeom>
              <a:avLst/>
              <a:gdLst>
                <a:gd name="connsiteX0" fmla="*/ 601884 w 1192193"/>
                <a:gd name="connsiteY0" fmla="*/ 0 h 1215342"/>
                <a:gd name="connsiteX1" fmla="*/ 0 w 1192193"/>
                <a:gd name="connsiteY1" fmla="*/ 243068 h 1215342"/>
                <a:gd name="connsiteX2" fmla="*/ 69449 w 1192193"/>
                <a:gd name="connsiteY2" fmla="*/ 1215342 h 1215342"/>
                <a:gd name="connsiteX3" fmla="*/ 972274 w 1192193"/>
                <a:gd name="connsiteY3" fmla="*/ 1076446 h 1215342"/>
                <a:gd name="connsiteX4" fmla="*/ 1192193 w 1192193"/>
                <a:gd name="connsiteY4" fmla="*/ 243068 h 1215342"/>
                <a:gd name="connsiteX5" fmla="*/ 601884 w 1192193"/>
                <a:gd name="connsiteY5" fmla="*/ 0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193" h="1215342">
                  <a:moveTo>
                    <a:pt x="601884" y="0"/>
                  </a:moveTo>
                  <a:lnTo>
                    <a:pt x="0" y="243068"/>
                  </a:lnTo>
                  <a:lnTo>
                    <a:pt x="69449" y="1215342"/>
                  </a:lnTo>
                  <a:lnTo>
                    <a:pt x="972274" y="1076446"/>
                  </a:lnTo>
                  <a:lnTo>
                    <a:pt x="1192193" y="243068"/>
                  </a:lnTo>
                  <a:lnTo>
                    <a:pt x="601884" y="0"/>
                  </a:lnTo>
                  <a:close/>
                </a:path>
              </a:pathLst>
            </a:custGeom>
            <a:solidFill>
              <a:srgbClr val="C03228"/>
            </a:solidFill>
            <a:ln w="0">
              <a:noFill/>
              <a:prstDash val="solid"/>
              <a:round/>
            </a:ln>
          </p:spPr>
          <p:txBody>
            <a:bodyPr vert="horz" wrap="square" lIns="91440" tIns="45720" rIns="91440" bIns="45720" numCol="1" rtlCol="0" anchor="t" anchorCtr="0" compatLnSpc="1"/>
            <a:lstStyle/>
            <a:p>
              <a:pPr algn="l"/>
              <a:endParaRPr lang="en-US">
                <a:latin typeface="微软雅黑" panose="020B0503020204020204" charset="-122"/>
                <a:ea typeface="微软雅黑" panose="020B0503020204020204" charset="-122"/>
              </a:endParaRPr>
            </a:p>
          </p:txBody>
        </p:sp>
        <p:sp>
          <p:nvSpPr>
            <p:cNvPr id="7" name="Freeform: Shape 6">
              <a:extLst>
                <a:ext uri="{FF2B5EF4-FFF2-40B4-BE49-F238E27FC236}">
                  <a16:creationId xmlns:a16="http://schemas.microsoft.com/office/drawing/2014/main" id="{F6DDB499-6156-2792-5935-93F7FB6523E2}"/>
                </a:ext>
              </a:extLst>
            </p:cNvPr>
            <p:cNvSpPr/>
            <p:nvPr/>
          </p:nvSpPr>
          <p:spPr bwMode="auto">
            <a:xfrm>
              <a:off x="3622876" y="3044142"/>
              <a:ext cx="1018572" cy="1145893"/>
            </a:xfrm>
            <a:custGeom>
              <a:avLst/>
              <a:gdLst>
                <a:gd name="connsiteX0" fmla="*/ 370390 w 1018572"/>
                <a:gd name="connsiteY0" fmla="*/ 0 h 1145893"/>
                <a:gd name="connsiteX1" fmla="*/ 0 w 1018572"/>
                <a:gd name="connsiteY1" fmla="*/ 150471 h 1145893"/>
                <a:gd name="connsiteX2" fmla="*/ 69448 w 1018572"/>
                <a:gd name="connsiteY2" fmla="*/ 1145893 h 1145893"/>
                <a:gd name="connsiteX3" fmla="*/ 729205 w 1018572"/>
                <a:gd name="connsiteY3" fmla="*/ 1041721 h 1145893"/>
                <a:gd name="connsiteX4" fmla="*/ 995423 w 1018572"/>
                <a:gd name="connsiteY4" fmla="*/ 671331 h 1145893"/>
                <a:gd name="connsiteX5" fmla="*/ 1018572 w 1018572"/>
                <a:gd name="connsiteY5" fmla="*/ 555585 h 1145893"/>
                <a:gd name="connsiteX6" fmla="*/ 995423 w 1018572"/>
                <a:gd name="connsiteY6" fmla="*/ 451412 h 1145893"/>
                <a:gd name="connsiteX7" fmla="*/ 868101 w 1018572"/>
                <a:gd name="connsiteY7" fmla="*/ 266217 h 1145893"/>
                <a:gd name="connsiteX8" fmla="*/ 370390 w 1018572"/>
                <a:gd name="connsiteY8" fmla="*/ 0 h 114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72" h="1145893">
                  <a:moveTo>
                    <a:pt x="370390" y="0"/>
                  </a:moveTo>
                  <a:lnTo>
                    <a:pt x="0" y="150471"/>
                  </a:lnTo>
                  <a:lnTo>
                    <a:pt x="69448" y="1145893"/>
                  </a:lnTo>
                  <a:lnTo>
                    <a:pt x="729205" y="1041721"/>
                  </a:lnTo>
                  <a:lnTo>
                    <a:pt x="995423" y="671331"/>
                  </a:lnTo>
                  <a:lnTo>
                    <a:pt x="1018572" y="555585"/>
                  </a:lnTo>
                  <a:lnTo>
                    <a:pt x="995423" y="451412"/>
                  </a:lnTo>
                  <a:lnTo>
                    <a:pt x="868101" y="266217"/>
                  </a:lnTo>
                  <a:lnTo>
                    <a:pt x="370390" y="0"/>
                  </a:lnTo>
                  <a:close/>
                </a:path>
              </a:pathLst>
            </a:custGeom>
            <a:solidFill>
              <a:schemeClr val="accent3">
                <a:lumMod val="60000"/>
                <a:lumOff val="40000"/>
              </a:schemeClr>
            </a:solidFill>
            <a:ln w="0">
              <a:noFill/>
              <a:prstDash val="solid"/>
              <a:round/>
            </a:ln>
          </p:spPr>
          <p:txBody>
            <a:bodyPr vert="horz" wrap="square" lIns="91440" tIns="45720" rIns="91440" bIns="45720" numCol="1" rtlCol="0" anchor="t" anchorCtr="0" compatLnSpc="1"/>
            <a:lstStyle/>
            <a:p>
              <a:pPr algn="l"/>
              <a:endParaRPr lang="en-US">
                <a:latin typeface="微软雅黑" panose="020B0503020204020204" charset="-122"/>
                <a:ea typeface="微软雅黑" panose="020B0503020204020204" charset="-122"/>
              </a:endParaRPr>
            </a:p>
          </p:txBody>
        </p:sp>
      </p:grpSp>
      <p:cxnSp>
        <p:nvCxnSpPr>
          <p:cNvPr id="11" name="Straight Connector 10">
            <a:extLst>
              <a:ext uri="{FF2B5EF4-FFF2-40B4-BE49-F238E27FC236}">
                <a16:creationId xmlns:a16="http://schemas.microsoft.com/office/drawing/2014/main" id="{50C07D78-4AE8-9B93-CC77-32E89B35AA48}"/>
              </a:ext>
            </a:extLst>
          </p:cNvPr>
          <p:cNvCxnSpPr/>
          <p:nvPr/>
        </p:nvCxnSpPr>
        <p:spPr>
          <a:xfrm>
            <a:off x="8061243" y="4366110"/>
            <a:ext cx="252328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F1A4827C-D55D-F4FD-C683-A22D7951556C}"/>
              </a:ext>
            </a:extLst>
          </p:cNvPr>
          <p:cNvSpPr/>
          <p:nvPr/>
        </p:nvSpPr>
        <p:spPr bwMode="auto">
          <a:xfrm>
            <a:off x="8409024" y="4690211"/>
            <a:ext cx="1805668" cy="1388962"/>
          </a:xfrm>
          <a:custGeom>
            <a:avLst/>
            <a:gdLst>
              <a:gd name="connsiteX0" fmla="*/ 1018573 w 1805668"/>
              <a:gd name="connsiteY0" fmla="*/ 0 h 1388962"/>
              <a:gd name="connsiteX1" fmla="*/ 1018573 w 1805668"/>
              <a:gd name="connsiteY1" fmla="*/ 0 h 1388962"/>
              <a:gd name="connsiteX2" fmla="*/ 1770927 w 1805668"/>
              <a:gd name="connsiteY2" fmla="*/ 544011 h 1388962"/>
              <a:gd name="connsiteX3" fmla="*/ 1794076 w 1805668"/>
              <a:gd name="connsiteY3" fmla="*/ 613459 h 1388962"/>
              <a:gd name="connsiteX4" fmla="*/ 1794076 w 1805668"/>
              <a:gd name="connsiteY4" fmla="*/ 798654 h 1388962"/>
              <a:gd name="connsiteX5" fmla="*/ 1770927 w 1805668"/>
              <a:gd name="connsiteY5" fmla="*/ 844952 h 1388962"/>
              <a:gd name="connsiteX6" fmla="*/ 1284790 w 1805668"/>
              <a:gd name="connsiteY6" fmla="*/ 1388962 h 1388962"/>
              <a:gd name="connsiteX7" fmla="*/ 196770 w 1805668"/>
              <a:gd name="connsiteY7" fmla="*/ 1388962 h 1388962"/>
              <a:gd name="connsiteX8" fmla="*/ 0 w 1805668"/>
              <a:gd name="connsiteY8" fmla="*/ 266218 h 1388962"/>
              <a:gd name="connsiteX9" fmla="*/ 1018573 w 1805668"/>
              <a:gd name="connsiteY9" fmla="*/ 0 h 13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5668" h="1388962">
                <a:moveTo>
                  <a:pt x="1018573" y="0"/>
                </a:moveTo>
                <a:lnTo>
                  <a:pt x="1018573" y="0"/>
                </a:lnTo>
                <a:cubicBezTo>
                  <a:pt x="1740669" y="481398"/>
                  <a:pt x="1551342" y="236590"/>
                  <a:pt x="1770927" y="544011"/>
                </a:cubicBezTo>
                <a:cubicBezTo>
                  <a:pt x="1778643" y="567160"/>
                  <a:pt x="1788963" y="589599"/>
                  <a:pt x="1794076" y="613459"/>
                </a:cubicBezTo>
                <a:cubicBezTo>
                  <a:pt x="1808322" y="679941"/>
                  <a:pt x="1810697" y="732172"/>
                  <a:pt x="1794076" y="798654"/>
                </a:cubicBezTo>
                <a:cubicBezTo>
                  <a:pt x="1789891" y="815393"/>
                  <a:pt x="1778643" y="829519"/>
                  <a:pt x="1770927" y="844952"/>
                </a:cubicBezTo>
                <a:lnTo>
                  <a:pt x="1284790" y="1388962"/>
                </a:lnTo>
                <a:lnTo>
                  <a:pt x="196770" y="1388962"/>
                </a:lnTo>
                <a:lnTo>
                  <a:pt x="0" y="266218"/>
                </a:lnTo>
                <a:lnTo>
                  <a:pt x="1018573" y="0"/>
                </a:lnTo>
                <a:close/>
              </a:path>
            </a:pathLst>
          </a:custGeom>
          <a:solidFill>
            <a:srgbClr val="71D464"/>
          </a:solidFill>
          <a:ln w="0">
            <a:noFill/>
            <a:prstDash val="solid"/>
            <a:round/>
          </a:ln>
        </p:spPr>
        <p:txBody>
          <a:bodyPr vert="horz" wrap="square" lIns="91440" tIns="45720" rIns="91440" bIns="45720" numCol="1" rtlCol="0" anchor="t" anchorCtr="0" compatLnSpc="1"/>
          <a:lstStyle/>
          <a:p>
            <a:pPr algn="l"/>
            <a:endParaRPr lang="en-US">
              <a:latin typeface="微软雅黑" panose="020B0503020204020204" charset="-122"/>
              <a:ea typeface="微软雅黑" panose="020B0503020204020204" charset="-122"/>
            </a:endParaRPr>
          </a:p>
        </p:txBody>
      </p:sp>
      <p:sp>
        <p:nvSpPr>
          <p:cNvPr id="14" name="Freeform: Shape 13">
            <a:extLst>
              <a:ext uri="{FF2B5EF4-FFF2-40B4-BE49-F238E27FC236}">
                <a16:creationId xmlns:a16="http://schemas.microsoft.com/office/drawing/2014/main" id="{0C31B4C4-0638-4C79-B218-04740FFD1F31}"/>
              </a:ext>
            </a:extLst>
          </p:cNvPr>
          <p:cNvSpPr/>
          <p:nvPr/>
        </p:nvSpPr>
        <p:spPr bwMode="auto">
          <a:xfrm>
            <a:off x="9219252" y="4690211"/>
            <a:ext cx="1192193" cy="1215342"/>
          </a:xfrm>
          <a:custGeom>
            <a:avLst/>
            <a:gdLst>
              <a:gd name="connsiteX0" fmla="*/ 601884 w 1192193"/>
              <a:gd name="connsiteY0" fmla="*/ 0 h 1215342"/>
              <a:gd name="connsiteX1" fmla="*/ 0 w 1192193"/>
              <a:gd name="connsiteY1" fmla="*/ 243068 h 1215342"/>
              <a:gd name="connsiteX2" fmla="*/ 69449 w 1192193"/>
              <a:gd name="connsiteY2" fmla="*/ 1215342 h 1215342"/>
              <a:gd name="connsiteX3" fmla="*/ 972274 w 1192193"/>
              <a:gd name="connsiteY3" fmla="*/ 1076446 h 1215342"/>
              <a:gd name="connsiteX4" fmla="*/ 1192193 w 1192193"/>
              <a:gd name="connsiteY4" fmla="*/ 243068 h 1215342"/>
              <a:gd name="connsiteX5" fmla="*/ 601884 w 1192193"/>
              <a:gd name="connsiteY5" fmla="*/ 0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193" h="1215342">
                <a:moveTo>
                  <a:pt x="601884" y="0"/>
                </a:moveTo>
                <a:lnTo>
                  <a:pt x="0" y="243068"/>
                </a:lnTo>
                <a:lnTo>
                  <a:pt x="69449" y="1215342"/>
                </a:lnTo>
                <a:lnTo>
                  <a:pt x="972274" y="1076446"/>
                </a:lnTo>
                <a:lnTo>
                  <a:pt x="1192193" y="243068"/>
                </a:lnTo>
                <a:lnTo>
                  <a:pt x="601884" y="0"/>
                </a:lnTo>
                <a:close/>
              </a:path>
            </a:pathLst>
          </a:custGeom>
          <a:solidFill>
            <a:srgbClr val="71D464"/>
          </a:solidFill>
          <a:ln w="0">
            <a:noFill/>
            <a:prstDash val="solid"/>
            <a:round/>
          </a:ln>
        </p:spPr>
        <p:txBody>
          <a:bodyPr vert="horz" wrap="square" lIns="91440" tIns="45720" rIns="91440" bIns="45720" numCol="1" rtlCol="0" anchor="t" anchorCtr="0" compatLnSpc="1"/>
          <a:lstStyle/>
          <a:p>
            <a:pPr algn="l"/>
            <a:endParaRPr lang="en-US">
              <a:latin typeface="微软雅黑" panose="020B0503020204020204" charset="-122"/>
              <a:ea typeface="微软雅黑" panose="020B0503020204020204" charset="-122"/>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8F53D6E-F932-EF41-D955-C7722D298FD3}"/>
                  </a:ext>
                </a:extLst>
              </p:cNvPr>
              <p:cNvSpPr txBox="1"/>
              <p:nvPr/>
            </p:nvSpPr>
            <p:spPr>
              <a:xfrm>
                <a:off x="1566490" y="2175685"/>
                <a:ext cx="4872809"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mIoU</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𝒞</m:t>
                          </m:r>
                          <m:r>
                            <a:rPr lang="en-US" sz="2400" b="0" i="1" smtClean="0">
                              <a:latin typeface="Cambria Math" panose="02040503050406030204" pitchFamily="18" charset="0"/>
                            </a:rPr>
                            <m:t>|</m:t>
                          </m:r>
                        </m:den>
                      </m:f>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𝑐</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𝒞</m:t>
                          </m:r>
                        </m:sub>
                        <m:sup/>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𝑐𝑐</m:t>
                                  </m:r>
                                </m:sub>
                              </m:sSub>
                            </m:num>
                            <m:den>
                              <m:nary>
                                <m:naryPr>
                                  <m:chr m:val="∑"/>
                                  <m:limLoc m:val="subSup"/>
                                  <m:supHide m:val="on"/>
                                  <m:ctrlPr>
                                    <a:rPr lang="en-US" sz="2400" i="1">
                                      <a:latin typeface="Cambria Math" panose="02040503050406030204" pitchFamily="18" charset="0"/>
                                    </a:rPr>
                                  </m:ctrlPr>
                                </m:naryPr>
                                <m:sub>
                                  <m:r>
                                    <m:rPr>
                                      <m:brk m:alnAt="9"/>
                                    </m:rPr>
                                    <a:rPr lang="en-US" sz="2400" i="1">
                                      <a:latin typeface="Cambria Math" panose="02040503050406030204" pitchFamily="18" charset="0"/>
                                    </a:rPr>
                                    <m:t>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𝒞</m:t>
                                  </m:r>
                                </m:sub>
                                <m:sup/>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𝑐𝑙</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𝑙𝑐</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𝑐𝑐</m:t>
                                      </m:r>
                                    </m:sub>
                                  </m:sSub>
                                </m:e>
                              </m:nary>
                            </m:den>
                          </m:f>
                        </m:e>
                      </m:nary>
                    </m:oMath>
                  </m:oMathPara>
                </a14:m>
                <a:endParaRPr lang="en-US" sz="2400" dirty="0"/>
              </a:p>
            </p:txBody>
          </p:sp>
        </mc:Choice>
        <mc:Fallback xmlns="">
          <p:sp>
            <p:nvSpPr>
              <p:cNvPr id="16" name="TextBox 15">
                <a:extLst>
                  <a:ext uri="{FF2B5EF4-FFF2-40B4-BE49-F238E27FC236}">
                    <a16:creationId xmlns:a16="http://schemas.microsoft.com/office/drawing/2014/main" id="{28F53D6E-F932-EF41-D955-C7722D298FD3}"/>
                  </a:ext>
                </a:extLst>
              </p:cNvPr>
              <p:cNvSpPr txBox="1">
                <a:spLocks noRot="1" noChangeAspect="1" noMove="1" noResize="1" noEditPoints="1" noAdjustHandles="1" noChangeArrowheads="1" noChangeShapeType="1" noTextEdit="1"/>
              </p:cNvSpPr>
              <p:nvPr/>
            </p:nvSpPr>
            <p:spPr>
              <a:xfrm>
                <a:off x="1566490" y="2175685"/>
                <a:ext cx="4872809" cy="896207"/>
              </a:xfrm>
              <a:prstGeom prst="rect">
                <a:avLst/>
              </a:prstGeom>
              <a:blipFill>
                <a:blip r:embed="rId5"/>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8EAB45D0-6E8D-8A57-0C07-74A5C4B1DF3F}"/>
              </a:ext>
            </a:extLst>
          </p:cNvPr>
          <p:cNvCxnSpPr>
            <a:cxnSpLocks/>
          </p:cNvCxnSpPr>
          <p:nvPr/>
        </p:nvCxnSpPr>
        <p:spPr>
          <a:xfrm flipH="1">
            <a:off x="2376651" y="2944255"/>
            <a:ext cx="517020" cy="519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1F49E65-7578-1090-727C-8185045B9887}"/>
              </a:ext>
            </a:extLst>
          </p:cNvPr>
          <p:cNvSpPr txBox="1"/>
          <p:nvPr/>
        </p:nvSpPr>
        <p:spPr>
          <a:xfrm>
            <a:off x="892005" y="3429000"/>
            <a:ext cx="2360481" cy="581057"/>
          </a:xfrm>
          <a:prstGeom prst="rect">
            <a:avLst/>
          </a:prstGeom>
          <a:noFill/>
        </p:spPr>
        <p:txBody>
          <a:bodyPr wrap="square">
            <a:spAutoFit/>
          </a:bodyPr>
          <a:lstStyle/>
          <a:p>
            <a:pPr algn="ctr">
              <a:lnSpc>
                <a:spcPct val="150000"/>
              </a:lnSpc>
            </a:pPr>
            <a:r>
              <a:rPr lang="zh-CN" altLang="en-US" sz="2400" spc="300" dirty="0">
                <a:latin typeface="微软雅黑" panose="020B0503020204020204" pitchFamily="34" charset="-122"/>
                <a:ea typeface="微软雅黑" panose="020B0503020204020204" pitchFamily="34" charset="-122"/>
              </a:rPr>
              <a:t>类别标签集合</a:t>
            </a:r>
            <a:endParaRPr lang="en-US" sz="2400" spc="300" dirty="0">
              <a:latin typeface="微软雅黑" panose="020B0503020204020204" pitchFamily="34" charset="-122"/>
              <a:ea typeface="微软雅黑" panose="020B0503020204020204" pitchFamily="34" charset="-122"/>
            </a:endParaRPr>
          </a:p>
        </p:txBody>
      </p:sp>
      <p:cxnSp>
        <p:nvCxnSpPr>
          <p:cNvPr id="22" name="Straight Arrow Connector 21">
            <a:extLst>
              <a:ext uri="{FF2B5EF4-FFF2-40B4-BE49-F238E27FC236}">
                <a16:creationId xmlns:a16="http://schemas.microsoft.com/office/drawing/2014/main" id="{9F847EA3-5520-DB9B-F83C-397C709EDC53}"/>
              </a:ext>
            </a:extLst>
          </p:cNvPr>
          <p:cNvCxnSpPr>
            <a:cxnSpLocks/>
            <a:endCxn id="25" idx="0"/>
          </p:cNvCxnSpPr>
          <p:nvPr/>
        </p:nvCxnSpPr>
        <p:spPr>
          <a:xfrm>
            <a:off x="4433104" y="3025300"/>
            <a:ext cx="905093" cy="477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DA202DA-30D3-D425-338A-B3159AAFE7B9}"/>
                  </a:ext>
                </a:extLst>
              </p:cNvPr>
              <p:cNvSpPr txBox="1"/>
              <p:nvPr/>
            </p:nvSpPr>
            <p:spPr>
              <a:xfrm>
                <a:off x="3608349" y="3503036"/>
                <a:ext cx="3459696" cy="1135054"/>
              </a:xfrm>
              <a:prstGeom prst="rect">
                <a:avLst/>
              </a:prstGeom>
              <a:noFill/>
            </p:spPr>
            <p:txBody>
              <a:bodyPr wrap="square">
                <a:spAutoFit/>
              </a:bodyPr>
              <a:lstStyle/>
              <a:p>
                <a:pPr algn="ctr">
                  <a:lnSpc>
                    <a:spcPct val="150000"/>
                  </a:lnSpc>
                </a:pPr>
                <a:r>
                  <a:rPr lang="zh-CN" altLang="en-US" sz="2400" spc="300" dirty="0">
                    <a:latin typeface="微软雅黑" panose="020B0503020204020204" pitchFamily="34" charset="-122"/>
                    <a:ea typeface="微软雅黑" panose="020B0503020204020204" pitchFamily="34" charset="-122"/>
                  </a:rPr>
                  <a:t>属于类别</a:t>
                </a:r>
                <a14:m>
                  <m:oMath xmlns:m="http://schemas.openxmlformats.org/officeDocument/2006/math">
                    <m:r>
                      <a:rPr lang="en-US" altLang="zh-CN" sz="2400" b="0" i="1" spc="300" dirty="0" smtClean="0">
                        <a:latin typeface="Cambria Math" panose="02040503050406030204" pitchFamily="18" charset="0"/>
                        <a:ea typeface="微软雅黑" panose="020B0503020204020204" pitchFamily="34" charset="-122"/>
                      </a:rPr>
                      <m:t>𝑐</m:t>
                    </m:r>
                  </m:oMath>
                </a14:m>
                <a:r>
                  <a:rPr lang="zh-CN" altLang="en-US" sz="2400" spc="300" dirty="0">
                    <a:latin typeface="微软雅黑" panose="020B0503020204020204" pitchFamily="34" charset="-122"/>
                    <a:ea typeface="微软雅黑" panose="020B0503020204020204" pitchFamily="34" charset="-122"/>
                  </a:rPr>
                  <a:t>但被预测成类别</a:t>
                </a:r>
                <a14:m>
                  <m:oMath xmlns:m="http://schemas.openxmlformats.org/officeDocument/2006/math">
                    <m:r>
                      <m:rPr>
                        <m:brk m:alnAt="9"/>
                      </m:rPr>
                      <a:rPr lang="en-US" sz="2400" i="1">
                        <a:latin typeface="Cambria Math" panose="02040503050406030204" pitchFamily="18" charset="0"/>
                      </a:rPr>
                      <m:t>𝑙</m:t>
                    </m:r>
                  </m:oMath>
                </a14:m>
                <a:r>
                  <a:rPr lang="zh-CN" altLang="en-US" sz="2400" spc="300" dirty="0">
                    <a:latin typeface="微软雅黑" panose="020B0503020204020204" pitchFamily="34" charset="-122"/>
                    <a:ea typeface="微软雅黑" panose="020B0503020204020204" pitchFamily="34" charset="-122"/>
                  </a:rPr>
                  <a:t>的像素点总数</a:t>
                </a:r>
                <a:endParaRPr lang="en-US" sz="2400" spc="300" dirty="0">
                  <a:latin typeface="微软雅黑" panose="020B0503020204020204" pitchFamily="34" charset="-122"/>
                  <a:ea typeface="微软雅黑" panose="020B0503020204020204" pitchFamily="34" charset="-122"/>
                </a:endParaRPr>
              </a:p>
            </p:txBody>
          </p:sp>
        </mc:Choice>
        <mc:Fallback xmlns="">
          <p:sp>
            <p:nvSpPr>
              <p:cNvPr id="25" name="TextBox 24">
                <a:extLst>
                  <a:ext uri="{FF2B5EF4-FFF2-40B4-BE49-F238E27FC236}">
                    <a16:creationId xmlns:a16="http://schemas.microsoft.com/office/drawing/2014/main" id="{CDA202DA-30D3-D425-338A-B3159AAFE7B9}"/>
                  </a:ext>
                </a:extLst>
              </p:cNvPr>
              <p:cNvSpPr txBox="1">
                <a:spLocks noRot="1" noChangeAspect="1" noMove="1" noResize="1" noEditPoints="1" noAdjustHandles="1" noChangeArrowheads="1" noChangeShapeType="1" noTextEdit="1"/>
              </p:cNvSpPr>
              <p:nvPr/>
            </p:nvSpPr>
            <p:spPr>
              <a:xfrm>
                <a:off x="3608349" y="3503036"/>
                <a:ext cx="3459696" cy="1135054"/>
              </a:xfrm>
              <a:prstGeom prst="rect">
                <a:avLst/>
              </a:prstGeom>
              <a:blipFill>
                <a:blip r:embed="rId6"/>
                <a:stretch>
                  <a:fillRect l="-2646" r="-2469" b="-11828"/>
                </a:stretch>
              </a:blipFill>
            </p:spPr>
            <p:txBody>
              <a:bodyPr/>
              <a:lstStyle/>
              <a:p>
                <a:r>
                  <a:rPr lang="en-US">
                    <a:noFill/>
                  </a:rPr>
                  <a:t> </a:t>
                </a:r>
              </a:p>
            </p:txBody>
          </p:sp>
        </mc:Fallback>
      </mc:AlternateContent>
      <p:sp>
        <p:nvSpPr>
          <p:cNvPr id="28" name="Freeform: Shape 27">
            <a:extLst>
              <a:ext uri="{FF2B5EF4-FFF2-40B4-BE49-F238E27FC236}">
                <a16:creationId xmlns:a16="http://schemas.microsoft.com/office/drawing/2014/main" id="{DEC264A3-B523-E95B-2295-FDF3D29AD1FB}"/>
              </a:ext>
            </a:extLst>
          </p:cNvPr>
          <p:cNvSpPr/>
          <p:nvPr/>
        </p:nvSpPr>
        <p:spPr bwMode="auto">
          <a:xfrm>
            <a:off x="3982816" y="4967388"/>
            <a:ext cx="1805668" cy="1388962"/>
          </a:xfrm>
          <a:custGeom>
            <a:avLst/>
            <a:gdLst>
              <a:gd name="connsiteX0" fmla="*/ 1018573 w 1805668"/>
              <a:gd name="connsiteY0" fmla="*/ 0 h 1388962"/>
              <a:gd name="connsiteX1" fmla="*/ 1018573 w 1805668"/>
              <a:gd name="connsiteY1" fmla="*/ 0 h 1388962"/>
              <a:gd name="connsiteX2" fmla="*/ 1770927 w 1805668"/>
              <a:gd name="connsiteY2" fmla="*/ 544011 h 1388962"/>
              <a:gd name="connsiteX3" fmla="*/ 1794076 w 1805668"/>
              <a:gd name="connsiteY3" fmla="*/ 613459 h 1388962"/>
              <a:gd name="connsiteX4" fmla="*/ 1794076 w 1805668"/>
              <a:gd name="connsiteY4" fmla="*/ 798654 h 1388962"/>
              <a:gd name="connsiteX5" fmla="*/ 1770927 w 1805668"/>
              <a:gd name="connsiteY5" fmla="*/ 844952 h 1388962"/>
              <a:gd name="connsiteX6" fmla="*/ 1284790 w 1805668"/>
              <a:gd name="connsiteY6" fmla="*/ 1388962 h 1388962"/>
              <a:gd name="connsiteX7" fmla="*/ 196770 w 1805668"/>
              <a:gd name="connsiteY7" fmla="*/ 1388962 h 1388962"/>
              <a:gd name="connsiteX8" fmla="*/ 0 w 1805668"/>
              <a:gd name="connsiteY8" fmla="*/ 266218 h 1388962"/>
              <a:gd name="connsiteX9" fmla="*/ 1018573 w 1805668"/>
              <a:gd name="connsiteY9" fmla="*/ 0 h 13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5668" h="1388962">
                <a:moveTo>
                  <a:pt x="1018573" y="0"/>
                </a:moveTo>
                <a:lnTo>
                  <a:pt x="1018573" y="0"/>
                </a:lnTo>
                <a:cubicBezTo>
                  <a:pt x="1740669" y="481398"/>
                  <a:pt x="1551342" y="236590"/>
                  <a:pt x="1770927" y="544011"/>
                </a:cubicBezTo>
                <a:cubicBezTo>
                  <a:pt x="1778643" y="567160"/>
                  <a:pt x="1788963" y="589599"/>
                  <a:pt x="1794076" y="613459"/>
                </a:cubicBezTo>
                <a:cubicBezTo>
                  <a:pt x="1808322" y="679941"/>
                  <a:pt x="1810697" y="732172"/>
                  <a:pt x="1794076" y="798654"/>
                </a:cubicBezTo>
                <a:cubicBezTo>
                  <a:pt x="1789891" y="815393"/>
                  <a:pt x="1778643" y="829519"/>
                  <a:pt x="1770927" y="844952"/>
                </a:cubicBezTo>
                <a:lnTo>
                  <a:pt x="1284790" y="1388962"/>
                </a:lnTo>
                <a:lnTo>
                  <a:pt x="196770" y="1388962"/>
                </a:lnTo>
                <a:lnTo>
                  <a:pt x="0" y="266218"/>
                </a:lnTo>
                <a:lnTo>
                  <a:pt x="1018573" y="0"/>
                </a:lnTo>
                <a:close/>
              </a:path>
            </a:pathLst>
          </a:custGeom>
          <a:solidFill>
            <a:schemeClr val="accent1">
              <a:lumMod val="75000"/>
            </a:schemeClr>
          </a:solidFill>
          <a:ln w="0">
            <a:noFill/>
            <a:prstDash val="solid"/>
            <a:round/>
          </a:ln>
        </p:spPr>
        <p:txBody>
          <a:bodyPr vert="horz" wrap="square" lIns="91440" tIns="45720" rIns="91440" bIns="45720" numCol="1" rtlCol="0" anchor="t" anchorCtr="0" compatLnSpc="1"/>
          <a:lstStyle/>
          <a:p>
            <a:pPr algn="l"/>
            <a:endParaRPr lang="en-US">
              <a:latin typeface="微软雅黑" panose="020B0503020204020204" charset="-122"/>
              <a:ea typeface="微软雅黑" panose="020B0503020204020204" charset="-122"/>
            </a:endParaRPr>
          </a:p>
        </p:txBody>
      </p:sp>
      <p:sp>
        <p:nvSpPr>
          <p:cNvPr id="29" name="Freeform: Shape 28">
            <a:extLst>
              <a:ext uri="{FF2B5EF4-FFF2-40B4-BE49-F238E27FC236}">
                <a16:creationId xmlns:a16="http://schemas.microsoft.com/office/drawing/2014/main" id="{B1F55AA9-71D4-39FD-A85D-3572296C0CE8}"/>
              </a:ext>
            </a:extLst>
          </p:cNvPr>
          <p:cNvSpPr/>
          <p:nvPr/>
        </p:nvSpPr>
        <p:spPr bwMode="auto">
          <a:xfrm>
            <a:off x="1351504" y="5134759"/>
            <a:ext cx="1192193" cy="1215342"/>
          </a:xfrm>
          <a:custGeom>
            <a:avLst/>
            <a:gdLst>
              <a:gd name="connsiteX0" fmla="*/ 601884 w 1192193"/>
              <a:gd name="connsiteY0" fmla="*/ 0 h 1215342"/>
              <a:gd name="connsiteX1" fmla="*/ 0 w 1192193"/>
              <a:gd name="connsiteY1" fmla="*/ 243068 h 1215342"/>
              <a:gd name="connsiteX2" fmla="*/ 69449 w 1192193"/>
              <a:gd name="connsiteY2" fmla="*/ 1215342 h 1215342"/>
              <a:gd name="connsiteX3" fmla="*/ 972274 w 1192193"/>
              <a:gd name="connsiteY3" fmla="*/ 1076446 h 1215342"/>
              <a:gd name="connsiteX4" fmla="*/ 1192193 w 1192193"/>
              <a:gd name="connsiteY4" fmla="*/ 243068 h 1215342"/>
              <a:gd name="connsiteX5" fmla="*/ 601884 w 1192193"/>
              <a:gd name="connsiteY5" fmla="*/ 0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193" h="1215342">
                <a:moveTo>
                  <a:pt x="601884" y="0"/>
                </a:moveTo>
                <a:lnTo>
                  <a:pt x="0" y="243068"/>
                </a:lnTo>
                <a:lnTo>
                  <a:pt x="69449" y="1215342"/>
                </a:lnTo>
                <a:lnTo>
                  <a:pt x="972274" y="1076446"/>
                </a:lnTo>
                <a:lnTo>
                  <a:pt x="1192193" y="243068"/>
                </a:lnTo>
                <a:lnTo>
                  <a:pt x="601884" y="0"/>
                </a:lnTo>
                <a:close/>
              </a:path>
            </a:pathLst>
          </a:custGeom>
          <a:solidFill>
            <a:srgbClr val="C03228"/>
          </a:solidFill>
          <a:ln w="0">
            <a:noFill/>
            <a:prstDash val="solid"/>
            <a:round/>
          </a:ln>
        </p:spPr>
        <p:txBody>
          <a:bodyPr vert="horz" wrap="square" lIns="91440" tIns="45720" rIns="91440" bIns="45720" numCol="1" rtlCol="0" anchor="t" anchorCtr="0" compatLnSpc="1"/>
          <a:lstStyle/>
          <a:p>
            <a:pPr algn="l"/>
            <a:endParaRPr lang="en-US">
              <a:latin typeface="微软雅黑" panose="020B0503020204020204" charset="-122"/>
              <a:ea typeface="微软雅黑" panose="020B0503020204020204" charset="-122"/>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0266D29-0722-BA6C-9FBC-5E829B0EF153}"/>
                  </a:ext>
                </a:extLst>
              </p:cNvPr>
              <p:cNvSpPr txBox="1"/>
              <p:nvPr/>
            </p:nvSpPr>
            <p:spPr>
              <a:xfrm>
                <a:off x="2126149" y="5905553"/>
                <a:ext cx="2052103" cy="7750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subSup"/>
                          <m:supHide m:val="on"/>
                          <m:ctrlPr>
                            <a:rPr lang="en-US" sz="2400" b="0" i="1" smtClean="0">
                              <a:latin typeface="Cambria Math" panose="02040503050406030204" pitchFamily="18" charset="0"/>
                            </a:rPr>
                          </m:ctrlPr>
                        </m:naryPr>
                        <m:sub>
                          <m:r>
                            <m:rPr>
                              <m:brk m:alnAt="9"/>
                            </m:rPr>
                            <a:rPr lang="en-US" sz="2400" b="0" i="1" smtClean="0">
                              <a:latin typeface="Cambria Math" panose="02040503050406030204" pitchFamily="18" charset="0"/>
                            </a:rPr>
                            <m:t>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𝒞</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b="0" i="1" smtClean="0">
                                  <a:latin typeface="Cambria Math" panose="02040503050406030204" pitchFamily="18" charset="0"/>
                                </a:rPr>
                                <m:t>𝑐𝑙</m:t>
                              </m:r>
                            </m:sub>
                          </m:sSub>
                        </m:e>
                      </m:nary>
                    </m:oMath>
                  </m:oMathPara>
                </a14:m>
                <a:endParaRPr lang="en-US" dirty="0"/>
              </a:p>
            </p:txBody>
          </p:sp>
        </mc:Choice>
        <mc:Fallback xmlns="">
          <p:sp>
            <p:nvSpPr>
              <p:cNvPr id="33" name="TextBox 32">
                <a:extLst>
                  <a:ext uri="{FF2B5EF4-FFF2-40B4-BE49-F238E27FC236}">
                    <a16:creationId xmlns:a16="http://schemas.microsoft.com/office/drawing/2014/main" id="{80266D29-0722-BA6C-9FBC-5E829B0EF153}"/>
                  </a:ext>
                </a:extLst>
              </p:cNvPr>
              <p:cNvSpPr txBox="1">
                <a:spLocks noRot="1" noChangeAspect="1" noMove="1" noResize="1" noEditPoints="1" noAdjustHandles="1" noChangeArrowheads="1" noChangeShapeType="1" noTextEdit="1"/>
              </p:cNvSpPr>
              <p:nvPr/>
            </p:nvSpPr>
            <p:spPr>
              <a:xfrm>
                <a:off x="2126149" y="5905553"/>
                <a:ext cx="2052103" cy="77508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6E05BDE-E0B7-1EE0-00EF-86248162E3CC}"/>
                  </a:ext>
                </a:extLst>
              </p:cNvPr>
              <p:cNvSpPr txBox="1"/>
              <p:nvPr/>
            </p:nvSpPr>
            <p:spPr>
              <a:xfrm>
                <a:off x="5291782" y="5963437"/>
                <a:ext cx="2052103" cy="7750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subSup"/>
                          <m:supHide m:val="on"/>
                          <m:ctrlPr>
                            <a:rPr lang="en-US" sz="2400" b="0" i="1" smtClean="0">
                              <a:latin typeface="Cambria Math" panose="02040503050406030204" pitchFamily="18" charset="0"/>
                            </a:rPr>
                          </m:ctrlPr>
                        </m:naryPr>
                        <m:sub>
                          <m:r>
                            <m:rPr>
                              <m:brk m:alnAt="9"/>
                            </m:rPr>
                            <a:rPr lang="en-US" sz="2400" b="0" i="1" smtClean="0">
                              <a:latin typeface="Cambria Math" panose="02040503050406030204" pitchFamily="18" charset="0"/>
                            </a:rPr>
                            <m:t>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𝒞</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b="0" i="1" smtClean="0">
                                  <a:latin typeface="Cambria Math" panose="02040503050406030204" pitchFamily="18" charset="0"/>
                                </a:rPr>
                                <m:t>𝑙𝑐</m:t>
                              </m:r>
                            </m:sub>
                          </m:sSub>
                        </m:e>
                      </m:nary>
                    </m:oMath>
                  </m:oMathPara>
                </a14:m>
                <a:endParaRPr lang="en-US" dirty="0"/>
              </a:p>
            </p:txBody>
          </p:sp>
        </mc:Choice>
        <mc:Fallback xmlns="">
          <p:sp>
            <p:nvSpPr>
              <p:cNvPr id="34" name="TextBox 33">
                <a:extLst>
                  <a:ext uri="{FF2B5EF4-FFF2-40B4-BE49-F238E27FC236}">
                    <a16:creationId xmlns:a16="http://schemas.microsoft.com/office/drawing/2014/main" id="{26E05BDE-E0B7-1EE0-00EF-86248162E3CC}"/>
                  </a:ext>
                </a:extLst>
              </p:cNvPr>
              <p:cNvSpPr txBox="1">
                <a:spLocks noRot="1" noChangeAspect="1" noMove="1" noResize="1" noEditPoints="1" noAdjustHandles="1" noChangeArrowheads="1" noChangeShapeType="1" noTextEdit="1"/>
              </p:cNvSpPr>
              <p:nvPr/>
            </p:nvSpPr>
            <p:spPr>
              <a:xfrm>
                <a:off x="5291782" y="5963437"/>
                <a:ext cx="2052103" cy="7750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9328CF0-943B-43B1-29CA-714F23EAF017}"/>
                  </a:ext>
                </a:extLst>
              </p:cNvPr>
              <p:cNvSpPr txBox="1"/>
              <p:nvPr/>
            </p:nvSpPr>
            <p:spPr>
              <a:xfrm>
                <a:off x="9076416" y="3119327"/>
                <a:ext cx="106828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𝑐𝑐</m:t>
                          </m:r>
                        </m:sub>
                      </m:sSub>
                    </m:oMath>
                  </m:oMathPara>
                </a14:m>
                <a:endParaRPr lang="en-US" dirty="0"/>
              </a:p>
            </p:txBody>
          </p:sp>
        </mc:Choice>
        <mc:Fallback xmlns="">
          <p:sp>
            <p:nvSpPr>
              <p:cNvPr id="41" name="TextBox 40">
                <a:extLst>
                  <a:ext uri="{FF2B5EF4-FFF2-40B4-BE49-F238E27FC236}">
                    <a16:creationId xmlns:a16="http://schemas.microsoft.com/office/drawing/2014/main" id="{09328CF0-943B-43B1-29CA-714F23EAF017}"/>
                  </a:ext>
                </a:extLst>
              </p:cNvPr>
              <p:cNvSpPr txBox="1">
                <a:spLocks noRot="1" noChangeAspect="1" noMove="1" noResize="1" noEditPoints="1" noAdjustHandles="1" noChangeArrowheads="1" noChangeShapeType="1" noTextEdit="1"/>
              </p:cNvSpPr>
              <p:nvPr/>
            </p:nvSpPr>
            <p:spPr>
              <a:xfrm>
                <a:off x="9076416" y="3119327"/>
                <a:ext cx="1068287"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F08A870-30DD-4D02-3C38-2F782B429A0B}"/>
                  </a:ext>
                </a:extLst>
              </p:cNvPr>
              <p:cNvSpPr txBox="1"/>
              <p:nvPr/>
            </p:nvSpPr>
            <p:spPr>
              <a:xfrm>
                <a:off x="7281879" y="6015731"/>
                <a:ext cx="4256677" cy="7750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subSup"/>
                          <m:supHide m:val="on"/>
                          <m:ctrlPr>
                            <a:rPr lang="en-US" sz="2400" i="1" smtClean="0">
                              <a:latin typeface="Cambria Math" panose="02040503050406030204" pitchFamily="18" charset="0"/>
                            </a:rPr>
                          </m:ctrlPr>
                        </m:naryPr>
                        <m:sub>
                          <m:r>
                            <m:rPr>
                              <m:brk m:alnAt="9"/>
                            </m:rPr>
                            <a:rPr lang="en-US" sz="2400" i="1">
                              <a:latin typeface="Cambria Math" panose="02040503050406030204" pitchFamily="18" charset="0"/>
                            </a:rPr>
                            <m:t>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𝒞</m:t>
                          </m:r>
                        </m:sub>
                        <m:sup/>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𝑐𝑙</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𝑙𝑐</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𝑐𝑐</m:t>
                              </m:r>
                            </m:sub>
                          </m:sSub>
                        </m:e>
                      </m:nary>
                    </m:oMath>
                  </m:oMathPara>
                </a14:m>
                <a:endParaRPr lang="en-US" sz="2400" dirty="0"/>
              </a:p>
            </p:txBody>
          </p:sp>
        </mc:Choice>
        <mc:Fallback xmlns="">
          <p:sp>
            <p:nvSpPr>
              <p:cNvPr id="43" name="TextBox 42">
                <a:extLst>
                  <a:ext uri="{FF2B5EF4-FFF2-40B4-BE49-F238E27FC236}">
                    <a16:creationId xmlns:a16="http://schemas.microsoft.com/office/drawing/2014/main" id="{CF08A870-30DD-4D02-3C38-2F782B429A0B}"/>
                  </a:ext>
                </a:extLst>
              </p:cNvPr>
              <p:cNvSpPr txBox="1">
                <a:spLocks noRot="1" noChangeAspect="1" noMove="1" noResize="1" noEditPoints="1" noAdjustHandles="1" noChangeArrowheads="1" noChangeShapeType="1" noTextEdit="1"/>
              </p:cNvSpPr>
              <p:nvPr/>
            </p:nvSpPr>
            <p:spPr>
              <a:xfrm>
                <a:off x="7281879" y="6015731"/>
                <a:ext cx="4256677" cy="775084"/>
              </a:xfrm>
              <a:prstGeom prst="rect">
                <a:avLst/>
              </a:prstGeom>
              <a:blipFill>
                <a:blip r:embed="rId10"/>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885461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数据集和度量</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rgbClr val="003679"/>
                  </a:solidFill>
                  <a:latin typeface="微软雅黑" panose="020B0503020204020204" pitchFamily="34" charset="-122"/>
                  <a:ea typeface="微软雅黑" panose="020B0503020204020204" pitchFamily="34" charset="-122"/>
                  <a:sym typeface="+mn-ea"/>
                </a:rPr>
                <a:t>全卷积网络（</a:t>
              </a:r>
              <a:r>
                <a:rPr lang="en-US" altLang="zh-CN" sz="2400" b="1" dirty="0">
                  <a:solidFill>
                    <a:srgbClr val="003679"/>
                  </a:solidFill>
                  <a:latin typeface="微软雅黑" panose="020B0503020204020204" pitchFamily="34" charset="-122"/>
                  <a:ea typeface="微软雅黑" panose="020B0503020204020204" pitchFamily="34" charset="-122"/>
                  <a:sym typeface="+mn-ea"/>
                </a:rPr>
                <a:t>FCN</a:t>
              </a:r>
              <a:r>
                <a:rPr lang="zh-CN" altLang="en-US" sz="2400" b="1" dirty="0">
                  <a:solidFill>
                    <a:srgbClr val="003679"/>
                  </a:solidFill>
                  <a:latin typeface="微软雅黑" panose="020B0503020204020204" pitchFamily="34" charset="-122"/>
                  <a:ea typeface="微软雅黑" panose="020B0503020204020204" pitchFamily="34" charset="-122"/>
                  <a:sym typeface="+mn-ea"/>
                </a:rPr>
                <a:t>）</a:t>
              </a:r>
            </a:p>
          </p:txBody>
        </p:sp>
      </p:grpSp>
    </p:spTree>
    <p:extLst>
      <p:ext uri="{BB962C8B-B14F-4D97-AF65-F5344CB8AC3E}">
        <p14:creationId xmlns:p14="http://schemas.microsoft.com/office/powerpoint/2010/main" val="1312741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normAutofit/>
          </a:bodyPr>
          <a:lstStyle/>
          <a:p>
            <a:r>
              <a:rPr lang="zh-CN" altLang="en-US" dirty="0"/>
              <a:t>最直接的基于深度学习的语义分割方法</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pic>
        <p:nvPicPr>
          <p:cNvPr id="6" name="Picture 5" descr="A blue rectangular with black text&#10;&#10;Description automatically generated">
            <a:extLst>
              <a:ext uri="{FF2B5EF4-FFF2-40B4-BE49-F238E27FC236}">
                <a16:creationId xmlns:a16="http://schemas.microsoft.com/office/drawing/2014/main" id="{FF3BD131-037B-52F4-0507-C1D227E85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468476"/>
            <a:ext cx="11887200" cy="2129790"/>
          </a:xfrm>
          <a:prstGeom prst="rect">
            <a:avLst/>
          </a:prstGeom>
        </p:spPr>
      </p:pic>
      <p:sp>
        <p:nvSpPr>
          <p:cNvPr id="7" name="TextBox 6">
            <a:extLst>
              <a:ext uri="{FF2B5EF4-FFF2-40B4-BE49-F238E27FC236}">
                <a16:creationId xmlns:a16="http://schemas.microsoft.com/office/drawing/2014/main" id="{94FAD3FF-89AC-795D-6E99-BA99A99E5FDE}"/>
              </a:ext>
            </a:extLst>
          </p:cNvPr>
          <p:cNvSpPr txBox="1"/>
          <p:nvPr/>
        </p:nvSpPr>
        <p:spPr>
          <a:xfrm>
            <a:off x="600856" y="856206"/>
            <a:ext cx="11591144" cy="1689052"/>
          </a:xfrm>
          <a:prstGeom prst="rect">
            <a:avLst/>
          </a:prstGeom>
          <a:noFill/>
        </p:spPr>
        <p:txBody>
          <a:bodyPr wrap="square">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训练一个对每个像素进行分类的网络</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400" b="1" spc="300" dirty="0">
                <a:solidFill>
                  <a:srgbClr val="004098"/>
                </a:solidFill>
                <a:latin typeface="微软雅黑" panose="020B0503020204020204" pitchFamily="34" charset="-122"/>
                <a:ea typeface="微软雅黑" panose="020B0503020204020204" pitchFamily="34" charset="-122"/>
              </a:rPr>
              <a:t>以每个像素为中心提取一个图像块，为其赋予该中心像素对应的类别标签</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400" b="1" spc="300" dirty="0">
                <a:solidFill>
                  <a:srgbClr val="004098"/>
                </a:solidFill>
                <a:latin typeface="微软雅黑" panose="020B0503020204020204" pitchFamily="34" charset="-122"/>
                <a:ea typeface="微软雅黑" panose="020B0503020204020204" pitchFamily="34" charset="-122"/>
              </a:rPr>
              <a:t>训练一个网络对这些图像块进行分类，逐像素分类后得到语义分割结果</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sp>
        <p:nvSpPr>
          <p:cNvPr id="8" name="TextBox 7">
            <a:extLst>
              <a:ext uri="{FF2B5EF4-FFF2-40B4-BE49-F238E27FC236}">
                <a16:creationId xmlns:a16="http://schemas.microsoft.com/office/drawing/2014/main" id="{A5BDE3C1-CF31-0503-F7FE-49FCB6729F1B}"/>
              </a:ext>
            </a:extLst>
          </p:cNvPr>
          <p:cNvSpPr txBox="1"/>
          <p:nvPr/>
        </p:nvSpPr>
        <p:spPr>
          <a:xfrm>
            <a:off x="600856" y="4575449"/>
            <a:ext cx="11591144" cy="168905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CN" altLang="en-US" sz="2400" b="1" spc="300" dirty="0">
                <a:solidFill>
                  <a:srgbClr val="004098"/>
                </a:solidFill>
                <a:latin typeface="微软雅黑" panose="020B0503020204020204" pitchFamily="34" charset="-122"/>
                <a:ea typeface="微软雅黑" panose="020B0503020204020204" pitchFamily="34" charset="-122"/>
              </a:rPr>
              <a:t>重复计算多，计算量大，计算效率低</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400" b="1" spc="300" dirty="0">
                <a:solidFill>
                  <a:srgbClr val="004098"/>
                </a:solidFill>
                <a:latin typeface="微软雅黑" panose="020B0503020204020204" pitchFamily="34" charset="-122"/>
                <a:ea typeface="微软雅黑" panose="020B0503020204020204" pitchFamily="34" charset="-122"/>
              </a:rPr>
              <a:t>局部图像块信息有限</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400" b="1" spc="300" dirty="0">
                <a:solidFill>
                  <a:srgbClr val="004098"/>
                </a:solidFill>
                <a:latin typeface="微软雅黑" panose="020B0503020204020204" pitchFamily="34" charset="-122"/>
                <a:ea typeface="微软雅黑" panose="020B0503020204020204" pitchFamily="34" charset="-122"/>
              </a:rPr>
              <a:t>整个过程非端到端训练</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59775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25F4F7-6341-E3BD-736D-11F3D9962307}"/>
              </a:ext>
            </a:extLst>
          </p:cNvPr>
          <p:cNvSpPr>
            <a:spLocks noGrp="1"/>
          </p:cNvSpPr>
          <p:nvPr>
            <p:ph type="title"/>
          </p:nvPr>
        </p:nvSpPr>
        <p:spPr/>
        <p:txBody>
          <a:bodyPr/>
          <a:lstStyle/>
          <a:p>
            <a:r>
              <a:rPr lang="zh-CN" altLang="en-US" dirty="0"/>
              <a:t>全卷积网络（</a:t>
            </a:r>
            <a:r>
              <a:rPr lang="en-US" altLang="zh-CN" dirty="0"/>
              <a:t>FCN</a:t>
            </a:r>
            <a:r>
              <a:rPr lang="zh-CN" altLang="en-US" dirty="0"/>
              <a:t>）</a:t>
            </a:r>
            <a:r>
              <a:rPr lang="en-US" altLang="zh-CN" baseline="30000" dirty="0"/>
              <a:t>[1]</a:t>
            </a:r>
            <a:endParaRPr lang="en-US" baseline="30000" dirty="0"/>
          </a:p>
        </p:txBody>
      </p:sp>
      <p:sp>
        <p:nvSpPr>
          <p:cNvPr id="4" name="Slide Number Placeholder 3">
            <a:extLst>
              <a:ext uri="{FF2B5EF4-FFF2-40B4-BE49-F238E27FC236}">
                <a16:creationId xmlns:a16="http://schemas.microsoft.com/office/drawing/2014/main" id="{8215EEB8-842A-1EE9-5917-7C3B1B782D31}"/>
              </a:ext>
            </a:extLst>
          </p:cNvPr>
          <p:cNvSpPr>
            <a:spLocks noGrp="1"/>
          </p:cNvSpPr>
          <p:nvPr>
            <p:ph type="sldNum" sz="quarter" idx="12"/>
          </p:nvPr>
        </p:nvSpPr>
        <p:spPr/>
        <p:txBody>
          <a:bodyPr/>
          <a:lstStyle/>
          <a:p>
            <a:fld id="{6CE905FA-BBCD-4FD4-802A-EBCB9D8662AD}" type="slidenum">
              <a:rPr lang="zh-CN" altLang="en-US" smtClean="0"/>
              <a:pPr/>
              <a:t>9</a:t>
            </a:fld>
            <a:endParaRPr lang="zh-CN" altLang="en-US" dirty="0"/>
          </a:p>
        </p:txBody>
      </p:sp>
      <p:pic>
        <p:nvPicPr>
          <p:cNvPr id="9" name="Picture 8" descr="A diagram of a graph&#10;&#10;Description automatically generated">
            <a:extLst>
              <a:ext uri="{FF2B5EF4-FFF2-40B4-BE49-F238E27FC236}">
                <a16:creationId xmlns:a16="http://schemas.microsoft.com/office/drawing/2014/main" id="{F605C352-71BE-5C87-44C5-8B347ACF636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70555" y="2061851"/>
            <a:ext cx="8250887" cy="408348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1910174-18C2-94DD-CC78-0B11B3BFE94F}"/>
                  </a:ext>
                </a:extLst>
              </p:cNvPr>
              <p:cNvSpPr txBox="1"/>
              <p:nvPr/>
            </p:nvSpPr>
            <p:spPr>
              <a:xfrm>
                <a:off x="513174" y="864566"/>
                <a:ext cx="11591144" cy="1689052"/>
              </a:xfrm>
              <a:prstGeom prst="rect">
                <a:avLst/>
              </a:prstGeom>
              <a:noFill/>
            </p:spPr>
            <p:txBody>
              <a:bodyPr wrap="square">
                <a:spAutoFit/>
              </a:bodyPr>
              <a:lstStyle/>
              <a:p>
                <a:pPr marL="342900" indent="-342900">
                  <a:lnSpc>
                    <a:spcPct val="150000"/>
                  </a:lnSpc>
                  <a:buFont typeface="Arial" panose="020B0604020202020204" pitchFamily="34" charset="0"/>
                  <a:buChar char="•"/>
                </a:pPr>
                <a14:m>
                  <m:oMath xmlns:m="http://schemas.openxmlformats.org/officeDocument/2006/math">
                    <m:r>
                      <a:rPr lang="en-US" altLang="zh-CN" sz="2400" b="1" spc="300" dirty="0">
                        <a:solidFill>
                          <a:srgbClr val="004098"/>
                        </a:solidFill>
                        <a:latin typeface="Cambria Math" panose="02040503050406030204" pitchFamily="18" charset="0"/>
                        <a:ea typeface="微软雅黑" panose="020B0503020204020204" pitchFamily="34" charset="-122"/>
                      </a:rPr>
                      <m:t>𝟏</m:t>
                    </m:r>
                    <m:r>
                      <a:rPr lang="en-US" altLang="zh-CN" sz="2400" b="1" spc="300" dirty="0">
                        <a:solidFill>
                          <a:srgbClr val="004098"/>
                        </a:solidFill>
                        <a:latin typeface="Cambria Math" panose="02040503050406030204" pitchFamily="18" charset="0"/>
                        <a:ea typeface="微软雅黑" panose="020B0503020204020204" pitchFamily="34" charset="-122"/>
                      </a:rPr>
                      <m:t>×</m:t>
                    </m:r>
                    <m:r>
                      <a:rPr lang="en-US" altLang="zh-CN" sz="2400" b="1" spc="300" dirty="0">
                        <a:solidFill>
                          <a:srgbClr val="004098"/>
                        </a:solidFill>
                        <a:latin typeface="Cambria Math" panose="02040503050406030204" pitchFamily="18" charset="0"/>
                        <a:ea typeface="微软雅黑" panose="020B0503020204020204" pitchFamily="34" charset="-122"/>
                      </a:rPr>
                      <m:t>𝟏</m:t>
                    </m:r>
                  </m:oMath>
                </a14:m>
                <a:r>
                  <a:rPr lang="zh-CN" altLang="en-US" sz="2400" b="1" spc="300" dirty="0">
                    <a:solidFill>
                      <a:srgbClr val="004098"/>
                    </a:solidFill>
                    <a:latin typeface="微软雅黑" panose="020B0503020204020204" pitchFamily="34" charset="-122"/>
                    <a:ea typeface="微软雅黑" panose="020B0503020204020204" pitchFamily="34" charset="-122"/>
                  </a:rPr>
                  <a:t>卷积层替换全连接层</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400" b="1" spc="300" dirty="0">
                    <a:solidFill>
                      <a:srgbClr val="004098"/>
                    </a:solidFill>
                    <a:latin typeface="微软雅黑" panose="020B0503020204020204" pitchFamily="34" charset="-122"/>
                    <a:ea typeface="微软雅黑" panose="020B0503020204020204" pitchFamily="34" charset="-122"/>
                  </a:rPr>
                  <a:t>上采样</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400" b="1" spc="300" dirty="0">
                    <a:solidFill>
                      <a:srgbClr val="004098"/>
                    </a:solidFill>
                    <a:latin typeface="微软雅黑" panose="020B0503020204020204" pitchFamily="34" charset="-122"/>
                    <a:ea typeface="微软雅黑" panose="020B0503020204020204" pitchFamily="34" charset="-122"/>
                  </a:rPr>
                  <a:t>跳跃连接</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10" name="TextBox 9">
                <a:extLst>
                  <a:ext uri="{FF2B5EF4-FFF2-40B4-BE49-F238E27FC236}">
                    <a16:creationId xmlns:a16="http://schemas.microsoft.com/office/drawing/2014/main" id="{21910174-18C2-94DD-CC78-0B11B3BFE94F}"/>
                  </a:ext>
                </a:extLst>
              </p:cNvPr>
              <p:cNvSpPr txBox="1">
                <a:spLocks noRot="1" noChangeAspect="1" noMove="1" noResize="1" noEditPoints="1" noAdjustHandles="1" noChangeArrowheads="1" noChangeShapeType="1" noTextEdit="1"/>
              </p:cNvSpPr>
              <p:nvPr/>
            </p:nvSpPr>
            <p:spPr>
              <a:xfrm>
                <a:off x="513174" y="864566"/>
                <a:ext cx="11591144" cy="1689052"/>
              </a:xfrm>
              <a:prstGeom prst="rect">
                <a:avLst/>
              </a:prstGeom>
              <a:blipFill>
                <a:blip r:embed="rId5"/>
                <a:stretch>
                  <a:fillRect l="-683" b="-7581"/>
                </a:stretch>
              </a:blipFill>
            </p:spPr>
            <p:txBody>
              <a:bodyPr/>
              <a:lstStyle/>
              <a:p>
                <a:r>
                  <a:rPr lang="en-US">
                    <a:noFill/>
                  </a:rPr>
                  <a:t> </a:t>
                </a:r>
              </a:p>
            </p:txBody>
          </p:sp>
        </mc:Fallback>
      </mc:AlternateContent>
      <p:sp>
        <p:nvSpPr>
          <p:cNvPr id="2" name="矩形 4">
            <a:extLst>
              <a:ext uri="{FF2B5EF4-FFF2-40B4-BE49-F238E27FC236}">
                <a16:creationId xmlns:a16="http://schemas.microsoft.com/office/drawing/2014/main" id="{DCC682F1-CC06-AD69-AFFB-B8D16C51D955}"/>
              </a:ext>
            </a:extLst>
          </p:cNvPr>
          <p:cNvSpPr/>
          <p:nvPr/>
        </p:nvSpPr>
        <p:spPr>
          <a:xfrm>
            <a:off x="1096810" y="6352143"/>
            <a:ext cx="9998379" cy="369332"/>
          </a:xfrm>
          <a:prstGeom prst="rect">
            <a:avLst/>
          </a:prstGeom>
        </p:spPr>
        <p:txBody>
          <a:bodyPr wrap="square">
            <a:spAutoFit/>
          </a:bodyPr>
          <a:lstStyle/>
          <a:p>
            <a:r>
              <a:rPr lang="en-US" altLang="zh-CN" dirty="0">
                <a:solidFill>
                  <a:schemeClr val="bg1">
                    <a:lumMod val="50000"/>
                  </a:schemeClr>
                </a:solidFill>
                <a:latin typeface="Palatino Linotype" panose="02040502050505030304" pitchFamily="18" charset="0"/>
              </a:rPr>
              <a:t>[1] </a:t>
            </a:r>
            <a:r>
              <a:rPr lang="nl-NL" altLang="zh-CN" dirty="0">
                <a:solidFill>
                  <a:schemeClr val="bg1">
                    <a:lumMod val="50000"/>
                  </a:schemeClr>
                </a:solidFill>
                <a:latin typeface="Palatino Linotype" panose="02040502050505030304" pitchFamily="18" charset="0"/>
              </a:rPr>
              <a:t>	J. Long, et al</a:t>
            </a:r>
            <a:r>
              <a:rPr lang="en-US" altLang="zh-CN" dirty="0">
                <a:solidFill>
                  <a:schemeClr val="bg1">
                    <a:lumMod val="50000"/>
                  </a:schemeClr>
                </a:solidFill>
                <a:latin typeface="Palatino Linotype" panose="02040502050505030304" pitchFamily="18" charset="0"/>
              </a:rPr>
              <a:t>. Fully Convolutional Networks for Semantic Segmentation. CVPR 2015.</a:t>
            </a:r>
            <a:endParaRPr lang="zh-CN" altLang="en-US" dirty="0">
              <a:solidFill>
                <a:schemeClr val="bg1">
                  <a:lumMod val="50000"/>
                </a:schemeClr>
              </a:solidFill>
              <a:latin typeface="Palatino Linotype" panose="02040502050505030304" pitchFamily="18" charset="0"/>
            </a:endParaRPr>
          </a:p>
        </p:txBody>
      </p:sp>
    </p:spTree>
    <p:extLst>
      <p:ext uri="{BB962C8B-B14F-4D97-AF65-F5344CB8AC3E}">
        <p14:creationId xmlns:p14="http://schemas.microsoft.com/office/powerpoint/2010/main" val="4101439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0.3"/>
</p:tagLst>
</file>

<file path=ppt/theme/theme1.xml><?xml version="1.0" encoding="utf-8"?>
<a:theme xmlns:a="http://schemas.openxmlformats.org/drawingml/2006/main" name="工银国际">
  <a:themeElements>
    <a:clrScheme name="ICBCI">
      <a:dk1>
        <a:srgbClr val="000000"/>
      </a:dk1>
      <a:lt1>
        <a:srgbClr val="FFFFFF"/>
      </a:lt1>
      <a:dk2>
        <a:srgbClr val="274E18"/>
      </a:dk2>
      <a:lt2>
        <a:srgbClr val="1B587C"/>
      </a:lt2>
      <a:accent1>
        <a:srgbClr val="800000"/>
      </a:accent1>
      <a:accent2>
        <a:srgbClr val="F0BE6B"/>
      </a:accent2>
      <a:accent3>
        <a:srgbClr val="4B7E82"/>
      </a:accent3>
      <a:accent4>
        <a:srgbClr val="CF8B78"/>
      </a:accent4>
      <a:accent5>
        <a:srgbClr val="B2B2B2"/>
      </a:accent5>
      <a:accent6>
        <a:srgbClr val="F07F09"/>
      </a:accent6>
      <a:hlink>
        <a:srgbClr val="4B7E82"/>
      </a:hlink>
      <a:folHlink>
        <a:srgbClr val="CF8B78"/>
      </a:folHlink>
    </a:clrScheme>
    <a:fontScheme name="1_Default Design">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wrap="none" anchor="ctr"/>
      <a:lstStyle>
        <a:defPPr eaLnBrk="1" hangingPunct="1">
          <a:defRPr sz="1200" b="1">
            <a:solidFill>
              <a:schemeClr val="bg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0" tIns="0" rIns="0" bIns="0" numCol="1" anchor="t" anchorCtr="0" compatLnSpc="1">
        <a:spAutoFit/>
      </a:bodyPr>
      <a:lstStyle>
        <a:defPPr marL="0" marR="0" indent="0" algn="ctr" defTabSz="914400" rtl="0" eaLnBrk="0" fontAlgn="base" latinLnBrk="0" hangingPunct="0">
          <a:lnSpc>
            <a:spcPct val="100000"/>
          </a:lnSpc>
          <a:spcBef>
            <a:spcPct val="0"/>
          </a:spcBef>
          <a:spcAft>
            <a:spcPct val="0"/>
          </a:spcAft>
          <a:buClrTx/>
          <a:buSzTx/>
          <a:buFontTx/>
          <a:buNone/>
          <a:defRPr kumimoji="0" lang="en-US" sz="800" b="0" i="0" u="none" strike="noStrike" cap="none" normalizeH="0" baseline="0" smtClean="0">
            <a:ln>
              <a:noFill/>
            </a:ln>
            <a:solidFill>
              <a:schemeClr val="tx1"/>
            </a:solidFill>
            <a:effectLst/>
            <a:latin typeface="Arial" panose="020B0604020202020204" pitchFamily="34" charset="0"/>
            <a:ea typeface="华文楷体" panose="02010600040101010101" pitchFamily="2" charset="-122"/>
            <a:cs typeface="Arial" panose="020B0604020202020204" pitchFamily="34" charset="0"/>
          </a:defRPr>
        </a:defPPr>
      </a:lstStyle>
    </a:lnDef>
  </a:objectDefaults>
  <a:extraClrSchemeLst>
    <a:extraClrScheme>
      <a:clrScheme name="1_Default Design 1">
        <a:dk1>
          <a:srgbClr val="000000"/>
        </a:dk1>
        <a:lt1>
          <a:srgbClr val="FFFFFF"/>
        </a:lt1>
        <a:dk2>
          <a:srgbClr val="420000"/>
        </a:dk2>
        <a:lt2>
          <a:srgbClr val="969696"/>
        </a:lt2>
        <a:accent1>
          <a:srgbClr val="800000"/>
        </a:accent1>
        <a:accent2>
          <a:srgbClr val="FAC8AA"/>
        </a:accent2>
        <a:accent3>
          <a:srgbClr val="FFFFFF"/>
        </a:accent3>
        <a:accent4>
          <a:srgbClr val="000000"/>
        </a:accent4>
        <a:accent5>
          <a:srgbClr val="C0AAAA"/>
        </a:accent5>
        <a:accent6>
          <a:srgbClr val="E3B59A"/>
        </a:accent6>
        <a:hlink>
          <a:srgbClr val="C0C0C0"/>
        </a:hlink>
        <a:folHlink>
          <a:srgbClr val="C00D0D"/>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420000"/>
        </a:dk2>
        <a:lt2>
          <a:srgbClr val="969696"/>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420000"/>
        </a:dk2>
        <a:lt2>
          <a:srgbClr val="676767"/>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420000"/>
        </a:dk2>
        <a:lt2>
          <a:srgbClr val="B2B2B2"/>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1B587C"/>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FF33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F07F09"/>
        </a:dk2>
        <a:lt2>
          <a:srgbClr val="1B587C"/>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F07F09"/>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页面">
  <a:themeElements>
    <a:clrScheme name="VI蓝色版">
      <a:dk1>
        <a:srgbClr val="000000"/>
      </a:dk1>
      <a:lt1>
        <a:srgbClr val="FFFFFF"/>
      </a:lt1>
      <a:dk2>
        <a:srgbClr val="BD9F68"/>
      </a:dk2>
      <a:lt2>
        <a:srgbClr val="B5B5B6"/>
      </a:lt2>
      <a:accent1>
        <a:srgbClr val="004098"/>
      </a:accent1>
      <a:accent2>
        <a:srgbClr val="0086D1"/>
      </a:accent2>
      <a:accent3>
        <a:srgbClr val="338D27"/>
      </a:accent3>
      <a:accent4>
        <a:srgbClr val="00514E"/>
      </a:accent4>
      <a:accent5>
        <a:srgbClr val="FDD000"/>
      </a:accent5>
      <a:accent6>
        <a:srgbClr val="F08300"/>
      </a:accent6>
      <a:hlink>
        <a:srgbClr val="B5B5B6"/>
      </a:hlink>
      <a:folHlink>
        <a:srgbClr val="BD9F68"/>
      </a:folHlink>
    </a:clrScheme>
    <a:fontScheme name="标准">
      <a:majorFont>
        <a:latin typeface="Times New Roman"/>
        <a:ea typeface="宋体"/>
        <a:cs typeface=""/>
      </a:majorFont>
      <a:minorFont>
        <a:latin typeface="Times New Roman"/>
        <a:ea typeface="宋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lumMod val="75000"/>
          </a:schemeClr>
        </a:solidFill>
        <a:ln w="0">
          <a:solidFill>
            <a:srgbClr val="000000"/>
          </a:solidFill>
          <a:prstDash val="solid"/>
          <a:round/>
        </a:ln>
      </a:spPr>
      <a:bodyPr vert="horz" wrap="square" lIns="91440" tIns="45720" rIns="91440" bIns="45720" numCol="1" anchor="t" anchorCtr="0" compatLnSpc="1"/>
      <a:lstStyle>
        <a:defPPr algn="l">
          <a:defRPr>
            <a:latin typeface="微软雅黑" panose="020B0503020204020204" charset="-122"/>
            <a:ea typeface="微软雅黑" panose="020B0503020204020204"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710</Words>
  <Application>Microsoft Office PowerPoint</Application>
  <PresentationFormat>Widescreen</PresentationFormat>
  <Paragraphs>88</Paragraphs>
  <Slides>14</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Microsoft YaHei</vt:lpstr>
      <vt:lpstr>Microsoft YaHei</vt:lpstr>
      <vt:lpstr>Arial</vt:lpstr>
      <vt:lpstr>Calibri</vt:lpstr>
      <vt:lpstr>Cambria Math</vt:lpstr>
      <vt:lpstr>Palatino Linotype</vt:lpstr>
      <vt:lpstr>Times New Roman</vt:lpstr>
      <vt:lpstr>Wingdings</vt:lpstr>
      <vt:lpstr>工银国际</vt:lpstr>
      <vt:lpstr>页面</vt:lpstr>
      <vt:lpstr>PowerPoint Presentation</vt:lpstr>
      <vt:lpstr>PowerPoint Presentation</vt:lpstr>
      <vt:lpstr>简介</vt:lpstr>
      <vt:lpstr>PowerPoint Presentation</vt:lpstr>
      <vt:lpstr>数据集</vt:lpstr>
      <vt:lpstr>度量</vt:lpstr>
      <vt:lpstr>PowerPoint Presentation</vt:lpstr>
      <vt:lpstr>最直接的基于深度学习的语义分割方法</vt:lpstr>
      <vt:lpstr>全卷积网络（FCN）[1]</vt:lpstr>
      <vt:lpstr>𝟏×𝟏卷积层替换全连接层</vt:lpstr>
      <vt:lpstr>上采样</vt:lpstr>
      <vt:lpstr>上采样</vt:lpstr>
      <vt:lpstr>跳跃连接</vt:lpstr>
      <vt:lpstr>跳跃连接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2024-12-03T15:00:53Z</dcterms:created>
  <dcterms:modified xsi:type="dcterms:W3CDTF">2024-12-03T15:00:57Z</dcterms:modified>
</cp:coreProperties>
</file>