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17"/>
  </p:notesMasterIdLst>
  <p:sldIdLst>
    <p:sldId id="512" r:id="rId3"/>
    <p:sldId id="4944" r:id="rId4"/>
    <p:sldId id="1195" r:id="rId5"/>
    <p:sldId id="4970" r:id="rId6"/>
    <p:sldId id="4971" r:id="rId7"/>
    <p:sldId id="1196" r:id="rId8"/>
    <p:sldId id="4972" r:id="rId9"/>
    <p:sldId id="4973" r:id="rId10"/>
    <p:sldId id="4954" r:id="rId11"/>
    <p:sldId id="4974" r:id="rId12"/>
    <p:sldId id="4975" r:id="rId13"/>
    <p:sldId id="4976" r:id="rId14"/>
    <p:sldId id="4962" r:id="rId15"/>
    <p:sldId id="49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C03228"/>
    <a:srgbClr val="71D464"/>
    <a:srgbClr val="FFFFFF"/>
    <a:srgbClr val="81D1FF"/>
    <a:srgbClr val="FFF3F3"/>
    <a:srgbClr val="FDA9AF"/>
    <a:srgbClr val="FC7660"/>
    <a:srgbClr val="0E57C4"/>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7438" autoAdjust="0"/>
  </p:normalViewPr>
  <p:slideViewPr>
    <p:cSldViewPr snapToGrid="0">
      <p:cViewPr varScale="1">
        <p:scale>
          <a:sx n="61" d="100"/>
          <a:sy n="61" d="100"/>
        </p:scale>
        <p:origin x="1445"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5308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2486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2789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3700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4732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291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1290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759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6097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2024/12/3</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2024/12/3</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2024/12/3</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图像分类</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基于视觉词袋模型的图像分类</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TextBox 6">
            <a:extLst>
              <a:ext uri="{FF2B5EF4-FFF2-40B4-BE49-F238E27FC236}">
                <a16:creationId xmlns:a16="http://schemas.microsoft.com/office/drawing/2014/main" id="{94FAD3FF-89AC-795D-6E99-BA99A99E5FDE}"/>
              </a:ext>
            </a:extLst>
          </p:cNvPr>
          <p:cNvSpPr txBox="1"/>
          <p:nvPr/>
        </p:nvSpPr>
        <p:spPr>
          <a:xfrm>
            <a:off x="600856" y="856206"/>
            <a:ext cx="11591144" cy="1689052"/>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视觉词袋模型是一种提取图像表征的方法</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arenR" startAt="3"/>
            </a:pPr>
            <a:r>
              <a:rPr lang="zh-CN" altLang="en-US" sz="2400" b="1" spc="300" dirty="0">
                <a:solidFill>
                  <a:srgbClr val="004098"/>
                </a:solidFill>
                <a:latin typeface="微软雅黑" panose="020B0503020204020204" pitchFamily="34" charset="-122"/>
                <a:ea typeface="微软雅黑" panose="020B0503020204020204" pitchFamily="34" charset="-122"/>
              </a:rPr>
              <a:t>用所学到的视觉词典对每幅图像的特征进行编码 </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用直方图统计一幅图像中的视觉单词出现的频率</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5" name="Picture 4" descr="A screenshot of a video game&#10;&#10;Description automatically generated">
            <a:extLst>
              <a:ext uri="{FF2B5EF4-FFF2-40B4-BE49-F238E27FC236}">
                <a16:creationId xmlns:a16="http://schemas.microsoft.com/office/drawing/2014/main" id="{A4EC39D7-8DE8-8237-3AAA-96AC2CCE4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9097"/>
            <a:ext cx="12192000" cy="3115733"/>
          </a:xfrm>
          <a:prstGeom prst="rect">
            <a:avLst/>
          </a:prstGeom>
        </p:spPr>
      </p:pic>
      <p:sp>
        <p:nvSpPr>
          <p:cNvPr id="6" name="TextBox 5">
            <a:extLst>
              <a:ext uri="{FF2B5EF4-FFF2-40B4-BE49-F238E27FC236}">
                <a16:creationId xmlns:a16="http://schemas.microsoft.com/office/drawing/2014/main" id="{A547916C-6853-613D-BEC4-B6F3873B54F2}"/>
              </a:ext>
            </a:extLst>
          </p:cNvPr>
          <p:cNvSpPr txBox="1"/>
          <p:nvPr/>
        </p:nvSpPr>
        <p:spPr>
          <a:xfrm>
            <a:off x="592118" y="6008670"/>
            <a:ext cx="10885511" cy="499624"/>
          </a:xfrm>
          <a:prstGeom prst="rect">
            <a:avLst/>
          </a:prstGeom>
          <a:noFill/>
        </p:spPr>
        <p:txBody>
          <a:bodyPr wrap="square">
            <a:spAutoFit/>
          </a:bodyPr>
          <a:lstStyle/>
          <a:p>
            <a:pPr algn="ctr">
              <a:lnSpc>
                <a:spcPct val="150000"/>
              </a:lnSpc>
            </a:pPr>
            <a:r>
              <a:rPr lang="zh-CN" altLang="en-US" sz="2000" spc="300" dirty="0">
                <a:latin typeface="微软雅黑" panose="020B0503020204020204" pitchFamily="34" charset="-122"/>
                <a:ea typeface="微软雅黑" panose="020B0503020204020204" pitchFamily="34" charset="-122"/>
              </a:rPr>
              <a:t>图像的每一个特征都可以在词典中找到一个与其最相似的视觉单词来表示</a:t>
            </a:r>
            <a:endParaRPr lang="zh-CN" altLang="en-US" sz="2000" spc="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3149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基于视觉词袋模型的图像分类</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TextBox 6">
            <a:extLst>
              <a:ext uri="{FF2B5EF4-FFF2-40B4-BE49-F238E27FC236}">
                <a16:creationId xmlns:a16="http://schemas.microsoft.com/office/drawing/2014/main" id="{94FAD3FF-89AC-795D-6E99-BA99A99E5FDE}"/>
              </a:ext>
            </a:extLst>
          </p:cNvPr>
          <p:cNvSpPr txBox="1"/>
          <p:nvPr/>
        </p:nvSpPr>
        <p:spPr>
          <a:xfrm>
            <a:off x="600856" y="856206"/>
            <a:ext cx="11591144" cy="1689052"/>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视觉词袋模型是一种提取图像表征的方法</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arenR" startAt="4"/>
            </a:pPr>
            <a:r>
              <a:rPr lang="zh-CN" altLang="en-US" sz="2400" b="1" spc="300" dirty="0">
                <a:solidFill>
                  <a:srgbClr val="004098"/>
                </a:solidFill>
                <a:latin typeface="微软雅黑" panose="020B0503020204020204" pitchFamily="34" charset="-122"/>
                <a:ea typeface="微软雅黑" panose="020B0503020204020204" pitchFamily="34" charset="-122"/>
              </a:rPr>
              <a:t>基于特征编码对图像进行表征 </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引入空间金字塔匹配（</a:t>
            </a:r>
            <a:r>
              <a:rPr lang="en-US" altLang="zh-CN" sz="2400" b="1" spc="300" dirty="0">
                <a:solidFill>
                  <a:srgbClr val="004098"/>
                </a:solidFill>
                <a:latin typeface="微软雅黑" panose="020B0503020204020204" pitchFamily="34" charset="-122"/>
                <a:ea typeface="微软雅黑" panose="020B0503020204020204" pitchFamily="34" charset="-122"/>
              </a:rPr>
              <a:t>Spatial Pyramid Matching</a:t>
            </a:r>
            <a:r>
              <a:rPr lang="zh-CN" altLang="en-US" sz="2400" b="1" spc="300" dirty="0">
                <a:solidFill>
                  <a:srgbClr val="004098"/>
                </a:solidFill>
                <a:latin typeface="微软雅黑" panose="020B0503020204020204" pitchFamily="34" charset="-122"/>
                <a:ea typeface="微软雅黑" panose="020B0503020204020204" pitchFamily="34" charset="-122"/>
              </a:rPr>
              <a:t>）提升表征能力</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3" name="Picture 2" descr="A screenshot of a bar code&#10;&#10;Description automatically generated">
            <a:extLst>
              <a:ext uri="{FF2B5EF4-FFF2-40B4-BE49-F238E27FC236}">
                <a16:creationId xmlns:a16="http://schemas.microsoft.com/office/drawing/2014/main" id="{8EC85E5C-D94B-D9F2-9169-F87DC4DE5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56" y="2445251"/>
            <a:ext cx="6976997" cy="427622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A311EBF-5D07-F3EA-8FAF-E010F0774402}"/>
                  </a:ext>
                </a:extLst>
              </p:cNvPr>
              <p:cNvSpPr txBox="1"/>
              <p:nvPr/>
            </p:nvSpPr>
            <p:spPr>
              <a:xfrm>
                <a:off x="7925826" y="3461838"/>
                <a:ext cx="3918201" cy="2243050"/>
              </a:xfrm>
              <a:prstGeom prst="rect">
                <a:avLst/>
              </a:prstGeom>
              <a:noFill/>
            </p:spPr>
            <p:txBody>
              <a:bodyPr wrap="square">
                <a:spAutoFit/>
              </a:bodyPr>
              <a:lstStyle/>
              <a:p>
                <a:pPr algn="ctr">
                  <a:lnSpc>
                    <a:spcPct val="150000"/>
                  </a:lnSpc>
                </a:pPr>
                <a:r>
                  <a:rPr lang="zh-CN" altLang="en-US" sz="2400" spc="300" dirty="0">
                    <a:solidFill>
                      <a:schemeClr val="tx1"/>
                    </a:solidFill>
                    <a:latin typeface="微软雅黑" panose="020B0503020204020204" pitchFamily="34" charset="-122"/>
                    <a:ea typeface="微软雅黑" panose="020B0503020204020204" pitchFamily="34" charset="-122"/>
                  </a:rPr>
                  <a:t>将图像分成</a:t>
                </a:r>
                <a14:m>
                  <m:oMath xmlns:m="http://schemas.openxmlformats.org/officeDocument/2006/math">
                    <m:r>
                      <a:rPr lang="en-US" altLang="zh-CN" sz="2400" b="0" i="1" spc="300" smtClean="0">
                        <a:solidFill>
                          <a:schemeClr val="tx1"/>
                        </a:solidFill>
                        <a:latin typeface="Cambria Math" panose="02040503050406030204" pitchFamily="18" charset="0"/>
                        <a:ea typeface="微软雅黑" panose="020B0503020204020204" pitchFamily="34" charset="-122"/>
                      </a:rPr>
                      <m:t>1</m:t>
                    </m:r>
                    <m:r>
                      <a:rPr lang="en-US" altLang="zh-CN" sz="2400" b="0" i="1" spc="300" smtClean="0">
                        <a:solidFill>
                          <a:schemeClr val="tx1"/>
                        </a:solidFill>
                        <a:latin typeface="Cambria Math" panose="02040503050406030204" pitchFamily="18" charset="0"/>
                        <a:ea typeface="Cambria Math" panose="02040503050406030204" pitchFamily="18" charset="0"/>
                      </a:rPr>
                      <m:t>×1</m:t>
                    </m:r>
                  </m:oMath>
                </a14:m>
                <a:r>
                  <a:rPr lang="zh-CN" altLang="en-US" sz="2400" spc="300" dirty="0">
                    <a:solidFill>
                      <a:schemeClr val="tx1"/>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400" b="0" i="1" spc="300" smtClean="0">
                        <a:latin typeface="Cambria Math" panose="02040503050406030204" pitchFamily="18" charset="0"/>
                        <a:ea typeface="微软雅黑" panose="020B0503020204020204" pitchFamily="34" charset="-122"/>
                      </a:rPr>
                      <m:t>2</m:t>
                    </m:r>
                    <m:r>
                      <a:rPr lang="en-US" altLang="zh-CN" sz="2400" i="1" spc="300">
                        <a:latin typeface="Cambria Math" panose="02040503050406030204" pitchFamily="18" charset="0"/>
                        <a:ea typeface="Cambria Math" panose="02040503050406030204" pitchFamily="18" charset="0"/>
                      </a:rPr>
                      <m:t>×</m:t>
                    </m:r>
                    <m:r>
                      <a:rPr lang="en-US" altLang="zh-CN" sz="2400" b="0" i="1" spc="300" smtClean="0">
                        <a:latin typeface="Cambria Math" panose="02040503050406030204" pitchFamily="18" charset="0"/>
                        <a:ea typeface="Cambria Math" panose="02040503050406030204" pitchFamily="18" charset="0"/>
                      </a:rPr>
                      <m:t>2</m:t>
                    </m:r>
                  </m:oMath>
                </a14:m>
                <a:r>
                  <a:rPr lang="zh-CN" altLang="en-US" sz="2400" spc="300" dirty="0">
                    <a:solidFill>
                      <a:schemeClr val="tx1"/>
                    </a:solidFill>
                    <a:latin typeface="微软雅黑" panose="020B0503020204020204" pitchFamily="34" charset="-122"/>
                    <a:ea typeface="微软雅黑" panose="020B0503020204020204" pitchFamily="34" charset="-122"/>
                  </a:rPr>
                  <a:t>、</a:t>
                </a:r>
                <a14:m>
                  <m:oMath xmlns:m="http://schemas.openxmlformats.org/officeDocument/2006/math">
                    <m:r>
                      <a:rPr lang="en-US" altLang="zh-CN" sz="2400" b="0" i="1" spc="300" dirty="0" smtClean="0">
                        <a:solidFill>
                          <a:schemeClr val="tx1"/>
                        </a:solidFill>
                        <a:latin typeface="Cambria Math" panose="02040503050406030204" pitchFamily="18" charset="0"/>
                        <a:ea typeface="微软雅黑" panose="020B0503020204020204" pitchFamily="34" charset="-122"/>
                      </a:rPr>
                      <m:t>3</m:t>
                    </m:r>
                    <m:r>
                      <a:rPr lang="en-US" altLang="zh-CN" sz="2400" i="1" spc="300">
                        <a:latin typeface="Cambria Math" panose="02040503050406030204" pitchFamily="18" charset="0"/>
                        <a:ea typeface="Cambria Math" panose="02040503050406030204" pitchFamily="18" charset="0"/>
                      </a:rPr>
                      <m:t>×</m:t>
                    </m:r>
                    <m:r>
                      <a:rPr lang="en-US" altLang="zh-CN" sz="2400" b="0" i="1" spc="300" smtClean="0">
                        <a:latin typeface="Cambria Math" panose="02040503050406030204" pitchFamily="18" charset="0"/>
                        <a:ea typeface="Cambria Math" panose="02040503050406030204" pitchFamily="18" charset="0"/>
                      </a:rPr>
                      <m:t>3</m:t>
                    </m:r>
                  </m:oMath>
                </a14:m>
                <a:r>
                  <a:rPr lang="zh-CN" altLang="en-US" sz="2400" spc="300" dirty="0">
                    <a:solidFill>
                      <a:schemeClr val="tx1"/>
                    </a:solidFill>
                    <a:latin typeface="微软雅黑" panose="020B0503020204020204" pitchFamily="34" charset="-122"/>
                    <a:ea typeface="微软雅黑" panose="020B0503020204020204" pitchFamily="34" charset="-122"/>
                  </a:rPr>
                  <a:t>图像块，连接所有图像块的特征编码，构成整幅图像表征</a:t>
                </a:r>
              </a:p>
            </p:txBody>
          </p:sp>
        </mc:Choice>
        <mc:Fallback xmlns="">
          <p:sp>
            <p:nvSpPr>
              <p:cNvPr id="9" name="TextBox 8">
                <a:extLst>
                  <a:ext uri="{FF2B5EF4-FFF2-40B4-BE49-F238E27FC236}">
                    <a16:creationId xmlns:a16="http://schemas.microsoft.com/office/drawing/2014/main" id="{CA311EBF-5D07-F3EA-8FAF-E010F0774402}"/>
                  </a:ext>
                </a:extLst>
              </p:cNvPr>
              <p:cNvSpPr txBox="1">
                <a:spLocks noRot="1" noChangeAspect="1" noMove="1" noResize="1" noEditPoints="1" noAdjustHandles="1" noChangeArrowheads="1" noChangeShapeType="1" noTextEdit="1"/>
              </p:cNvSpPr>
              <p:nvPr/>
            </p:nvSpPr>
            <p:spPr>
              <a:xfrm>
                <a:off x="7925826" y="3461838"/>
                <a:ext cx="3918201" cy="2243050"/>
              </a:xfrm>
              <a:prstGeom prst="rect">
                <a:avLst/>
              </a:prstGeom>
              <a:blipFill>
                <a:blip r:embed="rId6"/>
                <a:stretch>
                  <a:fillRect l="-6687" r="-6843" b="-5435"/>
                </a:stretch>
              </a:blipFill>
            </p:spPr>
            <p:txBody>
              <a:bodyPr/>
              <a:lstStyle/>
              <a:p>
                <a:r>
                  <a:rPr lang="en-US">
                    <a:noFill/>
                  </a:rPr>
                  <a:t> </a:t>
                </a:r>
              </a:p>
            </p:txBody>
          </p:sp>
        </mc:Fallback>
      </mc:AlternateContent>
    </p:spTree>
    <p:extLst>
      <p:ext uri="{BB962C8B-B14F-4D97-AF65-F5344CB8AC3E}">
        <p14:creationId xmlns:p14="http://schemas.microsoft.com/office/powerpoint/2010/main" val="3464751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基于视觉词袋模型的图像分类</a:t>
              </a:r>
            </a:p>
          </p:txBody>
        </p:sp>
      </p:grpSp>
      <p:sp>
        <p:nvSpPr>
          <p:cNvPr id="2" name="Rectangle 2">
            <a:extLst>
              <a:ext uri="{FF2B5EF4-FFF2-40B4-BE49-F238E27FC236}">
                <a16:creationId xmlns:a16="http://schemas.microsoft.com/office/drawing/2014/main" id="{D3F9C8EF-E0A3-4916-314B-09651D74A67E}"/>
              </a:ext>
            </a:extLst>
          </p:cNvPr>
          <p:cNvSpPr/>
          <p:nvPr/>
        </p:nvSpPr>
        <p:spPr>
          <a:xfrm>
            <a:off x="3174588" y="4554618"/>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 name="组 29">
            <a:extLst>
              <a:ext uri="{FF2B5EF4-FFF2-40B4-BE49-F238E27FC236}">
                <a16:creationId xmlns:a16="http://schemas.microsoft.com/office/drawing/2014/main" id="{1AABABB6-61E9-69C2-0F93-3BBB808B43E8}"/>
              </a:ext>
            </a:extLst>
          </p:cNvPr>
          <p:cNvGrpSpPr/>
          <p:nvPr/>
        </p:nvGrpSpPr>
        <p:grpSpPr>
          <a:xfrm>
            <a:off x="4220262" y="4561519"/>
            <a:ext cx="4892591" cy="657875"/>
            <a:chOff x="2644977" y="1673730"/>
            <a:chExt cx="4892590" cy="657874"/>
          </a:xfrm>
        </p:grpSpPr>
        <p:sp>
          <p:nvSpPr>
            <p:cNvPr id="4" name="矩形 40">
              <a:extLst>
                <a:ext uri="{FF2B5EF4-FFF2-40B4-BE49-F238E27FC236}">
                  <a16:creationId xmlns:a16="http://schemas.microsoft.com/office/drawing/2014/main" id="{4278D27D-70AD-39FB-0A5E-EE5B01F7CBC3}"/>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1">
              <a:extLst>
                <a:ext uri="{FF2B5EF4-FFF2-40B4-BE49-F238E27FC236}">
                  <a16:creationId xmlns:a16="http://schemas.microsoft.com/office/drawing/2014/main" id="{CCC24708-561A-C564-D2D7-3D7DB365212B}"/>
                </a:ext>
              </a:extLst>
            </p:cNvPr>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rgbClr val="003679"/>
                  </a:solidFill>
                  <a:latin typeface="微软雅黑" panose="020B0503020204020204" pitchFamily="34" charset="-122"/>
                  <a:ea typeface="微软雅黑" panose="020B0503020204020204" pitchFamily="34" charset="-122"/>
                  <a:sym typeface="+mn-ea"/>
                </a:rPr>
                <a:t>基于深度卷积网络的图像分类</a:t>
              </a:r>
            </a:p>
          </p:txBody>
        </p:sp>
      </p:grpSp>
    </p:spTree>
    <p:extLst>
      <p:ext uri="{BB962C8B-B14F-4D97-AF65-F5344CB8AC3E}">
        <p14:creationId xmlns:p14="http://schemas.microsoft.com/office/powerpoint/2010/main" val="198956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5F4F7-6341-E3BD-736D-11F3D9962307}"/>
              </a:ext>
            </a:extLst>
          </p:cNvPr>
          <p:cNvSpPr>
            <a:spLocks noGrp="1"/>
          </p:cNvSpPr>
          <p:nvPr>
            <p:ph type="title"/>
          </p:nvPr>
        </p:nvSpPr>
        <p:spPr/>
        <p:txBody>
          <a:bodyPr/>
          <a:lstStyle/>
          <a:p>
            <a:r>
              <a:rPr lang="zh-CN" altLang="en-US" dirty="0"/>
              <a:t>基于深度卷积网络的图像分类</a:t>
            </a:r>
            <a:endParaRPr lang="en-US" baseline="30000" dirty="0"/>
          </a:p>
        </p:txBody>
      </p:sp>
      <p:sp>
        <p:nvSpPr>
          <p:cNvPr id="4" name="Slide Number Placeholder 3">
            <a:extLst>
              <a:ext uri="{FF2B5EF4-FFF2-40B4-BE49-F238E27FC236}">
                <a16:creationId xmlns:a16="http://schemas.microsoft.com/office/drawing/2014/main" id="{8215EEB8-842A-1EE9-5917-7C3B1B782D31}"/>
              </a:ext>
            </a:extLst>
          </p:cNvPr>
          <p:cNvSpPr>
            <a:spLocks noGrp="1"/>
          </p:cNvSpPr>
          <p:nvPr>
            <p:ph type="sldNum" sz="quarter" idx="12"/>
          </p:nvPr>
        </p:nvSpPr>
        <p:spPr/>
        <p:txBody>
          <a:bodyPr/>
          <a:lstStyle/>
          <a:p>
            <a:fld id="{6CE905FA-BBCD-4FD4-802A-EBCB9D8662AD}" type="slidenum">
              <a:rPr lang="zh-CN" altLang="en-US" smtClean="0"/>
              <a:pPr/>
              <a:t>13</a:t>
            </a:fld>
            <a:endParaRPr lang="zh-CN" altLang="en-US" dirty="0"/>
          </a:p>
        </p:txBody>
      </p:sp>
      <p:sp>
        <p:nvSpPr>
          <p:cNvPr id="2" name="矩形 4">
            <a:extLst>
              <a:ext uri="{FF2B5EF4-FFF2-40B4-BE49-F238E27FC236}">
                <a16:creationId xmlns:a16="http://schemas.microsoft.com/office/drawing/2014/main" id="{DCC682F1-CC06-AD69-AFFB-B8D16C51D955}"/>
              </a:ext>
            </a:extLst>
          </p:cNvPr>
          <p:cNvSpPr/>
          <p:nvPr/>
        </p:nvSpPr>
        <p:spPr>
          <a:xfrm>
            <a:off x="242101" y="6075144"/>
            <a:ext cx="11357781" cy="646331"/>
          </a:xfrm>
          <a:prstGeom prst="rect">
            <a:avLst/>
          </a:prstGeom>
        </p:spPr>
        <p:txBody>
          <a:bodyPr wrap="square">
            <a:spAutoFit/>
          </a:bodyPr>
          <a:lstStyle/>
          <a:p>
            <a:r>
              <a:rPr lang="en-US" altLang="zh-CN" dirty="0">
                <a:solidFill>
                  <a:schemeClr val="bg1">
                    <a:lumMod val="50000"/>
                  </a:schemeClr>
                </a:solidFill>
                <a:latin typeface="Palatino Linotype" panose="02040502050505030304" pitchFamily="18" charset="0"/>
              </a:rPr>
              <a:t>[2] </a:t>
            </a:r>
            <a:r>
              <a:rPr lang="nl-NL" altLang="zh-CN" dirty="0">
                <a:solidFill>
                  <a:schemeClr val="bg1">
                    <a:lumMod val="50000"/>
                  </a:schemeClr>
                </a:solidFill>
                <a:latin typeface="Palatino Linotype" panose="02040502050505030304" pitchFamily="18" charset="0"/>
              </a:rPr>
              <a:t> </a:t>
            </a:r>
            <a:r>
              <a:rPr lang="en-US" altLang="zh-CN" dirty="0">
                <a:solidFill>
                  <a:schemeClr val="bg1">
                    <a:lumMod val="50000"/>
                  </a:schemeClr>
                </a:solidFill>
                <a:latin typeface="Palatino Linotype" panose="02040502050505030304" pitchFamily="18" charset="0"/>
              </a:rPr>
              <a:t>A</a:t>
            </a:r>
            <a:r>
              <a:rPr lang="nl-NL" altLang="zh-CN" dirty="0">
                <a:solidFill>
                  <a:schemeClr val="bg1">
                    <a:lumMod val="50000"/>
                  </a:schemeClr>
                </a:solidFill>
                <a:latin typeface="Palatino Linotype" panose="02040502050505030304" pitchFamily="18" charset="0"/>
              </a:rPr>
              <a:t>. Krizhevsky, et al</a:t>
            </a:r>
            <a:r>
              <a:rPr lang="en-US" altLang="zh-CN" dirty="0">
                <a:solidFill>
                  <a:schemeClr val="bg1">
                    <a:lumMod val="50000"/>
                  </a:schemeClr>
                </a:solidFill>
                <a:latin typeface="Palatino Linotype" panose="02040502050505030304" pitchFamily="18" charset="0"/>
              </a:rPr>
              <a:t>. ImageNet Classification with Deep Convolutional Neural Networks. </a:t>
            </a:r>
            <a:r>
              <a:rPr lang="en-US" altLang="zh-CN" dirty="0" err="1">
                <a:solidFill>
                  <a:schemeClr val="bg1">
                    <a:lumMod val="50000"/>
                  </a:schemeClr>
                </a:solidFill>
                <a:latin typeface="Palatino Linotype" panose="02040502050505030304" pitchFamily="18" charset="0"/>
              </a:rPr>
              <a:t>NeuriPS</a:t>
            </a:r>
            <a:r>
              <a:rPr lang="en-US" altLang="zh-CN" dirty="0">
                <a:solidFill>
                  <a:schemeClr val="bg1">
                    <a:lumMod val="50000"/>
                  </a:schemeClr>
                </a:solidFill>
                <a:latin typeface="Palatino Linotype" panose="02040502050505030304" pitchFamily="18" charset="0"/>
              </a:rPr>
              <a:t> 2012.</a:t>
            </a:r>
          </a:p>
          <a:p>
            <a:r>
              <a:rPr lang="en-US" altLang="zh-CN" dirty="0">
                <a:solidFill>
                  <a:schemeClr val="bg1">
                    <a:lumMod val="50000"/>
                  </a:schemeClr>
                </a:solidFill>
                <a:latin typeface="Palatino Linotype" panose="02040502050505030304" pitchFamily="18" charset="0"/>
              </a:rPr>
              <a:t>[3]  K. He, et al. Deep Residual Learning for Image Recognition. CVPR 2016.</a:t>
            </a:r>
            <a:endParaRPr lang="zh-CN" altLang="en-US" dirty="0">
              <a:solidFill>
                <a:schemeClr val="bg1">
                  <a:lumMod val="50000"/>
                </a:schemeClr>
              </a:solidFill>
              <a:latin typeface="Palatino Linotype" panose="02040502050505030304" pitchFamily="18" charset="0"/>
            </a:endParaRPr>
          </a:p>
        </p:txBody>
      </p:sp>
      <p:sp>
        <p:nvSpPr>
          <p:cNvPr id="5" name="TextBox 4">
            <a:extLst>
              <a:ext uri="{FF2B5EF4-FFF2-40B4-BE49-F238E27FC236}">
                <a16:creationId xmlns:a16="http://schemas.microsoft.com/office/drawing/2014/main" id="{EFF3CC8F-5F66-DE26-0AB2-A2B6569C6962}"/>
              </a:ext>
            </a:extLst>
          </p:cNvPr>
          <p:cNvSpPr txBox="1"/>
          <p:nvPr/>
        </p:nvSpPr>
        <p:spPr>
          <a:xfrm>
            <a:off x="600856" y="1013312"/>
            <a:ext cx="11357782" cy="2243050"/>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深度卷积神经网络</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实现从图像到分类标签的端到端预测（表征提取与分类器训练不再分阶段训练）</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代表性工作</a:t>
            </a:r>
            <a:r>
              <a:rPr lang="en-US" altLang="zh-CN" sz="2400" b="1" spc="300" dirty="0">
                <a:solidFill>
                  <a:srgbClr val="004098"/>
                </a:solidFill>
                <a:latin typeface="微软雅黑" panose="020B0503020204020204" pitchFamily="34" charset="-122"/>
                <a:ea typeface="微软雅黑" panose="020B0503020204020204" pitchFamily="34" charset="-122"/>
              </a:rPr>
              <a:t> - </a:t>
            </a:r>
            <a:r>
              <a:rPr lang="en-US" altLang="zh-CN" sz="2400" b="1" spc="300" dirty="0" err="1">
                <a:solidFill>
                  <a:srgbClr val="004098"/>
                </a:solidFill>
                <a:latin typeface="微软雅黑" panose="020B0503020204020204" pitchFamily="34" charset="-122"/>
                <a:ea typeface="微软雅黑" panose="020B0503020204020204" pitchFamily="34" charset="-122"/>
              </a:rPr>
              <a:t>AlexNet</a:t>
            </a:r>
            <a:r>
              <a:rPr lang="en-US" altLang="zh-CN" sz="2400" b="1" spc="300" baseline="30000" dirty="0">
                <a:solidFill>
                  <a:srgbClr val="004098"/>
                </a:solidFill>
                <a:latin typeface="微软雅黑" panose="020B0503020204020204" pitchFamily="34" charset="-122"/>
                <a:ea typeface="微软雅黑" panose="020B0503020204020204" pitchFamily="34" charset="-122"/>
              </a:rPr>
              <a:t>[2]</a:t>
            </a:r>
            <a:r>
              <a:rPr lang="zh-CN" altLang="en-US" sz="2400" b="1" spc="300" dirty="0">
                <a:solidFill>
                  <a:srgbClr val="004098"/>
                </a:solidFill>
                <a:latin typeface="微软雅黑" panose="020B0503020204020204" pitchFamily="34" charset="-122"/>
                <a:ea typeface="微软雅黑" panose="020B0503020204020204" pitchFamily="34" charset="-122"/>
              </a:rPr>
              <a:t>，</a:t>
            </a:r>
            <a:r>
              <a:rPr lang="en-US" altLang="zh-CN" sz="2400" b="1" spc="300" dirty="0" err="1">
                <a:solidFill>
                  <a:srgbClr val="004098"/>
                </a:solidFill>
                <a:latin typeface="微软雅黑" panose="020B0503020204020204" pitchFamily="34" charset="-122"/>
                <a:ea typeface="微软雅黑" panose="020B0503020204020204" pitchFamily="34" charset="-122"/>
              </a:rPr>
              <a:t>ResNet</a:t>
            </a:r>
            <a:r>
              <a:rPr lang="en-US" altLang="zh-CN" sz="2400" b="1" spc="300" baseline="30000" dirty="0">
                <a:solidFill>
                  <a:srgbClr val="004098"/>
                </a:solidFill>
                <a:latin typeface="微软雅黑" panose="020B0503020204020204" pitchFamily="34" charset="-122"/>
                <a:ea typeface="微软雅黑" panose="020B0503020204020204" pitchFamily="34" charset="-122"/>
              </a:rPr>
              <a:t>[3]</a:t>
            </a:r>
          </a:p>
        </p:txBody>
      </p:sp>
      <p:sp>
        <p:nvSpPr>
          <p:cNvPr id="7" name="TextBox 6">
            <a:extLst>
              <a:ext uri="{FF2B5EF4-FFF2-40B4-BE49-F238E27FC236}">
                <a16:creationId xmlns:a16="http://schemas.microsoft.com/office/drawing/2014/main" id="{30DB0D13-A3C7-4F72-9214-782A1D7BF5B9}"/>
              </a:ext>
            </a:extLst>
          </p:cNvPr>
          <p:cNvSpPr txBox="1"/>
          <p:nvPr/>
        </p:nvSpPr>
        <p:spPr>
          <a:xfrm>
            <a:off x="600856" y="3777318"/>
            <a:ext cx="6388667" cy="1569660"/>
          </a:xfrm>
          <a:prstGeom prst="rect">
            <a:avLst/>
          </a:prstGeom>
          <a:noFill/>
        </p:spPr>
        <p:txBody>
          <a:bodyPr wrap="square">
            <a:spAutoFit/>
          </a:bodyPr>
          <a:lstStyle/>
          <a:p>
            <a:r>
              <a:rPr lang="en-US" altLang="zh-CN" sz="2400" b="1" spc="300" dirty="0" err="1">
                <a:solidFill>
                  <a:srgbClr val="004098"/>
                </a:solidFill>
                <a:latin typeface="微软雅黑" panose="020B0503020204020204" pitchFamily="34" charset="-122"/>
                <a:ea typeface="微软雅黑" panose="020B0503020204020204" pitchFamily="34" charset="-122"/>
              </a:rPr>
              <a:t>ResNet</a:t>
            </a:r>
            <a:r>
              <a:rPr lang="zh-CN" altLang="en-US" sz="2400" b="1" spc="300" dirty="0">
                <a:solidFill>
                  <a:srgbClr val="004098"/>
                </a:solidFill>
                <a:latin typeface="微软雅黑" panose="020B0503020204020204" pitchFamily="34" charset="-122"/>
                <a:ea typeface="微软雅黑" panose="020B0503020204020204" pitchFamily="34" charset="-122"/>
              </a:rPr>
              <a:t>提出的动机 </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解决网络训练的退化问题，即层数更多的网络在训练集和测试集上的表现均不如层数少的网络</a:t>
            </a:r>
            <a:endParaRPr lang="en-US" sz="2400" dirty="0"/>
          </a:p>
        </p:txBody>
      </p:sp>
      <p:pic>
        <p:nvPicPr>
          <p:cNvPr id="11" name="Picture 10">
            <a:extLst>
              <a:ext uri="{FF2B5EF4-FFF2-40B4-BE49-F238E27FC236}">
                <a16:creationId xmlns:a16="http://schemas.microsoft.com/office/drawing/2014/main" id="{D0253083-9A76-7996-6696-17378926EE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989523" y="2792580"/>
            <a:ext cx="4639447" cy="2983097"/>
          </a:xfrm>
          <a:prstGeom prst="rect">
            <a:avLst/>
          </a:prstGeom>
        </p:spPr>
      </p:pic>
    </p:spTree>
    <p:extLst>
      <p:ext uri="{BB962C8B-B14F-4D97-AF65-F5344CB8AC3E}">
        <p14:creationId xmlns:p14="http://schemas.microsoft.com/office/powerpoint/2010/main" val="4101439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11B95-DBA1-8F25-42EF-A608A16B115C}"/>
              </a:ext>
            </a:extLst>
          </p:cNvPr>
          <p:cNvSpPr>
            <a:spLocks noGrp="1"/>
          </p:cNvSpPr>
          <p:nvPr>
            <p:ph type="title"/>
          </p:nvPr>
        </p:nvSpPr>
        <p:spPr/>
        <p:txBody>
          <a:bodyPr/>
          <a:lstStyle/>
          <a:p>
            <a:r>
              <a:rPr lang="en-US" altLang="zh-CN" dirty="0" err="1"/>
              <a:t>ResNet</a:t>
            </a:r>
            <a:r>
              <a:rPr lang="zh-CN" altLang="en-US" dirty="0"/>
              <a:t>的架构</a:t>
            </a:r>
          </a:p>
        </p:txBody>
      </p:sp>
      <p:sp>
        <p:nvSpPr>
          <p:cNvPr id="4" name="Slide Number Placeholder 3">
            <a:extLst>
              <a:ext uri="{FF2B5EF4-FFF2-40B4-BE49-F238E27FC236}">
                <a16:creationId xmlns:a16="http://schemas.microsoft.com/office/drawing/2014/main" id="{81A699C6-9E74-0376-20DB-5E5FEC0516AE}"/>
              </a:ext>
            </a:extLst>
          </p:cNvPr>
          <p:cNvSpPr>
            <a:spLocks noGrp="1"/>
          </p:cNvSpPr>
          <p:nvPr>
            <p:ph type="sldNum" sz="quarter" idx="12"/>
          </p:nvPr>
        </p:nvSpPr>
        <p:spPr/>
        <p:txBody>
          <a:bodyPr/>
          <a:lstStyle/>
          <a:p>
            <a:fld id="{6CE905FA-BBCD-4FD4-802A-EBCB9D8662AD}" type="slidenum">
              <a:rPr lang="zh-CN" altLang="en-US" smtClean="0"/>
              <a:pPr/>
              <a:t>14</a:t>
            </a:fld>
            <a:endParaRPr lang="zh-CN" altLang="en-US" dirty="0"/>
          </a:p>
        </p:txBody>
      </p:sp>
      <p:pic>
        <p:nvPicPr>
          <p:cNvPr id="5" name="Picture 4">
            <a:extLst>
              <a:ext uri="{FF2B5EF4-FFF2-40B4-BE49-F238E27FC236}">
                <a16:creationId xmlns:a16="http://schemas.microsoft.com/office/drawing/2014/main" id="{BA74B39C-4C2F-3DB6-3B73-8D02128384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8011" y="859924"/>
            <a:ext cx="10095978" cy="5678987"/>
          </a:xfrm>
          <a:prstGeom prst="rect">
            <a:avLst/>
          </a:prstGeom>
        </p:spPr>
      </p:pic>
    </p:spTree>
    <p:extLst>
      <p:ext uri="{BB962C8B-B14F-4D97-AF65-F5344CB8AC3E}">
        <p14:creationId xmlns:p14="http://schemas.microsoft.com/office/powerpoint/2010/main" val="82671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基于词袋模型的图像分类</a:t>
              </a:r>
            </a:p>
          </p:txBody>
        </p:sp>
      </p:grpSp>
      <p:sp>
        <p:nvSpPr>
          <p:cNvPr id="2" name="Rectangle 2">
            <a:extLst>
              <a:ext uri="{FF2B5EF4-FFF2-40B4-BE49-F238E27FC236}">
                <a16:creationId xmlns:a16="http://schemas.microsoft.com/office/drawing/2014/main" id="{D3F9C8EF-E0A3-4916-314B-09651D74A67E}"/>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 name="组 29">
            <a:extLst>
              <a:ext uri="{FF2B5EF4-FFF2-40B4-BE49-F238E27FC236}">
                <a16:creationId xmlns:a16="http://schemas.microsoft.com/office/drawing/2014/main" id="{1AABABB6-61E9-69C2-0F93-3BBB808B43E8}"/>
              </a:ext>
            </a:extLst>
          </p:cNvPr>
          <p:cNvGrpSpPr/>
          <p:nvPr/>
        </p:nvGrpSpPr>
        <p:grpSpPr>
          <a:xfrm>
            <a:off x="4220262" y="4561519"/>
            <a:ext cx="4892591" cy="657875"/>
            <a:chOff x="2644977" y="1673730"/>
            <a:chExt cx="4892590" cy="657874"/>
          </a:xfrm>
        </p:grpSpPr>
        <p:sp>
          <p:nvSpPr>
            <p:cNvPr id="4" name="矩形 40">
              <a:extLst>
                <a:ext uri="{FF2B5EF4-FFF2-40B4-BE49-F238E27FC236}">
                  <a16:creationId xmlns:a16="http://schemas.microsoft.com/office/drawing/2014/main" id="{4278D27D-70AD-39FB-0A5E-EE5B01F7CBC3}"/>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1">
              <a:extLst>
                <a:ext uri="{FF2B5EF4-FFF2-40B4-BE49-F238E27FC236}">
                  <a16:creationId xmlns:a16="http://schemas.microsoft.com/office/drawing/2014/main" id="{CCC24708-561A-C564-D2D7-3D7DB365212B}"/>
                </a:ext>
              </a:extLst>
            </p:cNvPr>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基于深度卷积网络的图像分类</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614422" y="1178175"/>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图像分类</a:t>
            </a:r>
            <a:r>
              <a:rPr lang="en-US" altLang="zh-CN" sz="2800" b="1" spc="300" dirty="0">
                <a:solidFill>
                  <a:srgbClr val="004098"/>
                </a:solidFill>
                <a:latin typeface="微软雅黑" panose="020B0503020204020204" pitchFamily="34" charset="-122"/>
                <a:ea typeface="微软雅黑" panose="020B0503020204020204" pitchFamily="34" charset="-122"/>
              </a:rPr>
              <a:t>——</a:t>
            </a:r>
            <a:r>
              <a:rPr lang="zh-CN" altLang="en-US" sz="2800" b="1" spc="300" dirty="0">
                <a:solidFill>
                  <a:srgbClr val="004098"/>
                </a:solidFill>
                <a:latin typeface="微软雅黑" panose="020B0503020204020204" pitchFamily="34" charset="-122"/>
                <a:ea typeface="微软雅黑" panose="020B0503020204020204" pitchFamily="34" charset="-122"/>
              </a:rPr>
              <a:t>根据图像中的物体或者场景类别，给图像打标签</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pic>
        <p:nvPicPr>
          <p:cNvPr id="3" name="Picture 2" descr="A camel in a desert&#10;&#10;Description automatically generated">
            <a:extLst>
              <a:ext uri="{FF2B5EF4-FFF2-40B4-BE49-F238E27FC236}">
                <a16:creationId xmlns:a16="http://schemas.microsoft.com/office/drawing/2014/main" id="{AFEAE2D1-7489-D5E2-8B93-437A03CDF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51" y="2698358"/>
            <a:ext cx="11837096" cy="3657992"/>
          </a:xfrm>
          <a:prstGeom prst="rect">
            <a:avLst/>
          </a:prstGeom>
        </p:spPr>
      </p:pic>
      <p:sp>
        <p:nvSpPr>
          <p:cNvPr id="5" name="TextBox 4">
            <a:extLst>
              <a:ext uri="{FF2B5EF4-FFF2-40B4-BE49-F238E27FC236}">
                <a16:creationId xmlns:a16="http://schemas.microsoft.com/office/drawing/2014/main" id="{953A30E4-6C0F-D7BB-AB89-7F25BAA04F86}"/>
              </a:ext>
            </a:extLst>
          </p:cNvPr>
          <p:cNvSpPr txBox="1"/>
          <p:nvPr/>
        </p:nvSpPr>
        <p:spPr>
          <a:xfrm>
            <a:off x="614421" y="1985102"/>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研究其它视觉识别问题的基础</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8" name="Picture 7" descr="A diagram of a business process&#10;&#10;Description automatically generated with medium confidence">
            <a:extLst>
              <a:ext uri="{FF2B5EF4-FFF2-40B4-BE49-F238E27FC236}">
                <a16:creationId xmlns:a16="http://schemas.microsoft.com/office/drawing/2014/main" id="{5F1620A8-DB2A-E459-2EE1-D2D9E24DD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106" y="1394920"/>
            <a:ext cx="9179382" cy="5326555"/>
          </a:xfrm>
          <a:prstGeom prst="rect">
            <a:avLst/>
          </a:prstGeom>
        </p:spPr>
      </p:pic>
      <p:sp>
        <p:nvSpPr>
          <p:cNvPr id="9" name="TextBox 8">
            <a:extLst>
              <a:ext uri="{FF2B5EF4-FFF2-40B4-BE49-F238E27FC236}">
                <a16:creationId xmlns:a16="http://schemas.microsoft.com/office/drawing/2014/main" id="{1DA78408-EDA1-9E03-D025-7776AD35423A}"/>
              </a:ext>
            </a:extLst>
          </p:cNvPr>
          <p:cNvSpPr txBox="1"/>
          <p:nvPr/>
        </p:nvSpPr>
        <p:spPr>
          <a:xfrm>
            <a:off x="636727" y="871700"/>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图像分类流程</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3510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基于词袋模型的图像分类</a:t>
              </a:r>
            </a:p>
          </p:txBody>
        </p:sp>
      </p:grpSp>
      <p:sp>
        <p:nvSpPr>
          <p:cNvPr id="2" name="Rectangle 2">
            <a:extLst>
              <a:ext uri="{FF2B5EF4-FFF2-40B4-BE49-F238E27FC236}">
                <a16:creationId xmlns:a16="http://schemas.microsoft.com/office/drawing/2014/main" id="{D3F9C8EF-E0A3-4916-314B-09651D74A67E}"/>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 name="组 29">
            <a:extLst>
              <a:ext uri="{FF2B5EF4-FFF2-40B4-BE49-F238E27FC236}">
                <a16:creationId xmlns:a16="http://schemas.microsoft.com/office/drawing/2014/main" id="{1AABABB6-61E9-69C2-0F93-3BBB808B43E8}"/>
              </a:ext>
            </a:extLst>
          </p:cNvPr>
          <p:cNvGrpSpPr/>
          <p:nvPr/>
        </p:nvGrpSpPr>
        <p:grpSpPr>
          <a:xfrm>
            <a:off x="4220262" y="4561519"/>
            <a:ext cx="4892591" cy="657875"/>
            <a:chOff x="2644977" y="1673730"/>
            <a:chExt cx="4892590" cy="657874"/>
          </a:xfrm>
        </p:grpSpPr>
        <p:sp>
          <p:nvSpPr>
            <p:cNvPr id="4" name="矩形 40">
              <a:extLst>
                <a:ext uri="{FF2B5EF4-FFF2-40B4-BE49-F238E27FC236}">
                  <a16:creationId xmlns:a16="http://schemas.microsoft.com/office/drawing/2014/main" id="{4278D27D-70AD-39FB-0A5E-EE5B01F7CBC3}"/>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1">
              <a:extLst>
                <a:ext uri="{FF2B5EF4-FFF2-40B4-BE49-F238E27FC236}">
                  <a16:creationId xmlns:a16="http://schemas.microsoft.com/office/drawing/2014/main" id="{CCC24708-561A-C564-D2D7-3D7DB365212B}"/>
                </a:ext>
              </a:extLst>
            </p:cNvPr>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基于深度卷积网络的图像分类</a:t>
              </a:r>
            </a:p>
          </p:txBody>
        </p:sp>
      </p:grpSp>
    </p:spTree>
    <p:extLst>
      <p:ext uri="{BB962C8B-B14F-4D97-AF65-F5344CB8AC3E}">
        <p14:creationId xmlns:p14="http://schemas.microsoft.com/office/powerpoint/2010/main" val="3526570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数据集</a:t>
            </a:r>
          </a:p>
        </p:txBody>
      </p:sp>
      <p:sp>
        <p:nvSpPr>
          <p:cNvPr id="3" name="TextBox 2">
            <a:extLst>
              <a:ext uri="{FF2B5EF4-FFF2-40B4-BE49-F238E27FC236}">
                <a16:creationId xmlns:a16="http://schemas.microsoft.com/office/drawing/2014/main" id="{00091667-E479-1CE7-E332-550875920C9A}"/>
              </a:ext>
            </a:extLst>
          </p:cNvPr>
          <p:cNvSpPr txBox="1"/>
          <p:nvPr/>
        </p:nvSpPr>
        <p:spPr>
          <a:xfrm>
            <a:off x="580240" y="954759"/>
            <a:ext cx="5593467" cy="1138773"/>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MNIST</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-6</a:t>
            </a:r>
            <a:r>
              <a:rPr lang="zh-CN" altLang="en-US" sz="2000" spc="300" dirty="0">
                <a:latin typeface="微软雅黑" panose="020B0503020204020204" pitchFamily="34" charset="-122"/>
                <a:ea typeface="微软雅黑" panose="020B0503020204020204" pitchFamily="34" charset="-122"/>
              </a:rPr>
              <a:t>万幅训练图像，</a:t>
            </a:r>
            <a:r>
              <a:rPr lang="en-US" altLang="zh-CN" sz="2000" spc="300" dirty="0">
                <a:latin typeface="微软雅黑" panose="020B0503020204020204" pitchFamily="34" charset="-122"/>
                <a:ea typeface="微软雅黑" panose="020B0503020204020204" pitchFamily="34" charset="-122"/>
              </a:rPr>
              <a:t>1</a:t>
            </a:r>
            <a:r>
              <a:rPr lang="zh-CN" altLang="en-US" sz="2000" spc="300" dirty="0">
                <a:latin typeface="微软雅黑" panose="020B0503020204020204" pitchFamily="34" charset="-122"/>
                <a:ea typeface="微软雅黑" panose="020B0503020204020204" pitchFamily="34" charset="-122"/>
              </a:rPr>
              <a:t>万幅测试图像</a:t>
            </a:r>
            <a:endParaRPr lang="en-US" altLang="zh-CN" sz="2000" spc="300" dirty="0">
              <a:latin typeface="微软雅黑" panose="020B0503020204020204" pitchFamily="34" charset="-122"/>
              <a:ea typeface="微软雅黑" panose="020B0503020204020204" pitchFamily="34" charset="-122"/>
            </a:endParaRPr>
          </a:p>
          <a:p>
            <a:r>
              <a:rPr lang="en-US" altLang="zh-CN" sz="2000" spc="300" dirty="0">
                <a:latin typeface="微软雅黑" panose="020B0503020204020204" pitchFamily="34" charset="-122"/>
                <a:ea typeface="微软雅黑" panose="020B0503020204020204" pitchFamily="34" charset="-122"/>
              </a:rPr>
              <a:t>	-0-9</a:t>
            </a:r>
            <a:r>
              <a:rPr lang="zh-CN" altLang="en-US" sz="2000" spc="300" dirty="0">
                <a:latin typeface="微软雅黑" panose="020B0503020204020204" pitchFamily="34" charset="-122"/>
                <a:ea typeface="微软雅黑" panose="020B0503020204020204" pitchFamily="34" charset="-122"/>
              </a:rPr>
              <a:t>十种数字</a:t>
            </a:r>
            <a:endParaRPr lang="en-US" altLang="zh-CN" sz="2000" spc="300" dirty="0">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E2691B7A-CC9E-9A59-FCAA-EB9538AF9523}"/>
              </a:ext>
            </a:extLst>
          </p:cNvPr>
          <p:cNvSpPr txBox="1"/>
          <p:nvPr/>
        </p:nvSpPr>
        <p:spPr>
          <a:xfrm>
            <a:off x="6209033" y="954759"/>
            <a:ext cx="5306029" cy="1138773"/>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Cifar10</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- 6</a:t>
            </a:r>
            <a:r>
              <a:rPr lang="zh-CN" altLang="en-US" sz="2000" spc="300" dirty="0">
                <a:latin typeface="微软雅黑" panose="020B0503020204020204" pitchFamily="34" charset="-122"/>
                <a:ea typeface="微软雅黑" panose="020B0503020204020204" pitchFamily="34" charset="-122"/>
              </a:rPr>
              <a:t>万幅训练图像，</a:t>
            </a:r>
            <a:r>
              <a:rPr lang="en-US" altLang="zh-CN" sz="2000" spc="300" dirty="0">
                <a:latin typeface="微软雅黑" panose="020B0503020204020204" pitchFamily="34" charset="-122"/>
                <a:ea typeface="微软雅黑" panose="020B0503020204020204" pitchFamily="34" charset="-122"/>
              </a:rPr>
              <a:t>1</a:t>
            </a:r>
            <a:r>
              <a:rPr lang="zh-CN" altLang="en-US" sz="2000" spc="300" dirty="0">
                <a:latin typeface="微软雅黑" panose="020B0503020204020204" pitchFamily="34" charset="-122"/>
                <a:ea typeface="微软雅黑" panose="020B0503020204020204" pitchFamily="34" charset="-122"/>
              </a:rPr>
              <a:t>万幅测试图像</a:t>
            </a:r>
            <a:endParaRPr lang="en-US" altLang="zh-CN" sz="2000" spc="300" dirty="0">
              <a:latin typeface="微软雅黑" panose="020B0503020204020204" pitchFamily="34" charset="-122"/>
              <a:ea typeface="微软雅黑" panose="020B0503020204020204" pitchFamily="34" charset="-122"/>
            </a:endParaRPr>
          </a:p>
          <a:p>
            <a:r>
              <a:rPr lang="en-US" sz="2000" spc="300" dirty="0">
                <a:latin typeface="微软雅黑" panose="020B0503020204020204" pitchFamily="34" charset="-122"/>
                <a:ea typeface="微软雅黑" panose="020B0503020204020204" pitchFamily="34" charset="-122"/>
              </a:rPr>
              <a:t>	-10</a:t>
            </a:r>
            <a:r>
              <a:rPr lang="zh-CN" altLang="en-US" sz="2000" spc="300" dirty="0">
                <a:latin typeface="微软雅黑" panose="020B0503020204020204" pitchFamily="34" charset="-122"/>
                <a:ea typeface="微软雅黑" panose="020B0503020204020204" pitchFamily="34" charset="-122"/>
              </a:rPr>
              <a:t>种类别</a:t>
            </a:r>
            <a:endParaRPr lang="en-US" sz="2400" spc="300" dirty="0">
              <a:latin typeface="微软雅黑" panose="020B0503020204020204" pitchFamily="34" charset="-122"/>
              <a:ea typeface="微软雅黑" panose="020B0503020204020204" pitchFamily="34" charset="-122"/>
            </a:endParaRPr>
          </a:p>
        </p:txBody>
      </p:sp>
      <p:pic>
        <p:nvPicPr>
          <p:cNvPr id="2" name="Picture 1">
            <a:extLst>
              <a:ext uri="{FF2B5EF4-FFF2-40B4-BE49-F238E27FC236}">
                <a16:creationId xmlns:a16="http://schemas.microsoft.com/office/drawing/2014/main" id="{E761CA41-BB14-D283-4705-294AD1DA0075}"/>
              </a:ext>
            </a:extLst>
          </p:cNvPr>
          <p:cNvPicPr>
            <a:picLocks noChangeAspect="1"/>
          </p:cNvPicPr>
          <p:nvPr/>
        </p:nvPicPr>
        <p:blipFill>
          <a:blip r:embed="rId3"/>
          <a:stretch>
            <a:fillRect/>
          </a:stretch>
        </p:blipFill>
        <p:spPr>
          <a:xfrm>
            <a:off x="857595" y="2093533"/>
            <a:ext cx="4566175" cy="1770558"/>
          </a:xfrm>
          <a:prstGeom prst="rect">
            <a:avLst/>
          </a:prstGeom>
        </p:spPr>
      </p:pic>
      <p:sp>
        <p:nvSpPr>
          <p:cNvPr id="4" name="TextBox 3">
            <a:extLst>
              <a:ext uri="{FF2B5EF4-FFF2-40B4-BE49-F238E27FC236}">
                <a16:creationId xmlns:a16="http://schemas.microsoft.com/office/drawing/2014/main" id="{E1F50DFD-4F80-EAED-C925-70AE5BF0764A}"/>
              </a:ext>
            </a:extLst>
          </p:cNvPr>
          <p:cNvSpPr txBox="1"/>
          <p:nvPr/>
        </p:nvSpPr>
        <p:spPr>
          <a:xfrm>
            <a:off x="712265" y="3933472"/>
            <a:ext cx="5306029" cy="1138773"/>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Caltech101</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-9000</a:t>
            </a:r>
            <a:r>
              <a:rPr lang="zh-CN" altLang="en-US" sz="2000" spc="300" dirty="0">
                <a:latin typeface="微软雅黑" panose="020B0503020204020204" pitchFamily="34" charset="-122"/>
                <a:ea typeface="微软雅黑" panose="020B0503020204020204" pitchFamily="34" charset="-122"/>
              </a:rPr>
              <a:t>多幅图像</a:t>
            </a:r>
            <a:endParaRPr lang="en-US" altLang="zh-CN" sz="2000" spc="300" dirty="0">
              <a:latin typeface="微软雅黑" panose="020B0503020204020204" pitchFamily="34" charset="-122"/>
              <a:ea typeface="微软雅黑" panose="020B0503020204020204" pitchFamily="34" charset="-122"/>
            </a:endParaRPr>
          </a:p>
          <a:p>
            <a:r>
              <a:rPr lang="en-US" altLang="zh-CN" sz="2000" spc="300" dirty="0">
                <a:latin typeface="微软雅黑" panose="020B0503020204020204" pitchFamily="34" charset="-122"/>
                <a:ea typeface="微软雅黑" panose="020B0503020204020204" pitchFamily="34" charset="-122"/>
              </a:rPr>
              <a:t>	-101</a:t>
            </a:r>
            <a:r>
              <a:rPr lang="zh-CN" altLang="en-US" sz="2000" spc="300" dirty="0">
                <a:latin typeface="微软雅黑" panose="020B0503020204020204" pitchFamily="34" charset="-122"/>
                <a:ea typeface="微软雅黑" panose="020B0503020204020204" pitchFamily="34" charset="-122"/>
              </a:rPr>
              <a:t>种类别</a:t>
            </a:r>
            <a:r>
              <a:rPr lang="en-US" altLang="zh-CN" sz="2000" spc="300" dirty="0">
                <a:latin typeface="微软雅黑" panose="020B0503020204020204" pitchFamily="34" charset="-122"/>
                <a:ea typeface="微软雅黑" panose="020B0503020204020204" pitchFamily="34" charset="-122"/>
              </a:rPr>
              <a:t>+1</a:t>
            </a:r>
            <a:r>
              <a:rPr lang="zh-CN" altLang="en-US" sz="2000" spc="300" dirty="0">
                <a:latin typeface="微软雅黑" panose="020B0503020204020204" pitchFamily="34" charset="-122"/>
                <a:ea typeface="微软雅黑" panose="020B0503020204020204" pitchFamily="34" charset="-122"/>
              </a:rPr>
              <a:t>个背景类别</a:t>
            </a:r>
            <a:endParaRPr lang="en-US" sz="2400" spc="300" dirty="0">
              <a:latin typeface="微软雅黑" panose="020B0503020204020204" pitchFamily="34" charset="-122"/>
              <a:ea typeface="微软雅黑" panose="020B0503020204020204" pitchFamily="34" charset="-122"/>
            </a:endParaRPr>
          </a:p>
        </p:txBody>
      </p:sp>
      <p:pic>
        <p:nvPicPr>
          <p:cNvPr id="18" name="Picture 17" descr="A crocodile lying on the ground&#10;&#10;Description automatically generated">
            <a:extLst>
              <a:ext uri="{FF2B5EF4-FFF2-40B4-BE49-F238E27FC236}">
                <a16:creationId xmlns:a16="http://schemas.microsoft.com/office/drawing/2014/main" id="{54ED64C0-7001-2AC1-3993-3E463C58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18" y="5068932"/>
            <a:ext cx="2090038" cy="1692931"/>
          </a:xfrm>
          <a:prstGeom prst="rect">
            <a:avLst/>
          </a:prstGeom>
        </p:spPr>
      </p:pic>
      <p:pic>
        <p:nvPicPr>
          <p:cNvPr id="21" name="Picture 20" descr="A black camera with a large lens&#10;&#10;Description automatically generated">
            <a:extLst>
              <a:ext uri="{FF2B5EF4-FFF2-40B4-BE49-F238E27FC236}">
                <a16:creationId xmlns:a16="http://schemas.microsoft.com/office/drawing/2014/main" id="{AD5F22B6-C120-6758-B401-D13DD67549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5205" y="5126318"/>
            <a:ext cx="1520503" cy="1546628"/>
          </a:xfrm>
          <a:prstGeom prst="rect">
            <a:avLst/>
          </a:prstGeom>
        </p:spPr>
      </p:pic>
      <p:pic>
        <p:nvPicPr>
          <p:cNvPr id="23" name="Picture 22" descr="A black chair with a white background&#10;&#10;Description automatically generated">
            <a:extLst>
              <a:ext uri="{FF2B5EF4-FFF2-40B4-BE49-F238E27FC236}">
                <a16:creationId xmlns:a16="http://schemas.microsoft.com/office/drawing/2014/main" id="{E497BDCB-2596-9519-9C60-9E7B3CD36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1121" y="5141626"/>
            <a:ext cx="1128621" cy="1593654"/>
          </a:xfrm>
          <a:prstGeom prst="rect">
            <a:avLst/>
          </a:prstGeom>
        </p:spPr>
      </p:pic>
      <p:pic>
        <p:nvPicPr>
          <p:cNvPr id="1028" name="Picture 4">
            <a:extLst>
              <a:ext uri="{FF2B5EF4-FFF2-40B4-BE49-F238E27FC236}">
                <a16:creationId xmlns:a16="http://schemas.microsoft.com/office/drawing/2014/main" id="{27EB92A2-CD40-C028-D25A-C13854A433D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38441" y="2251587"/>
            <a:ext cx="5628733" cy="442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94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数据集与度量</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24" name="Picture 4">
            <a:extLst>
              <a:ext uri="{FF2B5EF4-FFF2-40B4-BE49-F238E27FC236}">
                <a16:creationId xmlns:a16="http://schemas.microsoft.com/office/drawing/2014/main" id="{3D93F52E-8752-3B8D-6F65-D680C2329A37}"/>
              </a:ext>
            </a:extLst>
          </p:cNvPr>
          <p:cNvPicPr>
            <a:picLocks noChangeAspect="1"/>
          </p:cNvPicPr>
          <p:nvPr/>
        </p:nvPicPr>
        <p:blipFill>
          <a:blip r:embed="rId3"/>
          <a:stretch>
            <a:fillRect/>
          </a:stretch>
        </p:blipFill>
        <p:spPr>
          <a:xfrm>
            <a:off x="502966" y="2147721"/>
            <a:ext cx="8107633" cy="4208629"/>
          </a:xfrm>
          <a:prstGeom prst="rect">
            <a:avLst/>
          </a:prstGeom>
        </p:spPr>
      </p:pic>
      <p:sp>
        <p:nvSpPr>
          <p:cNvPr id="5" name="TextBox 4">
            <a:extLst>
              <a:ext uri="{FF2B5EF4-FFF2-40B4-BE49-F238E27FC236}">
                <a16:creationId xmlns:a16="http://schemas.microsoft.com/office/drawing/2014/main" id="{1E95F927-46AB-F3FD-116C-322664B65709}"/>
              </a:ext>
            </a:extLst>
          </p:cNvPr>
          <p:cNvSpPr txBox="1"/>
          <p:nvPr/>
        </p:nvSpPr>
        <p:spPr>
          <a:xfrm>
            <a:off x="562523" y="886652"/>
            <a:ext cx="9542717" cy="1138773"/>
          </a:xfrm>
          <a:prstGeom prst="rect">
            <a:avLst/>
          </a:prstGeom>
          <a:noFill/>
        </p:spPr>
        <p:txBody>
          <a:bodyPr wrap="square">
            <a:spAutoFit/>
          </a:bodyPr>
          <a:lstStyle/>
          <a:p>
            <a:r>
              <a:rPr lang="en-US" altLang="zh-CN" sz="2400" spc="300" dirty="0">
                <a:latin typeface="微软雅黑" panose="020B0503020204020204" pitchFamily="34" charset="-122"/>
                <a:ea typeface="微软雅黑" panose="020B0503020204020204" pitchFamily="34" charset="-122"/>
              </a:rPr>
              <a:t>ImageNet1K</a:t>
            </a:r>
            <a:r>
              <a:rPr lang="zh-CN" altLang="en-US" sz="2400" spc="300" dirty="0">
                <a:latin typeface="微软雅黑" panose="020B0503020204020204" pitchFamily="34" charset="-122"/>
                <a:ea typeface="微软雅黑" panose="020B0503020204020204" pitchFamily="34" charset="-122"/>
              </a:rPr>
              <a:t>数据集</a:t>
            </a:r>
            <a:endParaRPr lang="en-US" altLang="zh-CN" sz="2400" spc="300" dirty="0">
              <a:latin typeface="微软雅黑" panose="020B0503020204020204" pitchFamily="34" charset="-122"/>
              <a:ea typeface="微软雅黑" panose="020B0503020204020204" pitchFamily="34" charset="-122"/>
            </a:endParaRPr>
          </a:p>
          <a:p>
            <a:r>
              <a:rPr lang="en-US" altLang="zh-CN" sz="2400" spc="300" dirty="0">
                <a:latin typeface="微软雅黑" panose="020B0503020204020204" pitchFamily="34" charset="-122"/>
                <a:ea typeface="微软雅黑" panose="020B0503020204020204" pitchFamily="34" charset="-122"/>
              </a:rPr>
              <a:t>	</a:t>
            </a:r>
            <a:r>
              <a:rPr lang="en-US" altLang="zh-CN" sz="2000" spc="300" dirty="0">
                <a:latin typeface="微软雅黑" panose="020B0503020204020204" pitchFamily="34" charset="-122"/>
                <a:ea typeface="微软雅黑" panose="020B0503020204020204" pitchFamily="34" charset="-122"/>
              </a:rPr>
              <a:t>-100</a:t>
            </a:r>
            <a:r>
              <a:rPr lang="zh-CN" altLang="en-US" sz="2000" spc="300" dirty="0">
                <a:latin typeface="微软雅黑" panose="020B0503020204020204" pitchFamily="34" charset="-122"/>
                <a:ea typeface="微软雅黑" panose="020B0503020204020204" pitchFamily="34" charset="-122"/>
              </a:rPr>
              <a:t>多万幅训练图像，</a:t>
            </a:r>
            <a:r>
              <a:rPr lang="en-US" altLang="zh-CN" sz="2000" spc="300" dirty="0">
                <a:latin typeface="微软雅黑" panose="020B0503020204020204" pitchFamily="34" charset="-122"/>
                <a:ea typeface="微软雅黑" panose="020B0503020204020204" pitchFamily="34" charset="-122"/>
              </a:rPr>
              <a:t>5</a:t>
            </a:r>
            <a:r>
              <a:rPr lang="zh-CN" altLang="en-US" sz="2000" spc="300" dirty="0">
                <a:latin typeface="微软雅黑" panose="020B0503020204020204" pitchFamily="34" charset="-122"/>
                <a:ea typeface="微软雅黑" panose="020B0503020204020204" pitchFamily="34" charset="-122"/>
              </a:rPr>
              <a:t>万幅验证图像，</a:t>
            </a:r>
            <a:r>
              <a:rPr lang="en-US" altLang="zh-CN" sz="2000" spc="300" dirty="0">
                <a:latin typeface="微软雅黑" panose="020B0503020204020204" pitchFamily="34" charset="-122"/>
                <a:ea typeface="微软雅黑" panose="020B0503020204020204" pitchFamily="34" charset="-122"/>
              </a:rPr>
              <a:t>10</a:t>
            </a:r>
            <a:r>
              <a:rPr lang="zh-CN" altLang="en-US" sz="2000" spc="300" dirty="0">
                <a:latin typeface="微软雅黑" panose="020B0503020204020204" pitchFamily="34" charset="-122"/>
                <a:ea typeface="微软雅黑" panose="020B0503020204020204" pitchFamily="34" charset="-122"/>
              </a:rPr>
              <a:t>万幅测试图像</a:t>
            </a:r>
            <a:endParaRPr lang="en-US" altLang="zh-CN" sz="2000" spc="300" dirty="0">
              <a:latin typeface="微软雅黑" panose="020B0503020204020204" pitchFamily="34" charset="-122"/>
              <a:ea typeface="微软雅黑" panose="020B0503020204020204" pitchFamily="34" charset="-122"/>
            </a:endParaRPr>
          </a:p>
          <a:p>
            <a:r>
              <a:rPr lang="en-US" altLang="zh-CN" sz="2000" spc="300" dirty="0">
                <a:latin typeface="微软雅黑" panose="020B0503020204020204" pitchFamily="34" charset="-122"/>
                <a:ea typeface="微软雅黑" panose="020B0503020204020204" pitchFamily="34" charset="-122"/>
              </a:rPr>
              <a:t>	-1000</a:t>
            </a:r>
            <a:r>
              <a:rPr lang="zh-CN" altLang="en-US" sz="2000" spc="300" dirty="0">
                <a:latin typeface="微软雅黑" panose="020B0503020204020204" pitchFamily="34" charset="-122"/>
                <a:ea typeface="微软雅黑" panose="020B0503020204020204" pitchFamily="34" charset="-122"/>
              </a:rPr>
              <a:t>种类别</a:t>
            </a:r>
            <a:endParaRPr lang="en-US" altLang="zh-CN" sz="2000" spc="300" dirty="0">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id="{82A50579-DB47-05BB-B2A3-7DED3CB27F3F}"/>
              </a:ext>
            </a:extLst>
          </p:cNvPr>
          <p:cNvSpPr txBox="1"/>
          <p:nvPr/>
        </p:nvSpPr>
        <p:spPr>
          <a:xfrm>
            <a:off x="8798044" y="2284590"/>
            <a:ext cx="2913096" cy="461665"/>
          </a:xfrm>
          <a:prstGeom prst="rect">
            <a:avLst/>
          </a:prstGeom>
          <a:noFill/>
        </p:spPr>
        <p:txBody>
          <a:bodyPr wrap="square">
            <a:spAutoFit/>
          </a:bodyPr>
          <a:lstStyle/>
          <a:p>
            <a:r>
              <a:rPr lang="zh-CN" altLang="en-US" sz="2400" spc="300" dirty="0">
                <a:latin typeface="微软雅黑" panose="020B0503020204020204" pitchFamily="34" charset="-122"/>
                <a:ea typeface="微软雅黑" panose="020B0503020204020204" pitchFamily="34" charset="-122"/>
              </a:rPr>
              <a:t>度量</a:t>
            </a:r>
            <a:r>
              <a:rPr lang="en-US" altLang="zh-CN" sz="2400" spc="300" dirty="0">
                <a:latin typeface="微软雅黑" panose="020B0503020204020204" pitchFamily="34" charset="-122"/>
                <a:ea typeface="微软雅黑" panose="020B0503020204020204" pitchFamily="34" charset="-122"/>
              </a:rPr>
              <a:t>- Top K</a:t>
            </a:r>
            <a:r>
              <a:rPr lang="zh-CN" altLang="en-US" sz="2400" spc="300" dirty="0">
                <a:latin typeface="微软雅黑" panose="020B0503020204020204" pitchFamily="34" charset="-122"/>
                <a:ea typeface="微软雅黑" panose="020B0503020204020204" pitchFamily="34" charset="-122"/>
              </a:rPr>
              <a:t>错误</a:t>
            </a:r>
            <a:endParaRPr lang="en-US" altLang="zh-CN" sz="2000" spc="3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53F66C-33FA-9412-C652-738406D82368}"/>
                  </a:ext>
                </a:extLst>
              </p:cNvPr>
              <p:cNvSpPr txBox="1"/>
              <p:nvPr/>
            </p:nvSpPr>
            <p:spPr>
              <a:xfrm>
                <a:off x="9514293" y="3112727"/>
                <a:ext cx="1480598" cy="632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𝑛</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oMath>
                  </m:oMathPara>
                </a14:m>
                <a:endParaRPr lang="en-US" sz="2400" dirty="0"/>
              </a:p>
            </p:txBody>
          </p:sp>
        </mc:Choice>
        <mc:Fallback xmlns="">
          <p:sp>
            <p:nvSpPr>
              <p:cNvPr id="7" name="TextBox 6">
                <a:extLst>
                  <a:ext uri="{FF2B5EF4-FFF2-40B4-BE49-F238E27FC236}">
                    <a16:creationId xmlns:a16="http://schemas.microsoft.com/office/drawing/2014/main" id="{0F53F66C-33FA-9412-C652-738406D82368}"/>
                  </a:ext>
                </a:extLst>
              </p:cNvPr>
              <p:cNvSpPr txBox="1">
                <a:spLocks noRot="1" noChangeAspect="1" noMove="1" noResize="1" noEditPoints="1" noAdjustHandles="1" noChangeArrowheads="1" noChangeShapeType="1" noTextEdit="1"/>
              </p:cNvSpPr>
              <p:nvPr/>
            </p:nvSpPr>
            <p:spPr>
              <a:xfrm>
                <a:off x="9514293" y="3112727"/>
                <a:ext cx="1480598" cy="63254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DC744DE-BB42-A050-C505-AE7928180BA5}"/>
                  </a:ext>
                </a:extLst>
              </p:cNvPr>
              <p:cNvSpPr txBox="1"/>
              <p:nvPr/>
            </p:nvSpPr>
            <p:spPr>
              <a:xfrm>
                <a:off x="8610600" y="4317745"/>
                <a:ext cx="3401860" cy="707886"/>
              </a:xfrm>
              <a:prstGeom prst="rect">
                <a:avLst/>
              </a:prstGeom>
              <a:noFill/>
            </p:spPr>
            <p:txBody>
              <a:bodyPr wrap="square">
                <a:spAutoFit/>
              </a:bodyPr>
              <a:lstStyle/>
              <a:p>
                <a:pPr algn="ctr"/>
                <a14:m>
                  <m:oMath xmlns:m="http://schemas.openxmlformats.org/officeDocument/2006/math">
                    <m:r>
                      <a:rPr lang="en-US" altLang="zh-CN" sz="2000" i="1" spc="300" dirty="0" smtClean="0">
                        <a:latin typeface="Cambria Math" panose="02040503050406030204" pitchFamily="18" charset="0"/>
                        <a:ea typeface="微软雅黑" panose="020B0503020204020204" pitchFamily="34" charset="-122"/>
                      </a:rPr>
                      <m:t>𝑚</m:t>
                    </m:r>
                  </m:oMath>
                </a14:m>
                <a:r>
                  <a:rPr lang="en-US" altLang="zh-CN" sz="2000" spc="300" dirty="0">
                    <a:latin typeface="微软雅黑" panose="020B0503020204020204" pitchFamily="34" charset="-122"/>
                    <a:ea typeface="微软雅黑" panose="020B0503020204020204" pitchFamily="34" charset="-122"/>
                  </a:rPr>
                  <a:t>: </a:t>
                </a:r>
                <a:r>
                  <a:rPr lang="zh-CN" altLang="en-US" sz="2000" spc="300" dirty="0">
                    <a:latin typeface="微软雅黑" panose="020B0503020204020204" pitchFamily="34" charset="-122"/>
                    <a:ea typeface="微软雅黑" panose="020B0503020204020204" pitchFamily="34" charset="-122"/>
                  </a:rPr>
                  <a:t>模型预测的前</a:t>
                </a:r>
                <a14:m>
                  <m:oMath xmlns:m="http://schemas.openxmlformats.org/officeDocument/2006/math">
                    <m:r>
                      <a:rPr lang="en-US" altLang="zh-CN" sz="2000" i="1" spc="300" dirty="0" smtClean="0">
                        <a:latin typeface="Cambria Math" panose="02040503050406030204" pitchFamily="18" charset="0"/>
                        <a:ea typeface="微软雅黑" panose="020B0503020204020204" pitchFamily="34" charset="-122"/>
                      </a:rPr>
                      <m:t>𝑘</m:t>
                    </m:r>
                  </m:oMath>
                </a14:m>
                <a:r>
                  <a:rPr lang="zh-CN" altLang="en-US" sz="2000" spc="300" dirty="0">
                    <a:latin typeface="微软雅黑" panose="020B0503020204020204" pitchFamily="34" charset="-122"/>
                    <a:ea typeface="微软雅黑" panose="020B0503020204020204" pitchFamily="34" charset="-122"/>
                  </a:rPr>
                  <a:t>个类别都错的测试图像样本数</a:t>
                </a:r>
                <a:endParaRPr lang="en-US" altLang="zh-CN" sz="2000" spc="300" dirty="0">
                  <a:latin typeface="微软雅黑" panose="020B0503020204020204" pitchFamily="34" charset="-122"/>
                  <a:ea typeface="微软雅黑" panose="020B0503020204020204" pitchFamily="34" charset="-122"/>
                </a:endParaRPr>
              </a:p>
            </p:txBody>
          </p:sp>
        </mc:Choice>
        <mc:Fallback xmlns="">
          <p:sp>
            <p:nvSpPr>
              <p:cNvPr id="14" name="TextBox 13">
                <a:extLst>
                  <a:ext uri="{FF2B5EF4-FFF2-40B4-BE49-F238E27FC236}">
                    <a16:creationId xmlns:a16="http://schemas.microsoft.com/office/drawing/2014/main" id="{7DC744DE-BB42-A050-C505-AE7928180BA5}"/>
                  </a:ext>
                </a:extLst>
              </p:cNvPr>
              <p:cNvSpPr txBox="1">
                <a:spLocks noRot="1" noChangeAspect="1" noMove="1" noResize="1" noEditPoints="1" noAdjustHandles="1" noChangeArrowheads="1" noChangeShapeType="1" noTextEdit="1"/>
              </p:cNvSpPr>
              <p:nvPr/>
            </p:nvSpPr>
            <p:spPr>
              <a:xfrm>
                <a:off x="8610600" y="4317745"/>
                <a:ext cx="3401860" cy="707886"/>
              </a:xfrm>
              <a:prstGeom prst="rect">
                <a:avLst/>
              </a:prstGeom>
              <a:blipFill>
                <a:blip r:embed="rId7"/>
                <a:stretch>
                  <a:fillRect l="-1971" t="-4310" r="-1792" b="-1465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BCC70A9-778C-093D-22DB-97D12E909AC9}"/>
              </a:ext>
            </a:extLst>
          </p:cNvPr>
          <p:cNvSpPr txBox="1"/>
          <p:nvPr/>
        </p:nvSpPr>
        <p:spPr>
          <a:xfrm>
            <a:off x="8648693" y="5296910"/>
            <a:ext cx="3401860" cy="400110"/>
          </a:xfrm>
          <a:prstGeom prst="rect">
            <a:avLst/>
          </a:prstGeom>
          <a:noFill/>
        </p:spPr>
        <p:txBody>
          <a:bodyPr wrap="square">
            <a:spAutoFit/>
          </a:bodyPr>
          <a:lstStyle/>
          <a:p>
            <a:pPr algn="ctr"/>
            <a:r>
              <a:rPr lang="en-US" altLang="zh-CN" sz="2000" i="0" spc="300" dirty="0">
                <a:latin typeface="+mj-lt"/>
                <a:ea typeface="微软雅黑" panose="020B0503020204020204" pitchFamily="34" charset="-122"/>
              </a:rPr>
              <a:t>n</a:t>
            </a:r>
            <a:r>
              <a:rPr lang="en-US" altLang="zh-CN" sz="2000" spc="300" dirty="0">
                <a:latin typeface="微软雅黑" panose="020B0503020204020204" pitchFamily="34" charset="-122"/>
                <a:ea typeface="微软雅黑" panose="020B0503020204020204" pitchFamily="34" charset="-122"/>
              </a:rPr>
              <a:t>: </a:t>
            </a:r>
            <a:r>
              <a:rPr lang="zh-CN" altLang="en-US" sz="2000" spc="300" dirty="0">
                <a:latin typeface="微软雅黑" panose="020B0503020204020204" pitchFamily="34" charset="-122"/>
                <a:ea typeface="微软雅黑" panose="020B0503020204020204" pitchFamily="34" charset="-122"/>
              </a:rPr>
              <a:t>测试图像样本总数</a:t>
            </a:r>
            <a:endParaRPr lang="en-US" altLang="zh-CN" sz="20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9084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rgbClr val="003679"/>
                  </a:solidFill>
                  <a:latin typeface="微软雅黑" panose="020B0503020204020204" pitchFamily="34" charset="-122"/>
                  <a:ea typeface="微软雅黑" panose="020B0503020204020204" pitchFamily="34" charset="-122"/>
                  <a:sym typeface="+mn-ea"/>
                </a:rPr>
                <a:t>基于视觉词袋模型的图像分类</a:t>
              </a:r>
            </a:p>
          </p:txBody>
        </p:sp>
      </p:grpSp>
      <p:sp>
        <p:nvSpPr>
          <p:cNvPr id="2" name="Rectangle 2">
            <a:extLst>
              <a:ext uri="{FF2B5EF4-FFF2-40B4-BE49-F238E27FC236}">
                <a16:creationId xmlns:a16="http://schemas.microsoft.com/office/drawing/2014/main" id="{D3F9C8EF-E0A3-4916-314B-09651D74A67E}"/>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 name="组 29">
            <a:extLst>
              <a:ext uri="{FF2B5EF4-FFF2-40B4-BE49-F238E27FC236}">
                <a16:creationId xmlns:a16="http://schemas.microsoft.com/office/drawing/2014/main" id="{1AABABB6-61E9-69C2-0F93-3BBB808B43E8}"/>
              </a:ext>
            </a:extLst>
          </p:cNvPr>
          <p:cNvGrpSpPr/>
          <p:nvPr/>
        </p:nvGrpSpPr>
        <p:grpSpPr>
          <a:xfrm>
            <a:off x="4220262" y="4561519"/>
            <a:ext cx="4892591" cy="657875"/>
            <a:chOff x="2644977" y="1673730"/>
            <a:chExt cx="4892590" cy="657874"/>
          </a:xfrm>
        </p:grpSpPr>
        <p:sp>
          <p:nvSpPr>
            <p:cNvPr id="4" name="矩形 40">
              <a:extLst>
                <a:ext uri="{FF2B5EF4-FFF2-40B4-BE49-F238E27FC236}">
                  <a16:creationId xmlns:a16="http://schemas.microsoft.com/office/drawing/2014/main" id="{4278D27D-70AD-39FB-0A5E-EE5B01F7CBC3}"/>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1">
              <a:extLst>
                <a:ext uri="{FF2B5EF4-FFF2-40B4-BE49-F238E27FC236}">
                  <a16:creationId xmlns:a16="http://schemas.microsoft.com/office/drawing/2014/main" id="{CCC24708-561A-C564-D2D7-3D7DB365212B}"/>
                </a:ext>
              </a:extLst>
            </p:cNvPr>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基于深度卷积网络的图像分类</a:t>
              </a:r>
            </a:p>
          </p:txBody>
        </p:sp>
      </p:grpSp>
    </p:spTree>
    <p:extLst>
      <p:ext uri="{BB962C8B-B14F-4D97-AF65-F5344CB8AC3E}">
        <p14:creationId xmlns:p14="http://schemas.microsoft.com/office/powerpoint/2010/main" val="44330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基于视觉词袋模型</a:t>
            </a:r>
            <a:r>
              <a:rPr lang="en-US" altLang="zh-CN" baseline="30000" dirty="0"/>
              <a:t>[1]</a:t>
            </a:r>
            <a:r>
              <a:rPr lang="zh-CN" altLang="en-US" dirty="0"/>
              <a:t>的图像分类</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TextBox 6">
            <a:extLst>
              <a:ext uri="{FF2B5EF4-FFF2-40B4-BE49-F238E27FC236}">
                <a16:creationId xmlns:a16="http://schemas.microsoft.com/office/drawing/2014/main" id="{94FAD3FF-89AC-795D-6E99-BA99A99E5FDE}"/>
              </a:ext>
            </a:extLst>
          </p:cNvPr>
          <p:cNvSpPr txBox="1"/>
          <p:nvPr/>
        </p:nvSpPr>
        <p:spPr>
          <a:xfrm>
            <a:off x="600856" y="856206"/>
            <a:ext cx="11591144" cy="2797048"/>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视觉词袋模型是一种提取图像表征的方法</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arenR"/>
            </a:pPr>
            <a:r>
              <a:rPr lang="zh-CN" altLang="en-US" sz="2400" b="1" spc="300" dirty="0">
                <a:solidFill>
                  <a:srgbClr val="004098"/>
                </a:solidFill>
                <a:latin typeface="微软雅黑" panose="020B0503020204020204" pitchFamily="34" charset="-122"/>
                <a:ea typeface="微软雅黑" panose="020B0503020204020204" pitchFamily="34" charset="-122"/>
              </a:rPr>
              <a:t>从训练图像集中提取特征，形成特征库 </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提取什么特征？</a:t>
            </a:r>
            <a:r>
              <a:rPr lang="en-US" altLang="zh-CN" sz="2400" b="1" spc="300" dirty="0">
                <a:solidFill>
                  <a:srgbClr val="004098"/>
                </a:solidFill>
                <a:latin typeface="微软雅黑" panose="020B0503020204020204" pitchFamily="34" charset="-122"/>
                <a:ea typeface="微软雅黑" panose="020B0503020204020204" pitchFamily="34" charset="-122"/>
              </a:rPr>
              <a:t>SIFT</a:t>
            </a:r>
            <a:r>
              <a:rPr lang="zh-CN" altLang="en-US" sz="2400" b="1" spc="300" dirty="0">
                <a:solidFill>
                  <a:srgbClr val="004098"/>
                </a:solidFill>
                <a:latin typeface="微软雅黑" panose="020B0503020204020204" pitchFamily="34" charset="-122"/>
                <a:ea typeface="微软雅黑" panose="020B0503020204020204" pitchFamily="34" charset="-122"/>
              </a:rPr>
              <a:t>特征</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arenR" startAt="2"/>
            </a:pPr>
            <a:r>
              <a:rPr lang="zh-CN" altLang="en-US" sz="2400" b="1" spc="300" dirty="0">
                <a:solidFill>
                  <a:srgbClr val="004098"/>
                </a:solidFill>
                <a:latin typeface="微软雅黑" panose="020B0503020204020204" pitchFamily="34" charset="-122"/>
                <a:ea typeface="微软雅黑" panose="020B0503020204020204" pitchFamily="34" charset="-122"/>
              </a:rPr>
              <a:t>对特征库中的特征向量进行聚类，构建“视觉词典”</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en-US" altLang="zh-CN" sz="2400" b="1" spc="300" dirty="0">
                <a:solidFill>
                  <a:srgbClr val="004098"/>
                </a:solidFill>
                <a:latin typeface="微软雅黑" panose="020B0503020204020204" pitchFamily="34" charset="-122"/>
                <a:ea typeface="微软雅黑" panose="020B0503020204020204" pitchFamily="34" charset="-122"/>
              </a:rPr>
              <a:t>	–</a:t>
            </a:r>
            <a:r>
              <a:rPr lang="zh-CN" altLang="en-US" sz="2400" b="1" spc="300" dirty="0">
                <a:solidFill>
                  <a:srgbClr val="004098"/>
                </a:solidFill>
                <a:latin typeface="微软雅黑" panose="020B0503020204020204" pitchFamily="34" charset="-122"/>
                <a:ea typeface="微软雅黑" panose="020B0503020204020204" pitchFamily="34" charset="-122"/>
              </a:rPr>
              <a:t>如何聚类？</a:t>
            </a:r>
            <a:r>
              <a:rPr lang="en-US" altLang="zh-CN" sz="2400" b="1" spc="300" dirty="0">
                <a:solidFill>
                  <a:srgbClr val="004098"/>
                </a:solidFill>
                <a:latin typeface="微软雅黑" panose="020B0503020204020204" pitchFamily="34" charset="-122"/>
                <a:ea typeface="微软雅黑" panose="020B0503020204020204" pitchFamily="34" charset="-122"/>
              </a:rPr>
              <a:t>k-means</a:t>
            </a:r>
            <a:r>
              <a:rPr lang="zh-CN" altLang="en-US" sz="2400" b="1" spc="300" dirty="0">
                <a:solidFill>
                  <a:srgbClr val="004098"/>
                </a:solidFill>
                <a:latin typeface="微软雅黑" panose="020B0503020204020204" pitchFamily="34" charset="-122"/>
                <a:ea typeface="微软雅黑" panose="020B0503020204020204" pitchFamily="34" charset="-122"/>
              </a:rPr>
              <a:t>聚类</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3" name="Picture 2" descr="A close-up of different objects&#10;&#10;Description automatically generated">
            <a:extLst>
              <a:ext uri="{FF2B5EF4-FFF2-40B4-BE49-F238E27FC236}">
                <a16:creationId xmlns:a16="http://schemas.microsoft.com/office/drawing/2014/main" id="{AB57FC51-CC63-F36A-9E63-8C1B51472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0" y="3653254"/>
            <a:ext cx="11924778" cy="2020588"/>
          </a:xfrm>
          <a:prstGeom prst="rect">
            <a:avLst/>
          </a:prstGeom>
        </p:spPr>
      </p:pic>
      <p:sp>
        <p:nvSpPr>
          <p:cNvPr id="4" name="TextBox 3">
            <a:extLst>
              <a:ext uri="{FF2B5EF4-FFF2-40B4-BE49-F238E27FC236}">
                <a16:creationId xmlns:a16="http://schemas.microsoft.com/office/drawing/2014/main" id="{B751AA8F-0F23-8870-3B50-F626A00D5796}"/>
              </a:ext>
            </a:extLst>
          </p:cNvPr>
          <p:cNvSpPr txBox="1"/>
          <p:nvPr/>
        </p:nvSpPr>
        <p:spPr>
          <a:xfrm>
            <a:off x="653243" y="5673842"/>
            <a:ext cx="10885511" cy="499624"/>
          </a:xfrm>
          <a:prstGeom prst="rect">
            <a:avLst/>
          </a:prstGeom>
          <a:noFill/>
        </p:spPr>
        <p:txBody>
          <a:bodyPr wrap="square">
            <a:spAutoFit/>
          </a:bodyPr>
          <a:lstStyle/>
          <a:p>
            <a:pPr algn="ctr">
              <a:lnSpc>
                <a:spcPct val="150000"/>
              </a:lnSpc>
            </a:pPr>
            <a:r>
              <a:rPr lang="zh-CN" altLang="en-US" sz="2000" spc="300" dirty="0">
                <a:latin typeface="微软雅黑" panose="020B0503020204020204" pitchFamily="34" charset="-122"/>
                <a:ea typeface="微软雅黑" panose="020B0503020204020204" pitchFamily="34" charset="-122"/>
              </a:rPr>
              <a:t>对特征向量聚类构建视觉词典，每个聚类中心（上图一个小块）即为一个视觉单词</a:t>
            </a:r>
            <a:endParaRPr lang="zh-CN" altLang="en-US" sz="2000" spc="300" dirty="0">
              <a:solidFill>
                <a:schemeClr val="tx1"/>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FEAB7F6-25D0-E383-682E-1BEA86F8175E}"/>
              </a:ext>
            </a:extLst>
          </p:cNvPr>
          <p:cNvSpPr/>
          <p:nvPr/>
        </p:nvSpPr>
        <p:spPr>
          <a:xfrm>
            <a:off x="412275" y="6127136"/>
            <a:ext cx="11126479" cy="646331"/>
          </a:xfrm>
          <a:prstGeom prst="rect">
            <a:avLst/>
          </a:prstGeom>
        </p:spPr>
        <p:txBody>
          <a:bodyPr wrap="square">
            <a:spAutoFit/>
          </a:bodyPr>
          <a:lstStyle/>
          <a:p>
            <a:r>
              <a:rPr lang="en-US" altLang="zh-CN" dirty="0">
                <a:solidFill>
                  <a:schemeClr val="bg1">
                    <a:lumMod val="50000"/>
                  </a:schemeClr>
                </a:solidFill>
                <a:latin typeface="Palatino Linotype" panose="02040502050505030304" pitchFamily="18" charset="0"/>
              </a:rPr>
              <a:t>[1] </a:t>
            </a:r>
            <a:r>
              <a:rPr lang="nl-NL" altLang="zh-CN" dirty="0">
                <a:solidFill>
                  <a:schemeClr val="bg1">
                    <a:lumMod val="50000"/>
                  </a:schemeClr>
                </a:solidFill>
                <a:latin typeface="Palatino Linotype" panose="02040502050505030304" pitchFamily="18" charset="0"/>
              </a:rPr>
              <a:t>	S. Lazebnik, et al</a:t>
            </a:r>
            <a:r>
              <a:rPr lang="en-US" altLang="zh-CN" dirty="0">
                <a:solidFill>
                  <a:schemeClr val="bg1">
                    <a:lumMod val="50000"/>
                  </a:schemeClr>
                </a:solidFill>
                <a:latin typeface="Palatino Linotype" panose="02040502050505030304" pitchFamily="18" charset="0"/>
              </a:rPr>
              <a:t>. Beyond Bags of Features: Spatial Pyramid Matching for Recognizing Natural Scene Categories. CVPR 2006.</a:t>
            </a:r>
            <a:endParaRPr lang="zh-CN" altLang="en-US" dirty="0">
              <a:solidFill>
                <a:schemeClr val="bg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3759775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946</Words>
  <Application>Microsoft Office PowerPoint</Application>
  <PresentationFormat>Widescreen</PresentationFormat>
  <Paragraphs>110</Paragraphs>
  <Slides>14</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Microsoft YaHei</vt:lpstr>
      <vt:lpstr>Microsoft YaHei</vt:lpstr>
      <vt:lpstr>Arial</vt:lpstr>
      <vt:lpstr>Calibri</vt:lpstr>
      <vt:lpstr>Cambria Math</vt:lpstr>
      <vt:lpstr>Palatino Linotype</vt:lpstr>
      <vt:lpstr>Times New Roman</vt:lpstr>
      <vt:lpstr>Wingdings</vt:lpstr>
      <vt:lpstr>工银国际</vt:lpstr>
      <vt:lpstr>页面</vt:lpstr>
      <vt:lpstr>PowerPoint Presentation</vt:lpstr>
      <vt:lpstr>PowerPoint Presentation</vt:lpstr>
      <vt:lpstr>简介</vt:lpstr>
      <vt:lpstr>简介</vt:lpstr>
      <vt:lpstr>PowerPoint Presentation</vt:lpstr>
      <vt:lpstr>数据集</vt:lpstr>
      <vt:lpstr>数据集与度量</vt:lpstr>
      <vt:lpstr>PowerPoint Presentation</vt:lpstr>
      <vt:lpstr>基于视觉词袋模型[1]的图像分类</vt:lpstr>
      <vt:lpstr>基于视觉词袋模型的图像分类</vt:lpstr>
      <vt:lpstr>基于视觉词袋模型的图像分类</vt:lpstr>
      <vt:lpstr>PowerPoint Presentation</vt:lpstr>
      <vt:lpstr>基于深度卷积网络的图像分类</vt:lpstr>
      <vt:lpstr>ResNet的架构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2024-12-03T15:01:15Z</dcterms:created>
  <dcterms:modified xsi:type="dcterms:W3CDTF">2024-12-03T15:01:19Z</dcterms:modified>
</cp:coreProperties>
</file>