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1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50" r:id="rId1"/>
    <p:sldMasterId id="2147483655" r:id="rId2"/>
  </p:sldMasterIdLst>
  <p:notesMasterIdLst>
    <p:notesMasterId r:id="rId17"/>
  </p:notesMasterIdLst>
  <p:sldIdLst>
    <p:sldId id="512" r:id="rId3"/>
    <p:sldId id="4944" r:id="rId4"/>
    <p:sldId id="1195" r:id="rId5"/>
    <p:sldId id="1196" r:id="rId6"/>
    <p:sldId id="4949" r:id="rId7"/>
    <p:sldId id="1198" r:id="rId8"/>
    <p:sldId id="1209" r:id="rId9"/>
    <p:sldId id="4950" r:id="rId10"/>
    <p:sldId id="1208" r:id="rId11"/>
    <p:sldId id="1210" r:id="rId12"/>
    <p:sldId id="4951" r:id="rId13"/>
    <p:sldId id="1211" r:id="rId14"/>
    <p:sldId id="4952" r:id="rId15"/>
    <p:sldId id="124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79"/>
    <a:srgbClr val="C03228"/>
    <a:srgbClr val="FFFFFF"/>
    <a:srgbClr val="0E57C4"/>
    <a:srgbClr val="000080"/>
    <a:srgbClr val="76A7B2"/>
    <a:srgbClr val="008000"/>
    <a:srgbClr val="9DFFA8"/>
    <a:srgbClr val="84B2F6"/>
    <a:srgbClr val="C8D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5" autoAdjust="0"/>
    <p:restoredTop sz="77419" autoAdjust="0"/>
  </p:normalViewPr>
  <p:slideViewPr>
    <p:cSldViewPr snapToGrid="0">
      <p:cViewPr varScale="1">
        <p:scale>
          <a:sx n="83" d="100"/>
          <a:sy n="83" d="100"/>
        </p:scale>
        <p:origin x="16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3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2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996D-FFBB-488B-8D27-4667085F0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96189-3F49-4E5F-9199-0F4821A78A72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1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96189-3F49-4E5F-9199-0F4821A78A72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1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996D-FFBB-488B-8D27-4667085F0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4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065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996D-FFBB-488B-8D27-4667085F0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3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996D-FFBB-488B-8D27-4667085F0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3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996D-FFBB-488B-8D27-4667085F0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49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9" y="1149350"/>
            <a:ext cx="11310816" cy="4662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98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grpSp>
        <p:nvGrpSpPr>
          <p:cNvPr id="7" name="组 13"/>
          <p:cNvGrpSpPr/>
          <p:nvPr userDrawn="1"/>
        </p:nvGrpSpPr>
        <p:grpSpPr>
          <a:xfrm>
            <a:off x="-633321" y="4571304"/>
            <a:ext cx="481519" cy="2273997"/>
            <a:chOff x="-557175" y="2580484"/>
            <a:chExt cx="361139" cy="2273997"/>
          </a:xfrm>
        </p:grpSpPr>
        <p:sp>
          <p:nvSpPr>
            <p:cNvPr id="8" name="矩形 7"/>
            <p:cNvSpPr/>
            <p:nvPr/>
          </p:nvSpPr>
          <p:spPr>
            <a:xfrm>
              <a:off x="-554851" y="3344693"/>
              <a:ext cx="358815" cy="358815"/>
            </a:xfrm>
            <a:prstGeom prst="rect">
              <a:avLst/>
            </a:prstGeom>
            <a:solidFill>
              <a:srgbClr val="003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554852" y="2580484"/>
              <a:ext cx="358815" cy="358815"/>
            </a:xfrm>
            <a:prstGeom prst="rect">
              <a:avLst/>
            </a:prstGeom>
            <a:solidFill>
              <a:srgbClr val="C03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554853" y="4108901"/>
              <a:ext cx="358815" cy="358815"/>
            </a:xfrm>
            <a:prstGeom prst="rect">
              <a:avLst/>
            </a:prstGeom>
            <a:solidFill>
              <a:srgbClr val="F2F2F2"/>
            </a:solidFill>
            <a:ln w="3175"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554852" y="2962589"/>
              <a:ext cx="358815" cy="358815"/>
            </a:xfrm>
            <a:prstGeom prst="rect">
              <a:avLst/>
            </a:prstGeom>
            <a:solidFill>
              <a:srgbClr val="EA3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-554853" y="3726797"/>
              <a:ext cx="358815" cy="35881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-557175" y="4495666"/>
              <a:ext cx="358815" cy="358815"/>
            </a:xfrm>
            <a:prstGeom prst="rect">
              <a:avLst/>
            </a:prstGeom>
            <a:solidFill>
              <a:srgbClr val="F2D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572CEFB-1F61-4640-A152-A08993A0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1877" y="6330131"/>
            <a:ext cx="2743200" cy="365125"/>
          </a:xfrm>
        </p:spPr>
        <p:txBody>
          <a:bodyPr/>
          <a:lstStyle>
            <a:lvl1pPr>
              <a:defRPr sz="1333" b="1"/>
            </a:lvl1pPr>
          </a:lstStyle>
          <a:p>
            <a:pPr>
              <a:defRPr/>
            </a:pPr>
            <a:fld id="{0664BE23-B3F9-45BA-B5CE-3D649D28F458}" type="slidenum">
              <a:rPr lang="zh-CN" altLang="en-US" smtClean="0"/>
              <a:pPr>
                <a:defRPr/>
              </a:pPr>
              <a:t>‹#›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270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96AF-2CB0-4BDA-9342-0D6958BBB263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上海交通大学</a:t>
            </a:r>
            <a:r>
              <a:rPr lang="en-US" altLang="zh-CN"/>
              <a:t>--</a:t>
            </a:r>
            <a:r>
              <a:rPr lang="zh-CN" altLang="en-US"/>
              <a:t>计算机科学导论</a:t>
            </a:r>
            <a:r>
              <a:rPr lang="en-US" altLang="zh-CN"/>
              <a:t>--</a:t>
            </a:r>
            <a:r>
              <a:rPr lang="zh-CN" altLang="en-US"/>
              <a:t>计算机导论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38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普通列表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idx="1" hasCustomPrompt="1"/>
          </p:nvPr>
        </p:nvSpPr>
        <p:spPr>
          <a:xfrm>
            <a:off x="479322" y="1117605"/>
            <a:ext cx="11120561" cy="49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 hasCustomPrompt="1"/>
          </p:nvPr>
        </p:nvSpPr>
        <p:spPr>
          <a:xfrm>
            <a:off x="340382" y="-3812"/>
            <a:ext cx="10273691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819D-90B8-4DE6-BE5D-09B5D54BA6A3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上海交通大学</a:t>
            </a:r>
            <a:r>
              <a:rPr lang="en-US" altLang="zh-CN"/>
              <a:t>--</a:t>
            </a:r>
            <a:r>
              <a:rPr lang="zh-CN" altLang="en-US"/>
              <a:t>计算机科学导论</a:t>
            </a:r>
            <a:r>
              <a:rPr lang="en-US" altLang="zh-CN"/>
              <a:t>--</a:t>
            </a:r>
            <a:r>
              <a:rPr lang="zh-CN" altLang="en-US"/>
              <a:t>计算机导论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7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 hasCustomPrompt="1"/>
          </p:nvPr>
        </p:nvSpPr>
        <p:spPr>
          <a:xfrm>
            <a:off x="340382" y="-3812"/>
            <a:ext cx="10273691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2DF-EF9E-4340-8F20-0DE5DD6ACCD1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上海交通大学</a:t>
            </a:r>
            <a:r>
              <a:rPr lang="en-US" altLang="zh-CN"/>
              <a:t>--</a:t>
            </a:r>
            <a:r>
              <a:rPr lang="zh-CN" altLang="en-US"/>
              <a:t>计算机科学导论</a:t>
            </a:r>
            <a:r>
              <a:rPr lang="en-US" altLang="zh-CN"/>
              <a:t>--</a:t>
            </a:r>
            <a:r>
              <a:rPr lang="zh-CN" altLang="en-US"/>
              <a:t>计算机导论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70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2046-0E25-4D1F-82FB-DCC5959392A7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上海交通大学</a:t>
            </a:r>
            <a:r>
              <a:rPr lang="en-US" altLang="zh-CN"/>
              <a:t>--</a:t>
            </a:r>
            <a:r>
              <a:rPr lang="zh-CN" altLang="en-US"/>
              <a:t>计算机科学导论</a:t>
            </a:r>
            <a:r>
              <a:rPr lang="en-US" altLang="zh-CN"/>
              <a:t>--</a:t>
            </a:r>
            <a:r>
              <a:rPr lang="zh-CN" altLang="en-US"/>
              <a:t>计算机导论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81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25939" y="103189"/>
            <a:ext cx="961292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TW" dirty="0"/>
          </a:p>
        </p:txBody>
      </p:sp>
      <p:sp>
        <p:nvSpPr>
          <p:cNvPr id="91154" name="Rectangle 18"/>
          <p:cNvSpPr>
            <a:spLocks noChangeArrowheads="1"/>
          </p:cNvSpPr>
          <p:nvPr/>
        </p:nvSpPr>
        <p:spPr bwMode="auto">
          <a:xfrm>
            <a:off x="-3908" y="0"/>
            <a:ext cx="281354" cy="952500"/>
          </a:xfrm>
          <a:prstGeom prst="rect">
            <a:avLst/>
          </a:prstGeom>
          <a:solidFill>
            <a:srgbClr val="004098"/>
          </a:solidFill>
          <a:ln>
            <a:noFill/>
          </a:ln>
          <a:effectLst/>
        </p:spPr>
        <p:txBody>
          <a:bodyPr wrap="none" lIns="45720" rIns="45720" anchor="ctr"/>
          <a:lstStyle/>
          <a:p>
            <a:pPr eaLnBrk="1" hangingPunct="1"/>
            <a:endParaRPr lang="en-US" altLang="zh-TW" sz="1800">
              <a:solidFill>
                <a:schemeClr val="bg1"/>
              </a:solidFill>
              <a:ea typeface="PMingLiU" pitchFamily="18" charset="-120"/>
            </a:endParaRPr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 flipV="1">
            <a:off x="-3907" y="952500"/>
            <a:ext cx="12195908" cy="0"/>
          </a:xfrm>
          <a:prstGeom prst="line">
            <a:avLst/>
          </a:prstGeom>
          <a:noFill/>
          <a:ln w="28575">
            <a:solidFill>
              <a:srgbClr val="00409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5883732" y="6527643"/>
            <a:ext cx="420629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/>
          <a:lstStyle>
            <a:defPPr>
              <a:defRPr lang="en-US"/>
            </a:defPPr>
            <a:lvl1pPr eaLnBrk="1" hangingPunct="1">
              <a:defRPr sz="1000"/>
            </a:lvl1pPr>
          </a:lstStyle>
          <a:p>
            <a:pPr lvl="0"/>
            <a:fld id="{B369F803-B564-468C-A770-A27D997CCC5C}" type="slidenum">
              <a:rPr lang="en-US" sz="1000" smtClean="0"/>
              <a:t>‹#›</a:t>
            </a:fld>
            <a:endParaRPr lang="en-US" sz="1000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23897" y="-2162"/>
            <a:ext cx="1100406" cy="933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0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华文楷体" panose="02010600040101010101" pitchFamily="2" charset="-122"/>
        </a:defRPr>
      </a:lvl9pPr>
    </p:titleStyle>
    <p:bodyStyle>
      <a:lvl1pPr algn="l" rtl="0" eaLnBrk="1" fontAlgn="base" hangingPunct="1">
        <a:spcBef>
          <a:spcPct val="20000"/>
        </a:spcBef>
        <a:spcAft>
          <a:spcPct val="20000"/>
        </a:spcAft>
        <a:buClr>
          <a:schemeClr val="accent1"/>
        </a:buClr>
        <a:buFont typeface="Wingdings" panose="05000000000000000000" pitchFamily="2" charset="2"/>
        <a:defRPr sz="1400" b="1">
          <a:solidFill>
            <a:schemeClr val="accent1"/>
          </a:solidFill>
          <a:latin typeface="+mn-lt"/>
          <a:ea typeface="+mn-ea"/>
          <a:cs typeface="+mn-cs"/>
        </a:defRPr>
      </a:lvl1pPr>
      <a:lvl2pPr marL="1905" algn="l" rtl="0" eaLnBrk="1" fontAlgn="base" hangingPunct="1">
        <a:spcBef>
          <a:spcPct val="20000"/>
        </a:spcBef>
        <a:spcAft>
          <a:spcPct val="20000"/>
        </a:spcAft>
        <a:buClr>
          <a:schemeClr val="accent1"/>
        </a:buClr>
        <a:buFont typeface="Wingdings" panose="05000000000000000000" pitchFamily="2" charset="2"/>
        <a:defRPr sz="1400">
          <a:solidFill>
            <a:schemeClr val="tx1"/>
          </a:solidFill>
          <a:latin typeface="+mn-lt"/>
          <a:ea typeface="+mn-ea"/>
        </a:defRPr>
      </a:lvl2pPr>
      <a:lvl3pPr marL="182880" indent="-179705" algn="l" rtl="0" eaLnBrk="1" fontAlgn="base" hangingPunct="1">
        <a:spcBef>
          <a:spcPct val="20000"/>
        </a:spcBef>
        <a:spcAft>
          <a:spcPct val="20000"/>
        </a:spcAft>
        <a:buClr>
          <a:schemeClr val="accent1"/>
        </a:buClr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3pPr>
      <a:lvl4pPr marL="351155" indent="-167005" algn="l" rtl="0" eaLnBrk="1" fontAlgn="base" hangingPunct="1">
        <a:spcBef>
          <a:spcPct val="20000"/>
        </a:spcBef>
        <a:spcAft>
          <a:spcPct val="20000"/>
        </a:spcAft>
        <a:buClr>
          <a:schemeClr val="accent1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541655" indent="-1892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998855" indent="-1892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1456055" indent="-1892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1913255" indent="-1892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2370455" indent="-1892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479322" y="1117605"/>
            <a:ext cx="11120561" cy="49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766561"/>
            <a:ext cx="12192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0" y="-3812"/>
            <a:ext cx="340383" cy="772274"/>
          </a:xfrm>
          <a:prstGeom prst="rect">
            <a:avLst/>
          </a:prstGeom>
          <a:solidFill>
            <a:srgbClr val="004098"/>
          </a:solidFill>
          <a:ln w="0">
            <a:noFill/>
            <a:prstDash val="solid"/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线连接符 98"/>
          <p:cNvCxnSpPr/>
          <p:nvPr userDrawn="1"/>
        </p:nvCxnSpPr>
        <p:spPr>
          <a:xfrm>
            <a:off x="0" y="7684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79322" y="6356350"/>
            <a:ext cx="3102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C315260-2423-46BE-918F-5D9729F8FD08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上海交通大学</a:t>
            </a:r>
            <a:r>
              <a:rPr lang="en-US" altLang="zh-CN"/>
              <a:t>--</a:t>
            </a:r>
            <a:r>
              <a:rPr lang="zh-CN" altLang="en-US"/>
              <a:t>计算机科学导论</a:t>
            </a:r>
            <a:r>
              <a:rPr lang="en-US" altLang="zh-CN"/>
              <a:t>--</a:t>
            </a:r>
            <a:r>
              <a:rPr lang="zh-CN" altLang="en-US"/>
              <a:t>计算机导论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989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CE905FA-BBCD-4FD4-802A-EBCB9D8662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0382" y="-3812"/>
            <a:ext cx="10273691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103155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altLang="zh-CN" sz="2800" b="1" kern="1200" spc="300" dirty="0" smtClean="0">
          <a:solidFill>
            <a:srgbClr val="004098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Calibri" panose="020F0502020204030204" charset="0"/>
        <a:buChar char="▪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5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5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charset="0"/>
        <a:buChar char="▪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charset="0"/>
        <a:buChar char="▪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56E6A505-6A4C-4829-AB35-D2DB4CBA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8" y="298873"/>
            <a:ext cx="4480239" cy="11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89067-FCB1-1408-4B84-018480D3DB51}"/>
              </a:ext>
            </a:extLst>
          </p:cNvPr>
          <p:cNvSpPr txBox="1"/>
          <p:nvPr/>
        </p:nvSpPr>
        <p:spPr>
          <a:xfrm>
            <a:off x="2805048" y="4572152"/>
            <a:ext cx="6584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沈为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上海交通大学人工智能研究院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295B9-4EE9-E381-DA1C-7A91EC3E029E}"/>
              </a:ext>
            </a:extLst>
          </p:cNvPr>
          <p:cNvSpPr txBox="1"/>
          <p:nvPr/>
        </p:nvSpPr>
        <p:spPr>
          <a:xfrm>
            <a:off x="3773650" y="2608045"/>
            <a:ext cx="4644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初探计算机视觉</a:t>
            </a:r>
            <a:endParaRPr lang="en-US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04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279793-ED0E-8D93-E4C3-FDA86805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计算机视觉的挑战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348E1-C16E-E849-C80E-8E477446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74889F-46D2-67C9-10C8-01CC2AB5F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1" y="1381227"/>
            <a:ext cx="10391058" cy="46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664711" y="225428"/>
            <a:ext cx="3200400" cy="902334"/>
            <a:chOff x="7138" y="1752"/>
            <a:chExt cx="5040" cy="1833"/>
          </a:xfrm>
        </p:grpSpPr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>
              <a:off x="8192" y="1752"/>
              <a:ext cx="2932" cy="1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4800" kern="0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24" name="直接连接符 5"/>
            <p:cNvCxnSpPr>
              <a:cxnSpLocks noChangeShapeType="1"/>
            </p:cNvCxnSpPr>
            <p:nvPr/>
          </p:nvCxnSpPr>
          <p:spPr bwMode="auto">
            <a:xfrm>
              <a:off x="10893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5" name="直接连接符 6"/>
            <p:cNvCxnSpPr>
              <a:cxnSpLocks noChangeShapeType="1"/>
            </p:cNvCxnSpPr>
            <p:nvPr/>
          </p:nvCxnSpPr>
          <p:spPr bwMode="auto">
            <a:xfrm>
              <a:off x="7138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6" name="直接连接符 7"/>
            <p:cNvCxnSpPr>
              <a:cxnSpLocks noChangeShapeType="1"/>
            </p:cNvCxnSpPr>
            <p:nvPr/>
          </p:nvCxnSpPr>
          <p:spPr bwMode="auto">
            <a:xfrm>
              <a:off x="7138" y="3585"/>
              <a:ext cx="5040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7" name="直接连接符 8"/>
            <p:cNvCxnSpPr>
              <a:cxnSpLocks noChangeShapeType="1"/>
            </p:cNvCxnSpPr>
            <p:nvPr/>
          </p:nvCxnSpPr>
          <p:spPr bwMode="auto">
            <a:xfrm>
              <a:off x="7155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8" name="直接连接符 9"/>
            <p:cNvCxnSpPr>
              <a:cxnSpLocks noChangeShapeType="1"/>
            </p:cNvCxnSpPr>
            <p:nvPr/>
          </p:nvCxnSpPr>
          <p:spPr bwMode="auto">
            <a:xfrm>
              <a:off x="12160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</p:grpSp>
      <p:sp>
        <p:nvSpPr>
          <p:cNvPr id="29" name="Rectangle 2"/>
          <p:cNvSpPr/>
          <p:nvPr/>
        </p:nvSpPr>
        <p:spPr>
          <a:xfrm>
            <a:off x="3174588" y="1637263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2"/>
          <p:cNvSpPr/>
          <p:nvPr/>
        </p:nvSpPr>
        <p:spPr>
          <a:xfrm>
            <a:off x="3174588" y="2580919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3174588" y="3572220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3174588" y="4487412"/>
            <a:ext cx="779371" cy="659219"/>
          </a:xfrm>
          <a:prstGeom prst="rect">
            <a:avLst/>
          </a:prstGeom>
          <a:solidFill>
            <a:srgbClr val="C03228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 4"/>
          <p:cNvGrpSpPr/>
          <p:nvPr/>
        </p:nvGrpSpPr>
        <p:grpSpPr>
          <a:xfrm>
            <a:off x="4220262" y="1638399"/>
            <a:ext cx="4892591" cy="657875"/>
            <a:chOff x="2644977" y="1673730"/>
            <a:chExt cx="4892590" cy="657874"/>
          </a:xfrm>
        </p:grpSpPr>
        <p:sp>
          <p:nvSpPr>
            <p:cNvPr id="35" name="矩形 34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什么是计算机视觉</a:t>
              </a:r>
            </a:p>
          </p:txBody>
        </p:sp>
      </p:grpSp>
      <p:grpSp>
        <p:nvGrpSpPr>
          <p:cNvPr id="37" name="组 25"/>
          <p:cNvGrpSpPr/>
          <p:nvPr/>
        </p:nvGrpSpPr>
        <p:grpSpPr>
          <a:xfrm>
            <a:off x="4220262" y="2582055"/>
            <a:ext cx="4892591" cy="657875"/>
            <a:chOff x="2644977" y="1673730"/>
            <a:chExt cx="4892590" cy="657874"/>
          </a:xfrm>
        </p:grpSpPr>
        <p:sp>
          <p:nvSpPr>
            <p:cNvPr id="38" name="矩形 37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为什么需要计算机视觉</a:t>
              </a:r>
            </a:p>
          </p:txBody>
        </p:sp>
      </p:grpSp>
      <p:grpSp>
        <p:nvGrpSpPr>
          <p:cNvPr id="40" name="组 29"/>
          <p:cNvGrpSpPr/>
          <p:nvPr/>
        </p:nvGrpSpPr>
        <p:grpSpPr>
          <a:xfrm>
            <a:off x="4220262" y="3579121"/>
            <a:ext cx="4892591" cy="657875"/>
            <a:chOff x="2644977" y="1673730"/>
            <a:chExt cx="4892590" cy="657874"/>
          </a:xfrm>
        </p:grpSpPr>
        <p:sp>
          <p:nvSpPr>
            <p:cNvPr id="41" name="矩形 40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计算机视觉的难点与挑战</a:t>
              </a:r>
            </a:p>
          </p:txBody>
        </p:sp>
      </p:grpSp>
      <p:grpSp>
        <p:nvGrpSpPr>
          <p:cNvPr id="43" name="组 33"/>
          <p:cNvGrpSpPr/>
          <p:nvPr/>
        </p:nvGrpSpPr>
        <p:grpSpPr>
          <a:xfrm>
            <a:off x="4221330" y="4488550"/>
            <a:ext cx="4892591" cy="657875"/>
            <a:chOff x="2644977" y="1673730"/>
            <a:chExt cx="4892590" cy="657874"/>
          </a:xfrm>
        </p:grpSpPr>
        <p:sp>
          <p:nvSpPr>
            <p:cNvPr id="44" name="矩形 43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计算机视觉的历史与发展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D635EF7-23A8-748F-A06F-C59E7E631ED8}"/>
              </a:ext>
            </a:extLst>
          </p:cNvPr>
          <p:cNvSpPr/>
          <p:nvPr/>
        </p:nvSpPr>
        <p:spPr>
          <a:xfrm>
            <a:off x="3174588" y="5386645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 33">
            <a:extLst>
              <a:ext uri="{FF2B5EF4-FFF2-40B4-BE49-F238E27FC236}">
                <a16:creationId xmlns:a16="http://schemas.microsoft.com/office/drawing/2014/main" id="{91A375AF-88DA-62CB-338B-B1F697C6B3C9}"/>
              </a:ext>
            </a:extLst>
          </p:cNvPr>
          <p:cNvGrpSpPr/>
          <p:nvPr/>
        </p:nvGrpSpPr>
        <p:grpSpPr>
          <a:xfrm>
            <a:off x="4221330" y="5387783"/>
            <a:ext cx="4892591" cy="657875"/>
            <a:chOff x="2644977" y="1673730"/>
            <a:chExt cx="4892590" cy="657874"/>
          </a:xfrm>
        </p:grpSpPr>
        <p:sp>
          <p:nvSpPr>
            <p:cNvPr id="4" name="矩形 43">
              <a:extLst>
                <a:ext uri="{FF2B5EF4-FFF2-40B4-BE49-F238E27FC236}">
                  <a16:creationId xmlns:a16="http://schemas.microsoft.com/office/drawing/2014/main" id="{35DF76A8-ACA7-50E4-777C-BD38CADACC85}"/>
                </a:ext>
              </a:extLst>
            </p:cNvPr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4">
              <a:extLst>
                <a:ext uri="{FF2B5EF4-FFF2-40B4-BE49-F238E27FC236}">
                  <a16:creationId xmlns:a16="http://schemas.microsoft.com/office/drawing/2014/main" id="{6B9CAE36-4B93-D468-94E4-64E4537A03B0}"/>
                </a:ext>
              </a:extLst>
            </p:cNvPr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计算机视觉中的数学符号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5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C5F219-01BD-CD03-45F3-609431F2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计算机视觉的发展简史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95EF3-3BBB-C22E-D236-9E304BF8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4DA5E35-A1C3-51E7-955B-53726DE0C516}"/>
              </a:ext>
            </a:extLst>
          </p:cNvPr>
          <p:cNvSpPr/>
          <p:nvPr/>
        </p:nvSpPr>
        <p:spPr bwMode="auto">
          <a:xfrm>
            <a:off x="175051" y="3645370"/>
            <a:ext cx="11863306" cy="22845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02AE87-36A2-4290-C58F-32F21A29ACD4}"/>
              </a:ext>
            </a:extLst>
          </p:cNvPr>
          <p:cNvCxnSpPr>
            <a:cxnSpLocks/>
          </p:cNvCxnSpPr>
          <p:nvPr/>
        </p:nvCxnSpPr>
        <p:spPr>
          <a:xfrm flipV="1">
            <a:off x="566520" y="1868135"/>
            <a:ext cx="0" cy="17630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368F2D-19C3-A140-D4F2-4DEC0F1B6872}"/>
              </a:ext>
            </a:extLst>
          </p:cNvPr>
          <p:cNvSpPr txBox="1"/>
          <p:nvPr/>
        </p:nvSpPr>
        <p:spPr>
          <a:xfrm>
            <a:off x="411560" y="1866522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1959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生物视觉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的研究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A218425-AA1B-332D-F466-49723562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" y="2795214"/>
            <a:ext cx="1022533" cy="6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F1F47E-A9A4-E389-FDE2-91709CAFC6D9}"/>
              </a:ext>
            </a:extLst>
          </p:cNvPr>
          <p:cNvCxnSpPr>
            <a:cxnSpLocks/>
          </p:cNvCxnSpPr>
          <p:nvPr/>
        </p:nvCxnSpPr>
        <p:spPr>
          <a:xfrm flipV="1">
            <a:off x="267804" y="3819644"/>
            <a:ext cx="7776" cy="18126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742C19-F4C8-A316-878C-4AC9ECB80383}"/>
              </a:ext>
            </a:extLst>
          </p:cNvPr>
          <p:cNvSpPr txBox="1"/>
          <p:nvPr/>
        </p:nvSpPr>
        <p:spPr>
          <a:xfrm>
            <a:off x="198480" y="3904299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1957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第一台数字图像扫描仪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3" name="Picture 12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AE7259B1-E0DA-5CF5-5482-CB037DA42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6" y="4808605"/>
            <a:ext cx="582860" cy="8236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07A6C9-33F2-3B7D-22D9-23488EC229DC}"/>
              </a:ext>
            </a:extLst>
          </p:cNvPr>
          <p:cNvCxnSpPr>
            <a:cxnSpLocks/>
          </p:cNvCxnSpPr>
          <p:nvPr/>
        </p:nvCxnSpPr>
        <p:spPr>
          <a:xfrm flipV="1">
            <a:off x="1674688" y="1921287"/>
            <a:ext cx="0" cy="17478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866A2D-1C3C-68BB-BE32-0BC1EB383931}"/>
              </a:ext>
            </a:extLst>
          </p:cNvPr>
          <p:cNvSpPr txBox="1"/>
          <p:nvPr/>
        </p:nvSpPr>
        <p:spPr>
          <a:xfrm>
            <a:off x="1639130" y="1862812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1963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第一篇计算机视觉论文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6" name="Picture 15" descr="A picture containing text, brick, building material, stone&#10;&#10;Description automatically generated">
            <a:extLst>
              <a:ext uri="{FF2B5EF4-FFF2-40B4-BE49-F238E27FC236}">
                <a16:creationId xmlns:a16="http://schemas.microsoft.com/office/drawing/2014/main" id="{8C9BB118-CAA0-6478-6861-D27F4874D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17" y="2859374"/>
            <a:ext cx="616696" cy="616696"/>
          </a:xfrm>
          <a:prstGeom prst="rect">
            <a:avLst/>
          </a:prstGeom>
        </p:spPr>
      </p:pic>
      <p:pic>
        <p:nvPicPr>
          <p:cNvPr id="17" name="Picture 16" descr="A black and white photo of a basketball hoop&#10;&#10;Description automatically generated with low confidence">
            <a:extLst>
              <a:ext uri="{FF2B5EF4-FFF2-40B4-BE49-F238E27FC236}">
                <a16:creationId xmlns:a16="http://schemas.microsoft.com/office/drawing/2014/main" id="{FEDF19AD-187F-F0BF-BC74-1D446FBC6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25" y="2856862"/>
            <a:ext cx="607446" cy="6166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BD3170-75DB-388C-B727-1D198B46E8C1}"/>
              </a:ext>
            </a:extLst>
          </p:cNvPr>
          <p:cNvCxnSpPr>
            <a:cxnSpLocks/>
          </p:cNvCxnSpPr>
          <p:nvPr/>
        </p:nvCxnSpPr>
        <p:spPr>
          <a:xfrm flipV="1">
            <a:off x="4453290" y="1868135"/>
            <a:ext cx="0" cy="17772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2087233-BB41-3CAA-2CDC-F904FAB01100}"/>
              </a:ext>
            </a:extLst>
          </p:cNvPr>
          <p:cNvSpPr txBox="1"/>
          <p:nvPr/>
        </p:nvSpPr>
        <p:spPr>
          <a:xfrm>
            <a:off x="4465975" y="1859752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1982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计算机理论的建立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0CDF82-6E54-A317-F0EE-FDDDFF013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018" y="2804156"/>
            <a:ext cx="537635" cy="706594"/>
          </a:xfrm>
          <a:prstGeom prst="rect">
            <a:avLst/>
          </a:prstGeom>
        </p:spPr>
      </p:pic>
      <p:pic>
        <p:nvPicPr>
          <p:cNvPr id="21" name="Picture 4" descr="Vision: A Computational Investigation into the Human Representation and  Processing of Visual Information (The MIT Press) : Marr, David, Ullman,  Shimon, Poggio, Tomaso: Amazon.co.uk: Books">
            <a:extLst>
              <a:ext uri="{FF2B5EF4-FFF2-40B4-BE49-F238E27FC236}">
                <a16:creationId xmlns:a16="http://schemas.microsoft.com/office/drawing/2014/main" id="{B3C2B3E8-138C-BD39-A26E-3C2686D6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17" y="2810475"/>
            <a:ext cx="539743" cy="6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69E97B-D0BA-14D3-161B-14D2FEAC231F}"/>
              </a:ext>
            </a:extLst>
          </p:cNvPr>
          <p:cNvCxnSpPr>
            <a:cxnSpLocks/>
          </p:cNvCxnSpPr>
          <p:nvPr/>
        </p:nvCxnSpPr>
        <p:spPr>
          <a:xfrm flipV="1">
            <a:off x="5821478" y="1876828"/>
            <a:ext cx="0" cy="17619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7490A56-0BD7-BC8B-56C7-2A9572D8CDB5}"/>
              </a:ext>
            </a:extLst>
          </p:cNvPr>
          <p:cNvSpPr txBox="1"/>
          <p:nvPr/>
        </p:nvSpPr>
        <p:spPr>
          <a:xfrm>
            <a:off x="5997683" y="1845659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1989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深度（表征）学习的萌芽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4FB29571-2DC1-C134-77F1-64BC8B5945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69" y="2751300"/>
            <a:ext cx="992877" cy="9018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D55CF7-6E32-7242-3E3E-0DB73E296320}"/>
              </a:ext>
            </a:extLst>
          </p:cNvPr>
          <p:cNvCxnSpPr>
            <a:cxnSpLocks/>
          </p:cNvCxnSpPr>
          <p:nvPr/>
        </p:nvCxnSpPr>
        <p:spPr>
          <a:xfrm flipV="1">
            <a:off x="7199781" y="3856256"/>
            <a:ext cx="0" cy="18053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A2190C-05CD-F032-1BE9-5E4FE99D664F}"/>
              </a:ext>
            </a:extLst>
          </p:cNvPr>
          <p:cNvSpPr txBox="1"/>
          <p:nvPr/>
        </p:nvSpPr>
        <p:spPr>
          <a:xfrm>
            <a:off x="7198767" y="3838447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1998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MNIST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数据集的发布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7" name="Picture 4" descr="MNIST sample images">
            <a:extLst>
              <a:ext uri="{FF2B5EF4-FFF2-40B4-BE49-F238E27FC236}">
                <a16:creationId xmlns:a16="http://schemas.microsoft.com/office/drawing/2014/main" id="{864F8AE0-4381-2F1C-DD8F-5AC96238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87" y="4797152"/>
            <a:ext cx="1380212" cy="8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368C94-E4F1-BCEA-FDBC-27C30DB149DF}"/>
              </a:ext>
            </a:extLst>
          </p:cNvPr>
          <p:cNvCxnSpPr>
            <a:cxnSpLocks/>
          </p:cNvCxnSpPr>
          <p:nvPr/>
        </p:nvCxnSpPr>
        <p:spPr>
          <a:xfrm flipV="1">
            <a:off x="7505531" y="1876828"/>
            <a:ext cx="0" cy="17590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15BA119-16E7-3AA8-B64D-8E71F5CFD882}"/>
              </a:ext>
            </a:extLst>
          </p:cNvPr>
          <p:cNvSpPr txBox="1"/>
          <p:nvPr/>
        </p:nvSpPr>
        <p:spPr>
          <a:xfrm>
            <a:off x="7505531" y="1838664"/>
            <a:ext cx="1735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1999-2012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人工设计表征的流行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SIFT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HOG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D91FBB1A-AB61-6E69-6BEC-A4F8CFF4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92" y="3119839"/>
            <a:ext cx="1099059" cy="5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FBEBB4-F8F9-7368-CC9F-3A9BE8DEFE43}"/>
              </a:ext>
            </a:extLst>
          </p:cNvPr>
          <p:cNvCxnSpPr>
            <a:cxnSpLocks/>
          </p:cNvCxnSpPr>
          <p:nvPr/>
        </p:nvCxnSpPr>
        <p:spPr>
          <a:xfrm flipV="1">
            <a:off x="9240697" y="1876828"/>
            <a:ext cx="0" cy="17619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96C4D94-B05A-6214-6E27-E65B3315369A}"/>
              </a:ext>
            </a:extLst>
          </p:cNvPr>
          <p:cNvSpPr txBox="1"/>
          <p:nvPr/>
        </p:nvSpPr>
        <p:spPr>
          <a:xfrm>
            <a:off x="9240696" y="1834950"/>
            <a:ext cx="279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2012-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深度（表征）学习的崛起与一统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CNN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Transformer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13C19B-BAC5-82F7-5B7F-6D0743909E38}"/>
              </a:ext>
            </a:extLst>
          </p:cNvPr>
          <p:cNvCxnSpPr>
            <a:cxnSpLocks/>
          </p:cNvCxnSpPr>
          <p:nvPr/>
        </p:nvCxnSpPr>
        <p:spPr>
          <a:xfrm flipV="1">
            <a:off x="8705046" y="3860201"/>
            <a:ext cx="0" cy="17852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624488-102A-2B92-C3DE-A018DEF0E5FF}"/>
              </a:ext>
            </a:extLst>
          </p:cNvPr>
          <p:cNvSpPr txBox="1"/>
          <p:nvPr/>
        </p:nvSpPr>
        <p:spPr>
          <a:xfrm>
            <a:off x="8664951" y="3812779"/>
            <a:ext cx="324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2006 -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大规模图像数据集的发布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Pascal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ImageNet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COCO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5" name="Picture 2" descr="The PASCAL Visual Object Classes Homepage">
            <a:extLst>
              <a:ext uri="{FF2B5EF4-FFF2-40B4-BE49-F238E27FC236}">
                <a16:creationId xmlns:a16="http://schemas.microsoft.com/office/drawing/2014/main" id="{55BD490B-B181-710A-2380-6AF55EAA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61" y="4703467"/>
            <a:ext cx="1317524" cy="4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AE23BF-1611-30E2-3504-CC255B6A66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1138" y="5211342"/>
            <a:ext cx="1295029" cy="518012"/>
          </a:xfrm>
          <a:prstGeom prst="rect">
            <a:avLst/>
          </a:prstGeom>
        </p:spPr>
      </p:pic>
      <p:pic>
        <p:nvPicPr>
          <p:cNvPr id="37" name="Picture 10" descr="COCO - Common Objects in Context">
            <a:extLst>
              <a:ext uri="{FF2B5EF4-FFF2-40B4-BE49-F238E27FC236}">
                <a16:creationId xmlns:a16="http://schemas.microsoft.com/office/drawing/2014/main" id="{4FFC6A19-3431-3CE1-9488-5D462C44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46" y="4769921"/>
            <a:ext cx="1317524" cy="40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bject 3">
            <a:extLst>
              <a:ext uri="{FF2B5EF4-FFF2-40B4-BE49-F238E27FC236}">
                <a16:creationId xmlns:a16="http://schemas.microsoft.com/office/drawing/2014/main" id="{D745B582-2CC7-E256-5382-3DE3F2F44174}"/>
              </a:ext>
            </a:extLst>
          </p:cNvPr>
          <p:cNvSpPr/>
          <p:nvPr/>
        </p:nvSpPr>
        <p:spPr>
          <a:xfrm>
            <a:off x="9496369" y="3098190"/>
            <a:ext cx="2286310" cy="5124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39" name="标题 5">
            <a:extLst>
              <a:ext uri="{FF2B5EF4-FFF2-40B4-BE49-F238E27FC236}">
                <a16:creationId xmlns:a16="http://schemas.microsoft.com/office/drawing/2014/main" id="{1010DD2A-8A1D-9709-95EE-B9D36A842E89}"/>
              </a:ext>
            </a:extLst>
          </p:cNvPr>
          <p:cNvSpPr txBox="1">
            <a:spLocks/>
          </p:cNvSpPr>
          <p:nvPr/>
        </p:nvSpPr>
        <p:spPr>
          <a:xfrm>
            <a:off x="4338774" y="716615"/>
            <a:ext cx="3160572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理论与方法的发展</a:t>
            </a:r>
          </a:p>
        </p:txBody>
      </p:sp>
      <p:sp>
        <p:nvSpPr>
          <p:cNvPr id="40" name="标题 5">
            <a:extLst>
              <a:ext uri="{FF2B5EF4-FFF2-40B4-BE49-F238E27FC236}">
                <a16:creationId xmlns:a16="http://schemas.microsoft.com/office/drawing/2014/main" id="{ADE8AAEC-CE69-C170-3F52-7305825D97AE}"/>
              </a:ext>
            </a:extLst>
          </p:cNvPr>
          <p:cNvSpPr txBox="1">
            <a:spLocks/>
          </p:cNvSpPr>
          <p:nvPr/>
        </p:nvSpPr>
        <p:spPr>
          <a:xfrm>
            <a:off x="4128739" y="6089831"/>
            <a:ext cx="3160572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图像数据的支撑</a:t>
            </a:r>
          </a:p>
        </p:txBody>
      </p:sp>
      <p:sp>
        <p:nvSpPr>
          <p:cNvPr id="41" name="左大括号 1">
            <a:extLst>
              <a:ext uri="{FF2B5EF4-FFF2-40B4-BE49-F238E27FC236}">
                <a16:creationId xmlns:a16="http://schemas.microsoft.com/office/drawing/2014/main" id="{2A21AC1D-A84A-0299-8E98-E9613D42BECA}"/>
              </a:ext>
            </a:extLst>
          </p:cNvPr>
          <p:cNvSpPr/>
          <p:nvPr/>
        </p:nvSpPr>
        <p:spPr>
          <a:xfrm rot="5400000">
            <a:off x="5730667" y="-3110582"/>
            <a:ext cx="376786" cy="9390009"/>
          </a:xfrm>
          <a:prstGeom prst="leftBrace">
            <a:avLst>
              <a:gd name="adj1" fmla="val 5298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42" name="左大括号 49">
            <a:extLst>
              <a:ext uri="{FF2B5EF4-FFF2-40B4-BE49-F238E27FC236}">
                <a16:creationId xmlns:a16="http://schemas.microsoft.com/office/drawing/2014/main" id="{20C28D5C-A58D-5EB7-BB8C-898709F6D429}"/>
              </a:ext>
            </a:extLst>
          </p:cNvPr>
          <p:cNvSpPr/>
          <p:nvPr/>
        </p:nvSpPr>
        <p:spPr>
          <a:xfrm rot="16200000" flipV="1">
            <a:off x="5309217" y="1630367"/>
            <a:ext cx="356301" cy="8706096"/>
          </a:xfrm>
          <a:prstGeom prst="leftBrace">
            <a:avLst>
              <a:gd name="adj1" fmla="val 5298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5F0FFE-4A4B-A2BC-E3DE-82B770BCBCB1}"/>
              </a:ext>
            </a:extLst>
          </p:cNvPr>
          <p:cNvGrpSpPr/>
          <p:nvPr/>
        </p:nvGrpSpPr>
        <p:grpSpPr>
          <a:xfrm>
            <a:off x="1524640" y="3611880"/>
            <a:ext cx="285006" cy="369332"/>
            <a:chOff x="1524640" y="3619832"/>
            <a:chExt cx="285006" cy="36933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D645F7-0C45-B731-2369-23259105076A}"/>
                </a:ext>
              </a:extLst>
            </p:cNvPr>
            <p:cNvSpPr/>
            <p:nvPr/>
          </p:nvSpPr>
          <p:spPr bwMode="auto">
            <a:xfrm>
              <a:off x="1535326" y="3654771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5BC261-5BD9-98BE-CFEF-B2758FC21456}"/>
                </a:ext>
              </a:extLst>
            </p:cNvPr>
            <p:cNvSpPr txBox="1"/>
            <p:nvPr/>
          </p:nvSpPr>
          <p:spPr>
            <a:xfrm>
              <a:off x="1524640" y="3619832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62DE263-2BDB-4048-6EE6-F41EE5D909DA}"/>
              </a:ext>
            </a:extLst>
          </p:cNvPr>
          <p:cNvGrpSpPr/>
          <p:nvPr/>
        </p:nvGrpSpPr>
        <p:grpSpPr>
          <a:xfrm>
            <a:off x="123299" y="3608218"/>
            <a:ext cx="285006" cy="369332"/>
            <a:chOff x="123299" y="3608218"/>
            <a:chExt cx="285006" cy="36933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135B680-4337-E00F-E0AC-F7624A0453A5}"/>
                </a:ext>
              </a:extLst>
            </p:cNvPr>
            <p:cNvSpPr/>
            <p:nvPr/>
          </p:nvSpPr>
          <p:spPr bwMode="auto">
            <a:xfrm>
              <a:off x="133985" y="3643157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30B49C-BADD-032A-5D81-4A9A24905BBB}"/>
                </a:ext>
              </a:extLst>
            </p:cNvPr>
            <p:cNvSpPr txBox="1"/>
            <p:nvPr/>
          </p:nvSpPr>
          <p:spPr>
            <a:xfrm>
              <a:off x="123299" y="3608218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CB1C2A-1A86-4422-A429-DDF21BB0B985}"/>
              </a:ext>
            </a:extLst>
          </p:cNvPr>
          <p:cNvGrpSpPr/>
          <p:nvPr/>
        </p:nvGrpSpPr>
        <p:grpSpPr>
          <a:xfrm>
            <a:off x="419730" y="3611880"/>
            <a:ext cx="285006" cy="369332"/>
            <a:chOff x="477605" y="3606404"/>
            <a:chExt cx="285006" cy="36933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3AA376-07D0-836D-C282-BB07929EDFF7}"/>
                </a:ext>
              </a:extLst>
            </p:cNvPr>
            <p:cNvSpPr/>
            <p:nvPr/>
          </p:nvSpPr>
          <p:spPr bwMode="auto">
            <a:xfrm>
              <a:off x="488291" y="3641343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860FAE-1523-68E4-AF7B-E6F1AAF8C22A}"/>
                </a:ext>
              </a:extLst>
            </p:cNvPr>
            <p:cNvSpPr txBox="1"/>
            <p:nvPr/>
          </p:nvSpPr>
          <p:spPr>
            <a:xfrm>
              <a:off x="477605" y="3606404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2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BF23665-B5D5-4C6E-672E-C471DB74C496}"/>
              </a:ext>
            </a:extLst>
          </p:cNvPr>
          <p:cNvCxnSpPr>
            <a:cxnSpLocks/>
          </p:cNvCxnSpPr>
          <p:nvPr/>
        </p:nvCxnSpPr>
        <p:spPr>
          <a:xfrm flipV="1">
            <a:off x="3144587" y="1876558"/>
            <a:ext cx="0" cy="17478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BBA84A-BA29-0D00-CB40-DDD1B1409CA9}"/>
              </a:ext>
            </a:extLst>
          </p:cNvPr>
          <p:cNvGrpSpPr/>
          <p:nvPr/>
        </p:nvGrpSpPr>
        <p:grpSpPr>
          <a:xfrm>
            <a:off x="2995346" y="3611880"/>
            <a:ext cx="285006" cy="369332"/>
            <a:chOff x="2995346" y="3604857"/>
            <a:chExt cx="285006" cy="36933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209A876-3486-3AAF-369B-2353A7154A80}"/>
                </a:ext>
              </a:extLst>
            </p:cNvPr>
            <p:cNvSpPr/>
            <p:nvPr/>
          </p:nvSpPr>
          <p:spPr bwMode="auto">
            <a:xfrm>
              <a:off x="3006032" y="3639796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A96CFDC-B66C-3C22-91DA-1FFF8C72A756}"/>
                </a:ext>
              </a:extLst>
            </p:cNvPr>
            <p:cNvSpPr txBox="1"/>
            <p:nvPr/>
          </p:nvSpPr>
          <p:spPr>
            <a:xfrm>
              <a:off x="2995346" y="3604857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4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DD9F8AB-C4E3-B6B6-F9DB-4DC66B616BAB}"/>
              </a:ext>
            </a:extLst>
          </p:cNvPr>
          <p:cNvSpPr txBox="1"/>
          <p:nvPr/>
        </p:nvSpPr>
        <p:spPr>
          <a:xfrm>
            <a:off x="3067149" y="1916243"/>
            <a:ext cx="1386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1966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第一个计算机视觉项目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7" name="Picture 56" descr="Text, letter&#10;&#10;Description automatically generated">
            <a:extLst>
              <a:ext uri="{FF2B5EF4-FFF2-40B4-BE49-F238E27FC236}">
                <a16:creationId xmlns:a16="http://schemas.microsoft.com/office/drawing/2014/main" id="{F0DE8D2F-AE8F-E4AA-5FB6-E9594FBC1B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74" y="2928722"/>
            <a:ext cx="785289" cy="51722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B14C8-5130-89AD-B500-7E661ABEBA7C}"/>
              </a:ext>
            </a:extLst>
          </p:cNvPr>
          <p:cNvGrpSpPr/>
          <p:nvPr/>
        </p:nvGrpSpPr>
        <p:grpSpPr>
          <a:xfrm>
            <a:off x="4290457" y="3611880"/>
            <a:ext cx="285006" cy="369332"/>
            <a:chOff x="4290457" y="3599749"/>
            <a:chExt cx="285006" cy="36933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D6A55D3-7B15-1672-2DDB-954064711097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ED660-26E2-F453-CA82-93FE819A8845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5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AC4E82-52FE-F7C9-11E6-4CD64141359E}"/>
              </a:ext>
            </a:extLst>
          </p:cNvPr>
          <p:cNvGrpSpPr/>
          <p:nvPr/>
        </p:nvGrpSpPr>
        <p:grpSpPr>
          <a:xfrm>
            <a:off x="5672651" y="3611880"/>
            <a:ext cx="285006" cy="369332"/>
            <a:chOff x="4290457" y="3599749"/>
            <a:chExt cx="285006" cy="36933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ACBF289-3587-DA2A-B6C2-B08CA43156AD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33C353A-FF45-3E7C-8A1A-686022E007E8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6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133F6CF2-B525-8F17-2C67-72114DE3B439}"/>
              </a:ext>
            </a:extLst>
          </p:cNvPr>
          <p:cNvGrpSpPr/>
          <p:nvPr/>
        </p:nvGrpSpPr>
        <p:grpSpPr>
          <a:xfrm>
            <a:off x="7043282" y="3611880"/>
            <a:ext cx="285006" cy="369332"/>
            <a:chOff x="4290457" y="3599749"/>
            <a:chExt cx="285006" cy="369332"/>
          </a:xfrm>
        </p:grpSpPr>
        <p:sp>
          <p:nvSpPr>
            <p:cNvPr id="2049" name="Oval 2048">
              <a:extLst>
                <a:ext uri="{FF2B5EF4-FFF2-40B4-BE49-F238E27FC236}">
                  <a16:creationId xmlns:a16="http://schemas.microsoft.com/office/drawing/2014/main" id="{BC9F740E-879C-A281-4240-664338970BB0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6BBD7ADA-AE76-E55D-1848-782E89B27EEB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6</a:t>
              </a: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49B74CAD-757A-AE7E-29D1-BF97F5016A50}"/>
              </a:ext>
            </a:extLst>
          </p:cNvPr>
          <p:cNvGrpSpPr/>
          <p:nvPr/>
        </p:nvGrpSpPr>
        <p:grpSpPr>
          <a:xfrm>
            <a:off x="7363028" y="3608218"/>
            <a:ext cx="285006" cy="369332"/>
            <a:chOff x="4290457" y="3599749"/>
            <a:chExt cx="285006" cy="369332"/>
          </a:xfrm>
        </p:grpSpPr>
        <p:sp>
          <p:nvSpPr>
            <p:cNvPr id="2053" name="Oval 2052">
              <a:extLst>
                <a:ext uri="{FF2B5EF4-FFF2-40B4-BE49-F238E27FC236}">
                  <a16:creationId xmlns:a16="http://schemas.microsoft.com/office/drawing/2014/main" id="{B9948EB3-443E-0FED-D4BC-FC80CC3A47D6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A8EE36C8-6719-0DBE-506C-83903CE10E23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7</a:t>
              </a:r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938ADA2E-303C-BDDD-8575-C1B6ADF6B9A2}"/>
              </a:ext>
            </a:extLst>
          </p:cNvPr>
          <p:cNvGrpSpPr/>
          <p:nvPr/>
        </p:nvGrpSpPr>
        <p:grpSpPr>
          <a:xfrm>
            <a:off x="8566150" y="3611880"/>
            <a:ext cx="285006" cy="369332"/>
            <a:chOff x="4290457" y="3599749"/>
            <a:chExt cx="285006" cy="369332"/>
          </a:xfrm>
        </p:grpSpPr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AE1A4552-025D-858C-7D15-FBF32A4123BE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F47E95F2-2044-C1B9-556D-4090D8841F42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8</a:t>
              </a:r>
            </a:p>
          </p:txBody>
        </p: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FD321C21-2EEF-7785-E605-80458D9679F4}"/>
              </a:ext>
            </a:extLst>
          </p:cNvPr>
          <p:cNvGrpSpPr/>
          <p:nvPr/>
        </p:nvGrpSpPr>
        <p:grpSpPr>
          <a:xfrm>
            <a:off x="9088365" y="3614892"/>
            <a:ext cx="285006" cy="369332"/>
            <a:chOff x="4290457" y="3599749"/>
            <a:chExt cx="285006" cy="369332"/>
          </a:xfrm>
        </p:grpSpPr>
        <p:sp>
          <p:nvSpPr>
            <p:cNvPr id="2059" name="Oval 2058">
              <a:extLst>
                <a:ext uri="{FF2B5EF4-FFF2-40B4-BE49-F238E27FC236}">
                  <a16:creationId xmlns:a16="http://schemas.microsoft.com/office/drawing/2014/main" id="{4D72631C-64A1-69C9-397C-0F10867069FB}"/>
                </a:ext>
              </a:extLst>
            </p:cNvPr>
            <p:cNvSpPr/>
            <p:nvPr/>
          </p:nvSpPr>
          <p:spPr bwMode="auto">
            <a:xfrm>
              <a:off x="4301143" y="3634688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7A019D12-8C85-0D53-8BCD-31FB1B035FE0}"/>
                </a:ext>
              </a:extLst>
            </p:cNvPr>
            <p:cNvSpPr txBox="1"/>
            <p:nvPr/>
          </p:nvSpPr>
          <p:spPr>
            <a:xfrm>
              <a:off x="4290457" y="3599749"/>
              <a:ext cx="26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9</a:t>
              </a:r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4A511DED-1112-4AC5-5519-1A0232FCE8D5}"/>
              </a:ext>
            </a:extLst>
          </p:cNvPr>
          <p:cNvGrpSpPr/>
          <p:nvPr/>
        </p:nvGrpSpPr>
        <p:grpSpPr>
          <a:xfrm>
            <a:off x="9329653" y="3614892"/>
            <a:ext cx="449417" cy="369332"/>
            <a:chOff x="63303" y="3608218"/>
            <a:chExt cx="449417" cy="369332"/>
          </a:xfrm>
        </p:grpSpPr>
        <p:sp>
          <p:nvSpPr>
            <p:cNvPr id="2062" name="Oval 2061">
              <a:extLst>
                <a:ext uri="{FF2B5EF4-FFF2-40B4-BE49-F238E27FC236}">
                  <a16:creationId xmlns:a16="http://schemas.microsoft.com/office/drawing/2014/main" id="{0066C19A-D8A2-C607-98BC-54F585D65F9F}"/>
                </a:ext>
              </a:extLst>
            </p:cNvPr>
            <p:cNvSpPr/>
            <p:nvPr/>
          </p:nvSpPr>
          <p:spPr bwMode="auto">
            <a:xfrm>
              <a:off x="133985" y="3643157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F3F1EB1C-2155-7F4C-31A1-5B94818FB937}"/>
                </a:ext>
              </a:extLst>
            </p:cNvPr>
            <p:cNvSpPr txBox="1"/>
            <p:nvPr/>
          </p:nvSpPr>
          <p:spPr>
            <a:xfrm>
              <a:off x="63303" y="3608218"/>
              <a:ext cx="449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0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664711" y="225428"/>
            <a:ext cx="3200400" cy="902334"/>
            <a:chOff x="7138" y="1752"/>
            <a:chExt cx="5040" cy="1833"/>
          </a:xfrm>
        </p:grpSpPr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>
              <a:off x="8192" y="1752"/>
              <a:ext cx="2932" cy="1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4800" kern="0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24" name="直接连接符 5"/>
            <p:cNvCxnSpPr>
              <a:cxnSpLocks noChangeShapeType="1"/>
            </p:cNvCxnSpPr>
            <p:nvPr/>
          </p:nvCxnSpPr>
          <p:spPr bwMode="auto">
            <a:xfrm>
              <a:off x="10893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5" name="直接连接符 6"/>
            <p:cNvCxnSpPr>
              <a:cxnSpLocks noChangeShapeType="1"/>
            </p:cNvCxnSpPr>
            <p:nvPr/>
          </p:nvCxnSpPr>
          <p:spPr bwMode="auto">
            <a:xfrm>
              <a:off x="7138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6" name="直接连接符 7"/>
            <p:cNvCxnSpPr>
              <a:cxnSpLocks noChangeShapeType="1"/>
            </p:cNvCxnSpPr>
            <p:nvPr/>
          </p:nvCxnSpPr>
          <p:spPr bwMode="auto">
            <a:xfrm>
              <a:off x="7138" y="3585"/>
              <a:ext cx="5040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7" name="直接连接符 8"/>
            <p:cNvCxnSpPr>
              <a:cxnSpLocks noChangeShapeType="1"/>
            </p:cNvCxnSpPr>
            <p:nvPr/>
          </p:nvCxnSpPr>
          <p:spPr bwMode="auto">
            <a:xfrm>
              <a:off x="7155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8" name="直接连接符 9"/>
            <p:cNvCxnSpPr>
              <a:cxnSpLocks noChangeShapeType="1"/>
            </p:cNvCxnSpPr>
            <p:nvPr/>
          </p:nvCxnSpPr>
          <p:spPr bwMode="auto">
            <a:xfrm>
              <a:off x="12160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</p:grpSp>
      <p:sp>
        <p:nvSpPr>
          <p:cNvPr id="29" name="Rectangle 2"/>
          <p:cNvSpPr/>
          <p:nvPr/>
        </p:nvSpPr>
        <p:spPr>
          <a:xfrm>
            <a:off x="3174588" y="1637263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2"/>
          <p:cNvSpPr/>
          <p:nvPr/>
        </p:nvSpPr>
        <p:spPr>
          <a:xfrm>
            <a:off x="3174588" y="2580919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3174588" y="3572220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3174588" y="4487412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 4"/>
          <p:cNvGrpSpPr/>
          <p:nvPr/>
        </p:nvGrpSpPr>
        <p:grpSpPr>
          <a:xfrm>
            <a:off x="4220262" y="1638399"/>
            <a:ext cx="4892591" cy="657875"/>
            <a:chOff x="2644977" y="1673730"/>
            <a:chExt cx="4892590" cy="657874"/>
          </a:xfrm>
        </p:grpSpPr>
        <p:sp>
          <p:nvSpPr>
            <p:cNvPr id="35" name="矩形 34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什么是计算机视觉</a:t>
              </a:r>
            </a:p>
          </p:txBody>
        </p:sp>
      </p:grpSp>
      <p:grpSp>
        <p:nvGrpSpPr>
          <p:cNvPr id="37" name="组 25"/>
          <p:cNvGrpSpPr/>
          <p:nvPr/>
        </p:nvGrpSpPr>
        <p:grpSpPr>
          <a:xfrm>
            <a:off x="4220262" y="2582055"/>
            <a:ext cx="4892591" cy="657875"/>
            <a:chOff x="2644977" y="1673730"/>
            <a:chExt cx="4892590" cy="657874"/>
          </a:xfrm>
        </p:grpSpPr>
        <p:sp>
          <p:nvSpPr>
            <p:cNvPr id="38" name="矩形 37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为什么需要计算机视觉</a:t>
              </a:r>
            </a:p>
          </p:txBody>
        </p:sp>
      </p:grpSp>
      <p:grpSp>
        <p:nvGrpSpPr>
          <p:cNvPr id="40" name="组 29"/>
          <p:cNvGrpSpPr/>
          <p:nvPr/>
        </p:nvGrpSpPr>
        <p:grpSpPr>
          <a:xfrm>
            <a:off x="4220262" y="3579121"/>
            <a:ext cx="4892591" cy="657875"/>
            <a:chOff x="2644977" y="1673730"/>
            <a:chExt cx="4892590" cy="657874"/>
          </a:xfrm>
        </p:grpSpPr>
        <p:sp>
          <p:nvSpPr>
            <p:cNvPr id="41" name="矩形 40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计算机视觉的难点与挑战</a:t>
              </a:r>
            </a:p>
          </p:txBody>
        </p:sp>
      </p:grpSp>
      <p:grpSp>
        <p:nvGrpSpPr>
          <p:cNvPr id="43" name="组 33"/>
          <p:cNvGrpSpPr/>
          <p:nvPr/>
        </p:nvGrpSpPr>
        <p:grpSpPr>
          <a:xfrm>
            <a:off x="4221330" y="4488550"/>
            <a:ext cx="4892591" cy="657875"/>
            <a:chOff x="2644977" y="1673730"/>
            <a:chExt cx="4892590" cy="657874"/>
          </a:xfrm>
        </p:grpSpPr>
        <p:sp>
          <p:nvSpPr>
            <p:cNvPr id="44" name="矩形 43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计算机视觉的历史与发展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D635EF7-23A8-748F-A06F-C59E7E631ED8}"/>
              </a:ext>
            </a:extLst>
          </p:cNvPr>
          <p:cNvSpPr/>
          <p:nvPr/>
        </p:nvSpPr>
        <p:spPr>
          <a:xfrm>
            <a:off x="3174588" y="5386645"/>
            <a:ext cx="779371" cy="659219"/>
          </a:xfrm>
          <a:prstGeom prst="rect">
            <a:avLst/>
          </a:prstGeom>
          <a:solidFill>
            <a:srgbClr val="C03228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 33">
            <a:extLst>
              <a:ext uri="{FF2B5EF4-FFF2-40B4-BE49-F238E27FC236}">
                <a16:creationId xmlns:a16="http://schemas.microsoft.com/office/drawing/2014/main" id="{91A375AF-88DA-62CB-338B-B1F697C6B3C9}"/>
              </a:ext>
            </a:extLst>
          </p:cNvPr>
          <p:cNvGrpSpPr/>
          <p:nvPr/>
        </p:nvGrpSpPr>
        <p:grpSpPr>
          <a:xfrm>
            <a:off x="4221330" y="5387783"/>
            <a:ext cx="4892591" cy="657875"/>
            <a:chOff x="2644977" y="1673730"/>
            <a:chExt cx="4892590" cy="657874"/>
          </a:xfrm>
        </p:grpSpPr>
        <p:sp>
          <p:nvSpPr>
            <p:cNvPr id="4" name="矩形 43">
              <a:extLst>
                <a:ext uri="{FF2B5EF4-FFF2-40B4-BE49-F238E27FC236}">
                  <a16:creationId xmlns:a16="http://schemas.microsoft.com/office/drawing/2014/main" id="{35DF76A8-ACA7-50E4-777C-BD38CADACC85}"/>
                </a:ext>
              </a:extLst>
            </p:cNvPr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4">
              <a:extLst>
                <a:ext uri="{FF2B5EF4-FFF2-40B4-BE49-F238E27FC236}">
                  <a16:creationId xmlns:a16="http://schemas.microsoft.com/office/drawing/2014/main" id="{6B9CAE36-4B93-D468-94E4-64E4537A03B0}"/>
                </a:ext>
              </a:extLst>
            </p:cNvPr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计算机视觉中的数学符号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60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7F7041-AB7E-6A69-D5EF-9479E065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数学符号的定义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523F-CD66-3411-5990-E1497C1A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FE2A05F-8EA3-FE3B-FB1E-A77C33A34A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157351"/>
                  </p:ext>
                </p:extLst>
              </p:nvPr>
            </p:nvGraphicFramePr>
            <p:xfrm>
              <a:off x="434941" y="950649"/>
              <a:ext cx="11556432" cy="54936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2755">
                      <a:extLst>
                        <a:ext uri="{9D8B030D-6E8A-4147-A177-3AD203B41FA5}">
                          <a16:colId xmlns:a16="http://schemas.microsoft.com/office/drawing/2014/main" val="1385152763"/>
                        </a:ext>
                      </a:extLst>
                    </a:gridCol>
                    <a:gridCol w="2488557">
                      <a:extLst>
                        <a:ext uri="{9D8B030D-6E8A-4147-A177-3AD203B41FA5}">
                          <a16:colId xmlns:a16="http://schemas.microsoft.com/office/drawing/2014/main" val="2376264135"/>
                        </a:ext>
                      </a:extLst>
                    </a:gridCol>
                    <a:gridCol w="1516284">
                      <a:extLst>
                        <a:ext uri="{9D8B030D-6E8A-4147-A177-3AD203B41FA5}">
                          <a16:colId xmlns:a16="http://schemas.microsoft.com/office/drawing/2014/main" val="843321192"/>
                        </a:ext>
                      </a:extLst>
                    </a:gridCol>
                    <a:gridCol w="6018836">
                      <a:extLst>
                        <a:ext uri="{9D8B030D-6E8A-4147-A177-3AD203B41FA5}">
                          <a16:colId xmlns:a16="http://schemas.microsoft.com/office/drawing/2014/main" val="4175812102"/>
                        </a:ext>
                      </a:extLst>
                    </a:gridCol>
                  </a:tblGrid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变量</a:t>
                          </a:r>
                          <a:endParaRPr lang="en-US" sz="24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符号说明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示例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备注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7112711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标量</a:t>
                          </a:r>
                          <a:endParaRPr lang="en-US" sz="24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大写或小写斜体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95055720"/>
                      </a:ext>
                    </a:extLst>
                  </a:tr>
                  <a:tr h="702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向量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小写黑斜体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oMath>
                            </m:oMathPara>
                          </a14:m>
                          <a:endParaRPr lang="en-US" b="1" i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默认为列向量，如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⊺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为向量中第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𝑖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个元素</a:t>
                          </a:r>
                          <a:endParaRPr lang="en-US" sz="2000" b="0" i="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090412407"/>
                      </a:ext>
                    </a:extLst>
                  </a:tr>
                  <a:tr h="9744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矩阵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oMath>
                            </m:oMathPara>
                          </a14:m>
                          <a:endParaRPr lang="en-US" sz="2400" b="1" i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为矩阵中第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行第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列的元素，也可以对矩阵中元素按列优先索引定义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为矩阵中第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𝑖</m:t>
                              </m:r>
                              <m:r>
                                <a:rPr lang="zh-CN" altLang="en-US" sz="2000" b="0" i="1" dirty="0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个</m:t>
                              </m:r>
                            </m:oMath>
                          </a14:m>
                          <a:r>
                            <a:rPr lang="zh-CN" altLang="en-US" sz="2000" b="0" i="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元素</a:t>
                          </a:r>
                          <a:endParaRPr lang="en-US" sz="2000" b="0" i="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653345655"/>
                      </a:ext>
                    </a:extLst>
                  </a:tr>
                  <a:tr h="702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张量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1" dirty="0"/>
                            <a:t>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对张量中元素的索引依照对向量和矩阵中元素的索引方式类推</a:t>
                          </a:r>
                          <a:endParaRPr lang="en-US" sz="2000" b="0" i="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93692309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集合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大写花体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𝒮</m:t>
                                </m:r>
                              </m:oMath>
                            </m:oMathPara>
                          </a14:m>
                          <a:endParaRPr lang="en-US" sz="2400" b="0" i="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740090911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空间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大写黑板粗体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400" b="0" i="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564456220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函数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小写斜体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oMath>
                            </m:oMathPara>
                          </a14:m>
                          <a:endParaRPr lang="en-US" sz="2400" b="0" i="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函数的变量括在圆角括号中，用逗号分开，如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000" b="0" i="0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26165783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空间中一点的坐标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向量或逗号分隔的列表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⊺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i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2400" b="1" i="0" smtClean="0">
                                    <a:latin typeface="Cambria Math" panose="02040503050406030204" pitchFamily="18" charset="0"/>
                                  </a:rPr>
                                  <m:t>=(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400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b="0" i="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这两种对坐标的表示形式等价</a:t>
                          </a:r>
                          <a:endParaRPr lang="en-US" sz="2000" b="0" i="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5509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FE2A05F-8EA3-FE3B-FB1E-A77C33A34A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157351"/>
                  </p:ext>
                </p:extLst>
              </p:nvPr>
            </p:nvGraphicFramePr>
            <p:xfrm>
              <a:off x="434941" y="950649"/>
              <a:ext cx="11556432" cy="54936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2755">
                      <a:extLst>
                        <a:ext uri="{9D8B030D-6E8A-4147-A177-3AD203B41FA5}">
                          <a16:colId xmlns:a16="http://schemas.microsoft.com/office/drawing/2014/main" val="1385152763"/>
                        </a:ext>
                      </a:extLst>
                    </a:gridCol>
                    <a:gridCol w="2488557">
                      <a:extLst>
                        <a:ext uri="{9D8B030D-6E8A-4147-A177-3AD203B41FA5}">
                          <a16:colId xmlns:a16="http://schemas.microsoft.com/office/drawing/2014/main" val="2376264135"/>
                        </a:ext>
                      </a:extLst>
                    </a:gridCol>
                    <a:gridCol w="1516284">
                      <a:extLst>
                        <a:ext uri="{9D8B030D-6E8A-4147-A177-3AD203B41FA5}">
                          <a16:colId xmlns:a16="http://schemas.microsoft.com/office/drawing/2014/main" val="843321192"/>
                        </a:ext>
                      </a:extLst>
                    </a:gridCol>
                    <a:gridCol w="6018836">
                      <a:extLst>
                        <a:ext uri="{9D8B030D-6E8A-4147-A177-3AD203B41FA5}">
                          <a16:colId xmlns:a16="http://schemas.microsoft.com/office/drawing/2014/main" val="4175812102"/>
                        </a:ext>
                      </a:extLst>
                    </a:gridCol>
                  </a:tblGrid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变量</a:t>
                          </a:r>
                          <a:endParaRPr lang="en-US" sz="24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符号说明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示例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lt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备注</a:t>
                          </a:r>
                          <a:endParaRPr lang="en-US" sz="2400" b="1" kern="1200" dirty="0">
                            <a:solidFill>
                              <a:schemeClr val="lt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7112711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标量</a:t>
                          </a:r>
                          <a:endParaRPr lang="en-US" sz="24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大写或小写斜体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107895" r="-398394" b="-101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95055720"/>
                      </a:ext>
                    </a:extLst>
                  </a:tr>
                  <a:tr h="702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向量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小写黑斜体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137391" r="-398394" b="-57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92105" t="-137391" r="-405" b="-57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412407"/>
                      </a:ext>
                    </a:extLst>
                  </a:tr>
                  <a:tr h="9744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矩阵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170625" r="-398394" b="-31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92105" t="-170625" r="-405" b="-31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3345655"/>
                      </a:ext>
                    </a:extLst>
                  </a:tr>
                  <a:tr h="702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张量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1" dirty="0"/>
                            <a:t>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对张量中元素的索引依照对向量和矩阵中元素的索引方式类推</a:t>
                          </a:r>
                          <a:endParaRPr lang="en-US" sz="2000" b="0" i="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93692309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集合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大写花体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732000" r="-398394" b="-4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740090911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空间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大写黑板粗体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832000" r="-398394" b="-3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-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564456220"/>
                      </a:ext>
                    </a:extLst>
                  </a:tr>
                  <a:tr h="458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函数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小写斜体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919737" r="-398394" b="-206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92105" t="-919737" r="-405" b="-206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616578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空间中一点的坐标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40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向量或逗号分隔的列表</a:t>
                          </a:r>
                          <a:endParaRPr lang="en-US" sz="240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65462" t="-574074" r="-398394" b="-1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kern="1200" dirty="0">
                              <a:solidFill>
                                <a:schemeClr val="dk1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+mn-cs"/>
                            </a:rPr>
                            <a:t>这两种对坐标的表示形式等价</a:t>
                          </a:r>
                          <a:endParaRPr lang="en-US" sz="2000" b="0" i="0" kern="1200" dirty="0">
                            <a:solidFill>
                              <a:schemeClr val="dk1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cs"/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55092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38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664711" y="225428"/>
            <a:ext cx="3200400" cy="902334"/>
            <a:chOff x="7138" y="1752"/>
            <a:chExt cx="5040" cy="1833"/>
          </a:xfrm>
        </p:grpSpPr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>
              <a:off x="8192" y="1752"/>
              <a:ext cx="2932" cy="1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4800" kern="0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24" name="直接连接符 5"/>
            <p:cNvCxnSpPr>
              <a:cxnSpLocks noChangeShapeType="1"/>
            </p:cNvCxnSpPr>
            <p:nvPr/>
          </p:nvCxnSpPr>
          <p:spPr bwMode="auto">
            <a:xfrm>
              <a:off x="10893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5" name="直接连接符 6"/>
            <p:cNvCxnSpPr>
              <a:cxnSpLocks noChangeShapeType="1"/>
            </p:cNvCxnSpPr>
            <p:nvPr/>
          </p:nvCxnSpPr>
          <p:spPr bwMode="auto">
            <a:xfrm>
              <a:off x="7138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6" name="直接连接符 7"/>
            <p:cNvCxnSpPr>
              <a:cxnSpLocks noChangeShapeType="1"/>
            </p:cNvCxnSpPr>
            <p:nvPr/>
          </p:nvCxnSpPr>
          <p:spPr bwMode="auto">
            <a:xfrm>
              <a:off x="7138" y="3585"/>
              <a:ext cx="5040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7" name="直接连接符 8"/>
            <p:cNvCxnSpPr>
              <a:cxnSpLocks noChangeShapeType="1"/>
            </p:cNvCxnSpPr>
            <p:nvPr/>
          </p:nvCxnSpPr>
          <p:spPr bwMode="auto">
            <a:xfrm>
              <a:off x="7155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8" name="直接连接符 9"/>
            <p:cNvCxnSpPr>
              <a:cxnSpLocks noChangeShapeType="1"/>
            </p:cNvCxnSpPr>
            <p:nvPr/>
          </p:nvCxnSpPr>
          <p:spPr bwMode="auto">
            <a:xfrm>
              <a:off x="12160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</p:grpSp>
      <p:sp>
        <p:nvSpPr>
          <p:cNvPr id="29" name="Rectangle 2"/>
          <p:cNvSpPr/>
          <p:nvPr/>
        </p:nvSpPr>
        <p:spPr>
          <a:xfrm>
            <a:off x="3174588" y="1637263"/>
            <a:ext cx="779371" cy="659219"/>
          </a:xfrm>
          <a:prstGeom prst="rect">
            <a:avLst/>
          </a:prstGeom>
          <a:solidFill>
            <a:srgbClr val="C03228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2"/>
          <p:cNvSpPr/>
          <p:nvPr/>
        </p:nvSpPr>
        <p:spPr>
          <a:xfrm>
            <a:off x="3174588" y="2580919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3174588" y="3572220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3174588" y="4487412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 4"/>
          <p:cNvGrpSpPr/>
          <p:nvPr/>
        </p:nvGrpSpPr>
        <p:grpSpPr>
          <a:xfrm>
            <a:off x="4220262" y="1638399"/>
            <a:ext cx="4892591" cy="657875"/>
            <a:chOff x="2644977" y="1673730"/>
            <a:chExt cx="4892590" cy="657874"/>
          </a:xfrm>
        </p:grpSpPr>
        <p:sp>
          <p:nvSpPr>
            <p:cNvPr id="35" name="矩形 34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什么是计算机视觉</a:t>
              </a:r>
            </a:p>
          </p:txBody>
        </p:sp>
      </p:grpSp>
      <p:grpSp>
        <p:nvGrpSpPr>
          <p:cNvPr id="37" name="组 25"/>
          <p:cNvGrpSpPr/>
          <p:nvPr/>
        </p:nvGrpSpPr>
        <p:grpSpPr>
          <a:xfrm>
            <a:off x="4220262" y="2582055"/>
            <a:ext cx="4892591" cy="657875"/>
            <a:chOff x="2644977" y="1673730"/>
            <a:chExt cx="4892590" cy="657874"/>
          </a:xfrm>
        </p:grpSpPr>
        <p:sp>
          <p:nvSpPr>
            <p:cNvPr id="38" name="矩形 37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为什么需要计算机视觉</a:t>
              </a:r>
            </a:p>
          </p:txBody>
        </p:sp>
      </p:grpSp>
      <p:grpSp>
        <p:nvGrpSpPr>
          <p:cNvPr id="40" name="组 29"/>
          <p:cNvGrpSpPr/>
          <p:nvPr/>
        </p:nvGrpSpPr>
        <p:grpSpPr>
          <a:xfrm>
            <a:off x="4220262" y="3579121"/>
            <a:ext cx="4892591" cy="657875"/>
            <a:chOff x="2644977" y="1673730"/>
            <a:chExt cx="4892590" cy="657874"/>
          </a:xfrm>
        </p:grpSpPr>
        <p:sp>
          <p:nvSpPr>
            <p:cNvPr id="41" name="矩形 40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计算机视觉的难点与挑战</a:t>
              </a:r>
            </a:p>
          </p:txBody>
        </p:sp>
      </p:grpSp>
      <p:grpSp>
        <p:nvGrpSpPr>
          <p:cNvPr id="43" name="组 33"/>
          <p:cNvGrpSpPr/>
          <p:nvPr/>
        </p:nvGrpSpPr>
        <p:grpSpPr>
          <a:xfrm>
            <a:off x="4221330" y="4488550"/>
            <a:ext cx="4892591" cy="657875"/>
            <a:chOff x="2644977" y="1673730"/>
            <a:chExt cx="4892590" cy="657874"/>
          </a:xfrm>
        </p:grpSpPr>
        <p:sp>
          <p:nvSpPr>
            <p:cNvPr id="44" name="矩形 43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计算机视觉的历史与发展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D635EF7-23A8-748F-A06F-C59E7E631ED8}"/>
              </a:ext>
            </a:extLst>
          </p:cNvPr>
          <p:cNvSpPr/>
          <p:nvPr/>
        </p:nvSpPr>
        <p:spPr>
          <a:xfrm>
            <a:off x="3174588" y="5386645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 33">
            <a:extLst>
              <a:ext uri="{FF2B5EF4-FFF2-40B4-BE49-F238E27FC236}">
                <a16:creationId xmlns:a16="http://schemas.microsoft.com/office/drawing/2014/main" id="{91A375AF-88DA-62CB-338B-B1F697C6B3C9}"/>
              </a:ext>
            </a:extLst>
          </p:cNvPr>
          <p:cNvGrpSpPr/>
          <p:nvPr/>
        </p:nvGrpSpPr>
        <p:grpSpPr>
          <a:xfrm>
            <a:off x="4221330" y="5387783"/>
            <a:ext cx="4892591" cy="657875"/>
            <a:chOff x="2644977" y="1673730"/>
            <a:chExt cx="4892590" cy="657874"/>
          </a:xfrm>
        </p:grpSpPr>
        <p:sp>
          <p:nvSpPr>
            <p:cNvPr id="4" name="矩形 43">
              <a:extLst>
                <a:ext uri="{FF2B5EF4-FFF2-40B4-BE49-F238E27FC236}">
                  <a16:creationId xmlns:a16="http://schemas.microsoft.com/office/drawing/2014/main" id="{35DF76A8-ACA7-50E4-777C-BD38CADACC85}"/>
                </a:ext>
              </a:extLst>
            </p:cNvPr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4">
              <a:extLst>
                <a:ext uri="{FF2B5EF4-FFF2-40B4-BE49-F238E27FC236}">
                  <a16:creationId xmlns:a16="http://schemas.microsoft.com/office/drawing/2014/main" id="{6B9CAE36-4B93-D468-94E4-64E4537A03B0}"/>
                </a:ext>
              </a:extLst>
            </p:cNvPr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计算机视觉中的数学符号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</a:t>
            </a:r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（计算机）</a:t>
            </a:r>
            <a:r>
              <a:rPr lang="zh-CN" altLang="en-US" dirty="0"/>
              <a:t>视觉？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05FA-BBCD-4FD4-802A-EBCB9D8662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 descr="A diagram of a cloud computing system&#10;&#10;Description automatically generated">
            <a:extLst>
              <a:ext uri="{FF2B5EF4-FFF2-40B4-BE49-F238E27FC236}">
                <a16:creationId xmlns:a16="http://schemas.microsoft.com/office/drawing/2014/main" id="{3DDCC65A-D65A-1009-5D5E-1153225A0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8" y="977914"/>
            <a:ext cx="10832095" cy="53784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A7D449-3E30-3D36-CAA9-E706594F9C1A}"/>
              </a:ext>
            </a:extLst>
          </p:cNvPr>
          <p:cNvSpPr/>
          <p:nvPr/>
        </p:nvSpPr>
        <p:spPr bwMode="auto">
          <a:xfrm>
            <a:off x="3784922" y="4132162"/>
            <a:ext cx="5370653" cy="1747924"/>
          </a:xfrm>
          <a:prstGeom prst="rect">
            <a:avLst/>
          </a:prstGeom>
          <a:solidFill>
            <a:schemeClr val="bg1">
              <a:alpha val="94000"/>
            </a:schemeClr>
          </a:solidFill>
          <a:ln w="0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l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31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什么是（计算机）视觉？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05FA-BBCD-4FD4-802A-EBCB9D8662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 descr="A diagram of a cloud computing system&#10;&#10;Description automatically generated">
            <a:extLst>
              <a:ext uri="{FF2B5EF4-FFF2-40B4-BE49-F238E27FC236}">
                <a16:creationId xmlns:a16="http://schemas.microsoft.com/office/drawing/2014/main" id="{EC59CDA6-8E31-B6B4-0E1F-6DB29E530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8" y="977914"/>
            <a:ext cx="10832095" cy="53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664711" y="225428"/>
            <a:ext cx="3200400" cy="902334"/>
            <a:chOff x="7138" y="1752"/>
            <a:chExt cx="5040" cy="1833"/>
          </a:xfrm>
        </p:grpSpPr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>
              <a:off x="8192" y="1752"/>
              <a:ext cx="2932" cy="1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4800" kern="0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24" name="直接连接符 5"/>
            <p:cNvCxnSpPr>
              <a:cxnSpLocks noChangeShapeType="1"/>
            </p:cNvCxnSpPr>
            <p:nvPr/>
          </p:nvCxnSpPr>
          <p:spPr bwMode="auto">
            <a:xfrm>
              <a:off x="10893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5" name="直接连接符 6"/>
            <p:cNvCxnSpPr>
              <a:cxnSpLocks noChangeShapeType="1"/>
            </p:cNvCxnSpPr>
            <p:nvPr/>
          </p:nvCxnSpPr>
          <p:spPr bwMode="auto">
            <a:xfrm>
              <a:off x="7138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6" name="直接连接符 7"/>
            <p:cNvCxnSpPr>
              <a:cxnSpLocks noChangeShapeType="1"/>
            </p:cNvCxnSpPr>
            <p:nvPr/>
          </p:nvCxnSpPr>
          <p:spPr bwMode="auto">
            <a:xfrm>
              <a:off x="7138" y="3585"/>
              <a:ext cx="5040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7" name="直接连接符 8"/>
            <p:cNvCxnSpPr>
              <a:cxnSpLocks noChangeShapeType="1"/>
            </p:cNvCxnSpPr>
            <p:nvPr/>
          </p:nvCxnSpPr>
          <p:spPr bwMode="auto">
            <a:xfrm>
              <a:off x="7155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8" name="直接连接符 9"/>
            <p:cNvCxnSpPr>
              <a:cxnSpLocks noChangeShapeType="1"/>
            </p:cNvCxnSpPr>
            <p:nvPr/>
          </p:nvCxnSpPr>
          <p:spPr bwMode="auto">
            <a:xfrm>
              <a:off x="12160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</p:grpSp>
      <p:sp>
        <p:nvSpPr>
          <p:cNvPr id="29" name="Rectangle 2"/>
          <p:cNvSpPr/>
          <p:nvPr/>
        </p:nvSpPr>
        <p:spPr>
          <a:xfrm>
            <a:off x="3174588" y="1637263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2"/>
          <p:cNvSpPr/>
          <p:nvPr/>
        </p:nvSpPr>
        <p:spPr>
          <a:xfrm>
            <a:off x="3174588" y="2580919"/>
            <a:ext cx="779371" cy="659219"/>
          </a:xfrm>
          <a:prstGeom prst="rect">
            <a:avLst/>
          </a:prstGeom>
          <a:solidFill>
            <a:srgbClr val="C03228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3174588" y="3572220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3174588" y="4487412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 4"/>
          <p:cNvGrpSpPr/>
          <p:nvPr/>
        </p:nvGrpSpPr>
        <p:grpSpPr>
          <a:xfrm>
            <a:off x="4220262" y="1638399"/>
            <a:ext cx="4892591" cy="657875"/>
            <a:chOff x="2644977" y="1673730"/>
            <a:chExt cx="4892590" cy="657874"/>
          </a:xfrm>
        </p:grpSpPr>
        <p:sp>
          <p:nvSpPr>
            <p:cNvPr id="35" name="矩形 34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什么是计算机视觉</a:t>
              </a:r>
            </a:p>
          </p:txBody>
        </p:sp>
      </p:grpSp>
      <p:grpSp>
        <p:nvGrpSpPr>
          <p:cNvPr id="37" name="组 25"/>
          <p:cNvGrpSpPr/>
          <p:nvPr/>
        </p:nvGrpSpPr>
        <p:grpSpPr>
          <a:xfrm>
            <a:off x="4220262" y="2582055"/>
            <a:ext cx="4892591" cy="657875"/>
            <a:chOff x="2644977" y="1673730"/>
            <a:chExt cx="4892590" cy="657874"/>
          </a:xfrm>
        </p:grpSpPr>
        <p:sp>
          <p:nvSpPr>
            <p:cNvPr id="38" name="矩形 37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为什么需要计算机视觉</a:t>
              </a:r>
            </a:p>
          </p:txBody>
        </p:sp>
      </p:grpSp>
      <p:grpSp>
        <p:nvGrpSpPr>
          <p:cNvPr id="40" name="组 29"/>
          <p:cNvGrpSpPr/>
          <p:nvPr/>
        </p:nvGrpSpPr>
        <p:grpSpPr>
          <a:xfrm>
            <a:off x="4220262" y="3579121"/>
            <a:ext cx="4892591" cy="657875"/>
            <a:chOff x="2644977" y="1673730"/>
            <a:chExt cx="4892590" cy="657874"/>
          </a:xfrm>
        </p:grpSpPr>
        <p:sp>
          <p:nvSpPr>
            <p:cNvPr id="41" name="矩形 40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计算机视觉的难点与挑战</a:t>
              </a:r>
            </a:p>
          </p:txBody>
        </p:sp>
      </p:grpSp>
      <p:grpSp>
        <p:nvGrpSpPr>
          <p:cNvPr id="43" name="组 33"/>
          <p:cNvGrpSpPr/>
          <p:nvPr/>
        </p:nvGrpSpPr>
        <p:grpSpPr>
          <a:xfrm>
            <a:off x="4221330" y="4488550"/>
            <a:ext cx="4892591" cy="657875"/>
            <a:chOff x="2644977" y="1673730"/>
            <a:chExt cx="4892590" cy="657874"/>
          </a:xfrm>
        </p:grpSpPr>
        <p:sp>
          <p:nvSpPr>
            <p:cNvPr id="44" name="矩形 43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计算机视觉的历史与发展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D635EF7-23A8-748F-A06F-C59E7E631ED8}"/>
              </a:ext>
            </a:extLst>
          </p:cNvPr>
          <p:cNvSpPr/>
          <p:nvPr/>
        </p:nvSpPr>
        <p:spPr>
          <a:xfrm>
            <a:off x="3174588" y="5386645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 33">
            <a:extLst>
              <a:ext uri="{FF2B5EF4-FFF2-40B4-BE49-F238E27FC236}">
                <a16:creationId xmlns:a16="http://schemas.microsoft.com/office/drawing/2014/main" id="{91A375AF-88DA-62CB-338B-B1F697C6B3C9}"/>
              </a:ext>
            </a:extLst>
          </p:cNvPr>
          <p:cNvGrpSpPr/>
          <p:nvPr/>
        </p:nvGrpSpPr>
        <p:grpSpPr>
          <a:xfrm>
            <a:off x="4221330" y="5387783"/>
            <a:ext cx="4892591" cy="657875"/>
            <a:chOff x="2644977" y="1673730"/>
            <a:chExt cx="4892590" cy="657874"/>
          </a:xfrm>
        </p:grpSpPr>
        <p:sp>
          <p:nvSpPr>
            <p:cNvPr id="4" name="矩形 43">
              <a:extLst>
                <a:ext uri="{FF2B5EF4-FFF2-40B4-BE49-F238E27FC236}">
                  <a16:creationId xmlns:a16="http://schemas.microsoft.com/office/drawing/2014/main" id="{35DF76A8-ACA7-50E4-777C-BD38CADACC85}"/>
                </a:ext>
              </a:extLst>
            </p:cNvPr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4">
              <a:extLst>
                <a:ext uri="{FF2B5EF4-FFF2-40B4-BE49-F238E27FC236}">
                  <a16:creationId xmlns:a16="http://schemas.microsoft.com/office/drawing/2014/main" id="{6B9CAE36-4B93-D468-94E4-64E4537A03B0}"/>
                </a:ext>
              </a:extLst>
            </p:cNvPr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计算机视觉中的数学符号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5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F2CDF6-20BE-9AF3-2970-4CCB864B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为什么需要计算机视觉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6129F-A6EB-DCBE-D06B-2799B7C5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9" name="灯片编号占位符 12">
            <a:extLst>
              <a:ext uri="{FF2B5EF4-FFF2-40B4-BE49-F238E27FC236}">
                <a16:creationId xmlns:a16="http://schemas.microsoft.com/office/drawing/2014/main" id="{0E96737D-26F3-C19D-8460-E9A0EEA667C6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2989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E905FA-BBCD-4FD4-802A-EBCB9D8662A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" name="标题 5">
            <a:extLst>
              <a:ext uri="{FF2B5EF4-FFF2-40B4-BE49-F238E27FC236}">
                <a16:creationId xmlns:a16="http://schemas.microsoft.com/office/drawing/2014/main" id="{620C2CD9-BD76-94AA-23C1-FDA3D90DCD3F}"/>
              </a:ext>
            </a:extLst>
          </p:cNvPr>
          <p:cNvSpPr txBox="1">
            <a:spLocks/>
          </p:cNvSpPr>
          <p:nvPr/>
        </p:nvSpPr>
        <p:spPr>
          <a:xfrm>
            <a:off x="1299196" y="1048494"/>
            <a:ext cx="3779974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一张图胜过千言万语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标题 5">
            <a:extLst>
              <a:ext uri="{FF2B5EF4-FFF2-40B4-BE49-F238E27FC236}">
                <a16:creationId xmlns:a16="http://schemas.microsoft.com/office/drawing/2014/main" id="{ACD313CA-DA1C-39A7-86C4-C98034AB4FE5}"/>
              </a:ext>
            </a:extLst>
          </p:cNvPr>
          <p:cNvSpPr txBox="1">
            <a:spLocks/>
          </p:cNvSpPr>
          <p:nvPr/>
        </p:nvSpPr>
        <p:spPr>
          <a:xfrm>
            <a:off x="7112830" y="1010579"/>
            <a:ext cx="3909380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图像数据已无处不在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C54423-1E7A-4DC9-358C-6E9507DA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6664"/>
            <a:ext cx="1757631" cy="17576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E9D018-8A56-9511-C300-2EF64C5C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90" y="1816663"/>
            <a:ext cx="3909380" cy="39093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E0744F-EF3E-ADE2-E758-7727625EF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309" y="1816663"/>
            <a:ext cx="1757631" cy="17576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5F277B-297F-D119-40D7-1C9DF265F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618" y="1803961"/>
            <a:ext cx="1770333" cy="17703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0C2CA-DD50-7DA1-E5EE-1D5C1C473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298" y="3955710"/>
            <a:ext cx="1770333" cy="17703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AD6070-0DBC-E809-A7E2-DB426F842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8022" y="3955710"/>
            <a:ext cx="1783037" cy="17830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A931C4D-798E-3405-143F-453FDB42E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240" y="3946855"/>
            <a:ext cx="1783038" cy="17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60BEB0-0F9D-4F7D-2B5B-B0A5E582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为什么需要计算机视觉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B07FC-BB9F-18B6-5B26-CA2384BB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10" name="标题 5">
            <a:extLst>
              <a:ext uri="{FF2B5EF4-FFF2-40B4-BE49-F238E27FC236}">
                <a16:creationId xmlns:a16="http://schemas.microsoft.com/office/drawing/2014/main" id="{FEB8295A-91B0-F14A-4D34-6121C98FCB64}"/>
              </a:ext>
            </a:extLst>
          </p:cNvPr>
          <p:cNvSpPr txBox="1">
            <a:spLocks/>
          </p:cNvSpPr>
          <p:nvPr/>
        </p:nvSpPr>
        <p:spPr>
          <a:xfrm>
            <a:off x="3082526" y="967910"/>
            <a:ext cx="7253666" cy="76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计算机视觉的应用正在提升人们的生活质量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10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422E87DA-CA61-7868-191D-34C34257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40" y="2135538"/>
            <a:ext cx="3827357" cy="1877909"/>
          </a:xfrm>
          <a:prstGeom prst="rect">
            <a:avLst/>
          </a:prstGeom>
        </p:spPr>
      </p:pic>
      <p:sp>
        <p:nvSpPr>
          <p:cNvPr id="12" name="标题 5">
            <a:extLst>
              <a:ext uri="{FF2B5EF4-FFF2-40B4-BE49-F238E27FC236}">
                <a16:creationId xmlns:a16="http://schemas.microsoft.com/office/drawing/2014/main" id="{208241B3-D702-2B83-0472-FBFC390ABBCD}"/>
              </a:ext>
            </a:extLst>
          </p:cNvPr>
          <p:cNvSpPr txBox="1">
            <a:spLocks/>
          </p:cNvSpPr>
          <p:nvPr/>
        </p:nvSpPr>
        <p:spPr>
          <a:xfrm>
            <a:off x="1566442" y="1582905"/>
            <a:ext cx="1709501" cy="552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人脸识别</a:t>
            </a:r>
          </a:p>
        </p:txBody>
      </p:sp>
      <p:sp>
        <p:nvSpPr>
          <p:cNvPr id="13" name="标题 5">
            <a:extLst>
              <a:ext uri="{FF2B5EF4-FFF2-40B4-BE49-F238E27FC236}">
                <a16:creationId xmlns:a16="http://schemas.microsoft.com/office/drawing/2014/main" id="{A67C59D0-2135-C322-A63E-7461D4FA3451}"/>
              </a:ext>
            </a:extLst>
          </p:cNvPr>
          <p:cNvSpPr txBox="1">
            <a:spLocks/>
          </p:cNvSpPr>
          <p:nvPr/>
        </p:nvSpPr>
        <p:spPr>
          <a:xfrm>
            <a:off x="5267733" y="1582905"/>
            <a:ext cx="2336835" cy="552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光学字符识别</a:t>
            </a:r>
          </a:p>
        </p:txBody>
      </p:sp>
      <p:pic>
        <p:nvPicPr>
          <p:cNvPr id="15" name="Picture 14" descr="California_license_plate_ANPR">
            <a:extLst>
              <a:ext uri="{FF2B5EF4-FFF2-40B4-BE49-F238E27FC236}">
                <a16:creationId xmlns:a16="http://schemas.microsoft.com/office/drawing/2014/main" id="{7233C510-7E04-B531-2F2F-38F8ED05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2903"/>
          <a:stretch/>
        </p:blipFill>
        <p:spPr bwMode="auto">
          <a:xfrm>
            <a:off x="4742014" y="2258477"/>
            <a:ext cx="3153680" cy="1632030"/>
          </a:xfrm>
          <a:prstGeom prst="rect">
            <a:avLst/>
          </a:prstGeom>
          <a:noFill/>
        </p:spPr>
      </p:pic>
      <p:sp>
        <p:nvSpPr>
          <p:cNvPr id="17" name="标题 5">
            <a:extLst>
              <a:ext uri="{FF2B5EF4-FFF2-40B4-BE49-F238E27FC236}">
                <a16:creationId xmlns:a16="http://schemas.microsoft.com/office/drawing/2014/main" id="{E0E8CDAD-0BB4-899F-48B6-6841C4583789}"/>
              </a:ext>
            </a:extLst>
          </p:cNvPr>
          <p:cNvSpPr txBox="1">
            <a:spLocks/>
          </p:cNvSpPr>
          <p:nvPr/>
        </p:nvSpPr>
        <p:spPr>
          <a:xfrm>
            <a:off x="9163013" y="1582905"/>
            <a:ext cx="1767626" cy="552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三维建模</a:t>
            </a:r>
          </a:p>
        </p:txBody>
      </p:sp>
      <p:pic>
        <p:nvPicPr>
          <p:cNvPr id="19" name="Picture 8" descr="2D to 3D reconstruction. Is it fastinating to build a 3d model… | by Prim  Wong | Super AI Engineer | Medium">
            <a:extLst>
              <a:ext uri="{FF2B5EF4-FFF2-40B4-BE49-F238E27FC236}">
                <a16:creationId xmlns:a16="http://schemas.microsoft.com/office/drawing/2014/main" id="{622DAA63-FC82-170A-FCAC-16E661F2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801" y="2264784"/>
            <a:ext cx="26860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标题 5">
            <a:extLst>
              <a:ext uri="{FF2B5EF4-FFF2-40B4-BE49-F238E27FC236}">
                <a16:creationId xmlns:a16="http://schemas.microsoft.com/office/drawing/2014/main" id="{78440EB6-9F73-2B1E-2E57-E01EBDBE8D2D}"/>
              </a:ext>
            </a:extLst>
          </p:cNvPr>
          <p:cNvSpPr txBox="1">
            <a:spLocks/>
          </p:cNvSpPr>
          <p:nvPr/>
        </p:nvSpPr>
        <p:spPr>
          <a:xfrm>
            <a:off x="978092" y="4013447"/>
            <a:ext cx="2981697" cy="713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视频会议背景虚化</a:t>
            </a:r>
          </a:p>
        </p:txBody>
      </p:sp>
      <p:pic>
        <p:nvPicPr>
          <p:cNvPr id="22" name="Picture 2" descr="Zoom 虚拟背景">
            <a:extLst>
              <a:ext uri="{FF2B5EF4-FFF2-40B4-BE49-F238E27FC236}">
                <a16:creationId xmlns:a16="http://schemas.microsoft.com/office/drawing/2014/main" id="{45B512BE-1ADD-A0DC-FBA2-EACD8D0E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1" y="4632566"/>
            <a:ext cx="2863662" cy="2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标题 5">
            <a:extLst>
              <a:ext uri="{FF2B5EF4-FFF2-40B4-BE49-F238E27FC236}">
                <a16:creationId xmlns:a16="http://schemas.microsoft.com/office/drawing/2014/main" id="{ACDA36D7-7731-5F07-DC20-C51448176070}"/>
              </a:ext>
            </a:extLst>
          </p:cNvPr>
          <p:cNvSpPr txBox="1">
            <a:spLocks/>
          </p:cNvSpPr>
          <p:nvPr/>
        </p:nvSpPr>
        <p:spPr>
          <a:xfrm>
            <a:off x="5198931" y="4013447"/>
            <a:ext cx="2265728" cy="713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zh-CN" sz="2800" b="1" kern="1200" spc="300" dirty="0" smtClean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辅助驾驶系统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A62B9-1845-DD46-C853-931C64A3B267}"/>
              </a:ext>
            </a:extLst>
          </p:cNvPr>
          <p:cNvSpPr txBox="1"/>
          <p:nvPr/>
        </p:nvSpPr>
        <p:spPr>
          <a:xfrm>
            <a:off x="8703801" y="4099005"/>
            <a:ext cx="2981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辅助医学影像诊断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FCB046-DAC6-699D-4B4F-7B56B0900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19326"/>
          <a:stretch/>
        </p:blipFill>
        <p:spPr bwMode="auto">
          <a:xfrm>
            <a:off x="4682391" y="4632566"/>
            <a:ext cx="3272925" cy="208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8" descr="A close-up of a ct scan&#10;&#10;Description automatically generated">
            <a:extLst>
              <a:ext uri="{FF2B5EF4-FFF2-40B4-BE49-F238E27FC236}">
                <a16:creationId xmlns:a16="http://schemas.microsoft.com/office/drawing/2014/main" id="{A74B6A51-2B61-37F8-5834-FF3EC3009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44" y="4726650"/>
            <a:ext cx="3450788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664711" y="225428"/>
            <a:ext cx="3200400" cy="902334"/>
            <a:chOff x="7138" y="1752"/>
            <a:chExt cx="5040" cy="1833"/>
          </a:xfrm>
        </p:grpSpPr>
        <p:sp>
          <p:nvSpPr>
            <p:cNvPr id="22" name="文本框 4"/>
            <p:cNvSpPr txBox="1">
              <a:spLocks noChangeArrowheads="1"/>
            </p:cNvSpPr>
            <p:nvPr/>
          </p:nvSpPr>
          <p:spPr bwMode="auto">
            <a:xfrm>
              <a:off x="8192" y="1752"/>
              <a:ext cx="2932" cy="1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4800" kern="0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cxnSp>
          <p:nvCxnSpPr>
            <p:cNvPr id="24" name="直接连接符 5"/>
            <p:cNvCxnSpPr>
              <a:cxnSpLocks noChangeShapeType="1"/>
            </p:cNvCxnSpPr>
            <p:nvPr/>
          </p:nvCxnSpPr>
          <p:spPr bwMode="auto">
            <a:xfrm>
              <a:off x="10893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5" name="直接连接符 6"/>
            <p:cNvCxnSpPr>
              <a:cxnSpLocks noChangeShapeType="1"/>
            </p:cNvCxnSpPr>
            <p:nvPr/>
          </p:nvCxnSpPr>
          <p:spPr bwMode="auto">
            <a:xfrm>
              <a:off x="7138" y="2405"/>
              <a:ext cx="1285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6" name="直接连接符 7"/>
            <p:cNvCxnSpPr>
              <a:cxnSpLocks noChangeShapeType="1"/>
            </p:cNvCxnSpPr>
            <p:nvPr/>
          </p:nvCxnSpPr>
          <p:spPr bwMode="auto">
            <a:xfrm>
              <a:off x="7138" y="3585"/>
              <a:ext cx="5040" cy="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7" name="直接连接符 8"/>
            <p:cNvCxnSpPr>
              <a:cxnSpLocks noChangeShapeType="1"/>
            </p:cNvCxnSpPr>
            <p:nvPr/>
          </p:nvCxnSpPr>
          <p:spPr bwMode="auto">
            <a:xfrm>
              <a:off x="7155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  <p:cxnSp>
          <p:nvCxnSpPr>
            <p:cNvPr id="28" name="直接连接符 9"/>
            <p:cNvCxnSpPr>
              <a:cxnSpLocks noChangeShapeType="1"/>
            </p:cNvCxnSpPr>
            <p:nvPr/>
          </p:nvCxnSpPr>
          <p:spPr bwMode="auto">
            <a:xfrm>
              <a:off x="12160" y="2405"/>
              <a:ext cx="0" cy="1180"/>
            </a:xfrm>
            <a:prstGeom prst="line">
              <a:avLst/>
            </a:prstGeom>
            <a:noFill/>
            <a:ln w="38100">
              <a:solidFill>
                <a:srgbClr val="003679"/>
              </a:solidFill>
              <a:round/>
            </a:ln>
          </p:spPr>
        </p:cxnSp>
      </p:grpSp>
      <p:sp>
        <p:nvSpPr>
          <p:cNvPr id="29" name="Rectangle 2"/>
          <p:cNvSpPr/>
          <p:nvPr/>
        </p:nvSpPr>
        <p:spPr>
          <a:xfrm>
            <a:off x="3174588" y="1637263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2"/>
          <p:cNvSpPr/>
          <p:nvPr/>
        </p:nvSpPr>
        <p:spPr>
          <a:xfrm>
            <a:off x="3174588" y="2580919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3174588" y="3572220"/>
            <a:ext cx="779371" cy="659219"/>
          </a:xfrm>
          <a:prstGeom prst="rect">
            <a:avLst/>
          </a:prstGeom>
          <a:solidFill>
            <a:srgbClr val="C03228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3174588" y="4487412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 4"/>
          <p:cNvGrpSpPr/>
          <p:nvPr/>
        </p:nvGrpSpPr>
        <p:grpSpPr>
          <a:xfrm>
            <a:off x="4220262" y="1638399"/>
            <a:ext cx="4892591" cy="657875"/>
            <a:chOff x="2644977" y="1673730"/>
            <a:chExt cx="4892590" cy="657874"/>
          </a:xfrm>
        </p:grpSpPr>
        <p:sp>
          <p:nvSpPr>
            <p:cNvPr id="35" name="矩形 34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什么是计算机视觉</a:t>
              </a:r>
            </a:p>
          </p:txBody>
        </p:sp>
      </p:grpSp>
      <p:grpSp>
        <p:nvGrpSpPr>
          <p:cNvPr id="37" name="组 25"/>
          <p:cNvGrpSpPr/>
          <p:nvPr/>
        </p:nvGrpSpPr>
        <p:grpSpPr>
          <a:xfrm>
            <a:off x="4220262" y="2582055"/>
            <a:ext cx="4892591" cy="657875"/>
            <a:chOff x="2644977" y="1673730"/>
            <a:chExt cx="4892590" cy="657874"/>
          </a:xfrm>
        </p:grpSpPr>
        <p:sp>
          <p:nvSpPr>
            <p:cNvPr id="38" name="矩形 37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为什么需要计算机视觉</a:t>
              </a:r>
            </a:p>
          </p:txBody>
        </p:sp>
      </p:grpSp>
      <p:grpSp>
        <p:nvGrpSpPr>
          <p:cNvPr id="40" name="组 29"/>
          <p:cNvGrpSpPr/>
          <p:nvPr/>
        </p:nvGrpSpPr>
        <p:grpSpPr>
          <a:xfrm>
            <a:off x="4220262" y="3579121"/>
            <a:ext cx="4892591" cy="657875"/>
            <a:chOff x="2644977" y="1673730"/>
            <a:chExt cx="4892590" cy="657874"/>
          </a:xfrm>
        </p:grpSpPr>
        <p:sp>
          <p:nvSpPr>
            <p:cNvPr id="41" name="矩形 40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rgbClr val="0036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计算机视觉的难点与挑战</a:t>
              </a:r>
            </a:p>
          </p:txBody>
        </p:sp>
      </p:grpSp>
      <p:grpSp>
        <p:nvGrpSpPr>
          <p:cNvPr id="43" name="组 33"/>
          <p:cNvGrpSpPr/>
          <p:nvPr/>
        </p:nvGrpSpPr>
        <p:grpSpPr>
          <a:xfrm>
            <a:off x="4221330" y="4488550"/>
            <a:ext cx="4892591" cy="657875"/>
            <a:chOff x="2644977" y="1673730"/>
            <a:chExt cx="4892590" cy="657874"/>
          </a:xfrm>
        </p:grpSpPr>
        <p:sp>
          <p:nvSpPr>
            <p:cNvPr id="44" name="矩形 43"/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计算机视觉的历史与发展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D635EF7-23A8-748F-A06F-C59E7E631ED8}"/>
              </a:ext>
            </a:extLst>
          </p:cNvPr>
          <p:cNvSpPr/>
          <p:nvPr/>
        </p:nvSpPr>
        <p:spPr>
          <a:xfrm>
            <a:off x="3174588" y="5386645"/>
            <a:ext cx="779371" cy="659219"/>
          </a:xfrm>
          <a:prstGeom prst="rect">
            <a:avLst/>
          </a:prstGeom>
          <a:solidFill>
            <a:srgbClr val="003679"/>
          </a:solidFill>
          <a:ln w="508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 33">
            <a:extLst>
              <a:ext uri="{FF2B5EF4-FFF2-40B4-BE49-F238E27FC236}">
                <a16:creationId xmlns:a16="http://schemas.microsoft.com/office/drawing/2014/main" id="{91A375AF-88DA-62CB-338B-B1F697C6B3C9}"/>
              </a:ext>
            </a:extLst>
          </p:cNvPr>
          <p:cNvGrpSpPr/>
          <p:nvPr/>
        </p:nvGrpSpPr>
        <p:grpSpPr>
          <a:xfrm>
            <a:off x="4221330" y="5387783"/>
            <a:ext cx="4892591" cy="657875"/>
            <a:chOff x="2644977" y="1673730"/>
            <a:chExt cx="4892590" cy="657874"/>
          </a:xfrm>
        </p:grpSpPr>
        <p:sp>
          <p:nvSpPr>
            <p:cNvPr id="4" name="矩形 43">
              <a:extLst>
                <a:ext uri="{FF2B5EF4-FFF2-40B4-BE49-F238E27FC236}">
                  <a16:creationId xmlns:a16="http://schemas.microsoft.com/office/drawing/2014/main" id="{35DF76A8-ACA7-50E4-777C-BD38CADACC85}"/>
                </a:ext>
              </a:extLst>
            </p:cNvPr>
            <p:cNvSpPr/>
            <p:nvPr/>
          </p:nvSpPr>
          <p:spPr>
            <a:xfrm>
              <a:off x="2644977" y="1673730"/>
              <a:ext cx="4892590" cy="657874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4">
              <a:extLst>
                <a:ext uri="{FF2B5EF4-FFF2-40B4-BE49-F238E27FC236}">
                  <a16:creationId xmlns:a16="http://schemas.microsoft.com/office/drawing/2014/main" id="{6B9CAE36-4B93-D468-94E4-64E4537A03B0}"/>
                </a:ext>
              </a:extLst>
            </p:cNvPr>
            <p:cNvSpPr/>
            <p:nvPr/>
          </p:nvSpPr>
          <p:spPr>
            <a:xfrm>
              <a:off x="2644977" y="1763515"/>
              <a:ext cx="4892590" cy="470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24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计算机视觉中的数学符号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3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E97BE-F3C9-0F61-1B1E-B9581D48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计算机视觉的挑战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04C4-19A3-C0C5-A28C-0BBC39E5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05FA-BBCD-4FD4-802A-EBCB9D8662A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5" name="Picture 14" descr="A camel standing in tall grass&#10;&#10;Description automatically generated">
            <a:extLst>
              <a:ext uri="{FF2B5EF4-FFF2-40B4-BE49-F238E27FC236}">
                <a16:creationId xmlns:a16="http://schemas.microsoft.com/office/drawing/2014/main" id="{0B58B669-1270-48FB-3407-3E415169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1"/>
          <a:stretch/>
        </p:blipFill>
        <p:spPr>
          <a:xfrm>
            <a:off x="1085850" y="1623289"/>
            <a:ext cx="10020300" cy="49156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0C9FEC-24F9-8DB4-3CB5-929C3936D544}"/>
              </a:ext>
            </a:extLst>
          </p:cNvPr>
          <p:cNvSpPr txBox="1"/>
          <p:nvPr/>
        </p:nvSpPr>
        <p:spPr>
          <a:xfrm>
            <a:off x="2386447" y="1148338"/>
            <a:ext cx="2370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我们看到的</a:t>
            </a:r>
            <a:endParaRPr lang="en-US" sz="3200" b="1" dirty="0">
              <a:solidFill>
                <a:srgbClr val="0040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C3C1B5-F750-CE82-5BB1-3D89050D680D}"/>
              </a:ext>
            </a:extLst>
          </p:cNvPr>
          <p:cNvSpPr txBox="1"/>
          <p:nvPr/>
        </p:nvSpPr>
        <p:spPr>
          <a:xfrm>
            <a:off x="7539111" y="1148338"/>
            <a:ext cx="2773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4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计算机看到的</a:t>
            </a:r>
            <a:endParaRPr lang="en-US" sz="3200" b="1" dirty="0">
              <a:solidFill>
                <a:srgbClr val="0040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4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工银国际">
  <a:themeElements>
    <a:clrScheme name="ICBCI">
      <a:dk1>
        <a:srgbClr val="000000"/>
      </a:dk1>
      <a:lt1>
        <a:srgbClr val="FFFFFF"/>
      </a:lt1>
      <a:dk2>
        <a:srgbClr val="274E18"/>
      </a:dk2>
      <a:lt2>
        <a:srgbClr val="1B587C"/>
      </a:lt2>
      <a:accent1>
        <a:srgbClr val="800000"/>
      </a:accent1>
      <a:accent2>
        <a:srgbClr val="F0BE6B"/>
      </a:accent2>
      <a:accent3>
        <a:srgbClr val="4B7E82"/>
      </a:accent3>
      <a:accent4>
        <a:srgbClr val="CF8B78"/>
      </a:accent4>
      <a:accent5>
        <a:srgbClr val="B2B2B2"/>
      </a:accent5>
      <a:accent6>
        <a:srgbClr val="F07F09"/>
      </a:accent6>
      <a:hlink>
        <a:srgbClr val="4B7E82"/>
      </a:hlink>
      <a:folHlink>
        <a:srgbClr val="CF8B78"/>
      </a:folHlink>
    </a:clrScheme>
    <a:fontScheme name="1_Default Design">
      <a:majorFont>
        <a:latin typeface="Arial"/>
        <a:ea typeface="STKaiti"/>
        <a:cs typeface=""/>
      </a:majorFont>
      <a:minorFont>
        <a:latin typeface="Arial"/>
        <a:ea typeface="ST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wrap="none" anchor="ctr"/>
      <a:lstStyle>
        <a:defPPr eaLnBrk="1" hangingPunct="1">
          <a:defRPr sz="1200" b="1">
            <a:solidFill>
              <a:schemeClr val="bg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0" tIns="0" rIns="0" bIns="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楷体" panose="02010600040101010101" pitchFamily="2" charset="-122"/>
            <a:cs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420000"/>
        </a:dk2>
        <a:lt2>
          <a:srgbClr val="969696"/>
        </a:lt2>
        <a:accent1>
          <a:srgbClr val="800000"/>
        </a:accent1>
        <a:accent2>
          <a:srgbClr val="FAC8AA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E3B59A"/>
        </a:accent6>
        <a:hlink>
          <a:srgbClr val="C0C0C0"/>
        </a:hlink>
        <a:folHlink>
          <a:srgbClr val="C00D0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420000"/>
        </a:dk2>
        <a:lt2>
          <a:srgbClr val="969696"/>
        </a:lt2>
        <a:accent1>
          <a:srgbClr val="800000"/>
        </a:accent1>
        <a:accent2>
          <a:srgbClr val="4B7E82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437275"/>
        </a:accent6>
        <a:hlink>
          <a:srgbClr val="B67E33"/>
        </a:hlink>
        <a:folHlink>
          <a:srgbClr val="1B58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420000"/>
        </a:dk2>
        <a:lt2>
          <a:srgbClr val="676767"/>
        </a:lt2>
        <a:accent1>
          <a:srgbClr val="800000"/>
        </a:accent1>
        <a:accent2>
          <a:srgbClr val="4B7E82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437275"/>
        </a:accent6>
        <a:hlink>
          <a:srgbClr val="B67E33"/>
        </a:hlink>
        <a:folHlink>
          <a:srgbClr val="1B58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420000"/>
        </a:dk2>
        <a:lt2>
          <a:srgbClr val="B2B2B2"/>
        </a:lt2>
        <a:accent1>
          <a:srgbClr val="800000"/>
        </a:accent1>
        <a:accent2>
          <a:srgbClr val="4B7E82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437275"/>
        </a:accent6>
        <a:hlink>
          <a:srgbClr val="B67E33"/>
        </a:hlink>
        <a:folHlink>
          <a:srgbClr val="1B58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0000"/>
        </a:accent1>
        <a:accent2>
          <a:srgbClr val="4B7E82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437275"/>
        </a:accent6>
        <a:hlink>
          <a:srgbClr val="B67E33"/>
        </a:hlink>
        <a:folHlink>
          <a:srgbClr val="1B58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0000"/>
        </a:accent1>
        <a:accent2>
          <a:srgbClr val="F0BE6B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D9AC60"/>
        </a:accent6>
        <a:hlink>
          <a:srgbClr val="4B7E82"/>
        </a:hlink>
        <a:folHlink>
          <a:srgbClr val="1B58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0000"/>
        </a:accent1>
        <a:accent2>
          <a:srgbClr val="F0BE6B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D9AC60"/>
        </a:accent6>
        <a:hlink>
          <a:srgbClr val="4B7E82"/>
        </a:hlink>
        <a:folHlink>
          <a:srgbClr val="CF8B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FF3300"/>
        </a:dk2>
        <a:lt2>
          <a:srgbClr val="B2B2B2"/>
        </a:lt2>
        <a:accent1>
          <a:srgbClr val="800000"/>
        </a:accent1>
        <a:accent2>
          <a:srgbClr val="F0BE6B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D9AC60"/>
        </a:accent6>
        <a:hlink>
          <a:srgbClr val="4B7E82"/>
        </a:hlink>
        <a:folHlink>
          <a:srgbClr val="CF8B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F07F09"/>
        </a:dk2>
        <a:lt2>
          <a:srgbClr val="1B587C"/>
        </a:lt2>
        <a:accent1>
          <a:srgbClr val="800000"/>
        </a:accent1>
        <a:accent2>
          <a:srgbClr val="F0BE6B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D9AC60"/>
        </a:accent6>
        <a:hlink>
          <a:srgbClr val="4B7E82"/>
        </a:hlink>
        <a:folHlink>
          <a:srgbClr val="CF8B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F07F09"/>
        </a:dk2>
        <a:lt2>
          <a:srgbClr val="B2B2B2"/>
        </a:lt2>
        <a:accent1>
          <a:srgbClr val="800000"/>
        </a:accent1>
        <a:accent2>
          <a:srgbClr val="F0BE6B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D9AC60"/>
        </a:accent6>
        <a:hlink>
          <a:srgbClr val="4B7E82"/>
        </a:hlink>
        <a:folHlink>
          <a:srgbClr val="CF8B7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页面">
  <a:themeElements>
    <a:clrScheme name="VI蓝色版">
      <a:dk1>
        <a:srgbClr val="000000"/>
      </a:dk1>
      <a:lt1>
        <a:srgbClr val="FFFFFF"/>
      </a:lt1>
      <a:dk2>
        <a:srgbClr val="BD9F68"/>
      </a:dk2>
      <a:lt2>
        <a:srgbClr val="B5B5B6"/>
      </a:lt2>
      <a:accent1>
        <a:srgbClr val="004098"/>
      </a:accent1>
      <a:accent2>
        <a:srgbClr val="0086D1"/>
      </a:accent2>
      <a:accent3>
        <a:srgbClr val="338D27"/>
      </a:accent3>
      <a:accent4>
        <a:srgbClr val="00514E"/>
      </a:accent4>
      <a:accent5>
        <a:srgbClr val="FDD000"/>
      </a:accent5>
      <a:accent6>
        <a:srgbClr val="F08300"/>
      </a:accent6>
      <a:hlink>
        <a:srgbClr val="B5B5B6"/>
      </a:hlink>
      <a:folHlink>
        <a:srgbClr val="BD9F68"/>
      </a:folHlink>
    </a:clrScheme>
    <a:fontScheme name="标准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>
            <a:lumMod val="75000"/>
          </a:schemeClr>
        </a:solidFill>
        <a:ln w="0">
          <a:solidFill>
            <a:srgbClr val="000000"/>
          </a:solidFill>
          <a:prstDash val="solid"/>
          <a:round/>
        </a:ln>
      </a:spPr>
      <a:bodyPr vert="horz" wrap="square" lIns="91440" tIns="45720" rIns="91440" bIns="45720" numCol="1" anchor="t" anchorCtr="0" compatLnSpc="1"/>
      <a:lstStyle>
        <a:defPPr algn="l">
          <a:defRPr>
            <a:latin typeface="微软雅黑" panose="020B0503020204020204" charset="-122"/>
            <a:ea typeface="微软雅黑" panose="020B050302020402020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879</Words>
  <Application>Microsoft Office PowerPoint</Application>
  <PresentationFormat>Widescreen</PresentationFormat>
  <Paragraphs>171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Microsoft YaHei</vt:lpstr>
      <vt:lpstr>Microsoft YaHei</vt:lpstr>
      <vt:lpstr>Arial</vt:lpstr>
      <vt:lpstr>Calibri</vt:lpstr>
      <vt:lpstr>Cambria Math</vt:lpstr>
      <vt:lpstr>Palatino Linotype</vt:lpstr>
      <vt:lpstr>Times New Roman</vt:lpstr>
      <vt:lpstr>Wingdings</vt:lpstr>
      <vt:lpstr>工银国际</vt:lpstr>
      <vt:lpstr>页面</vt:lpstr>
      <vt:lpstr>PowerPoint Presentation</vt:lpstr>
      <vt:lpstr>PowerPoint Presentation</vt:lpstr>
      <vt:lpstr>什么是（计算机）视觉？</vt:lpstr>
      <vt:lpstr>什么是（计算机）视觉？</vt:lpstr>
      <vt:lpstr>PowerPoint Presentation</vt:lpstr>
      <vt:lpstr>为什么需要计算机视觉</vt:lpstr>
      <vt:lpstr>为什么需要计算机视觉</vt:lpstr>
      <vt:lpstr>PowerPoint Presentation</vt:lpstr>
      <vt:lpstr>计算机视觉的挑战</vt:lpstr>
      <vt:lpstr>计算机视觉的挑战</vt:lpstr>
      <vt:lpstr>PowerPoint Presentation</vt:lpstr>
      <vt:lpstr>计算机视觉的发展简史</vt:lpstr>
      <vt:lpstr>PowerPoint Presentation</vt:lpstr>
      <vt:lpstr>数学符号的定义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2024-12-03T15:04:33Z</dcterms:created>
  <dcterms:modified xsi:type="dcterms:W3CDTF">2024-12-11T09:22:40Z</dcterms:modified>
</cp:coreProperties>
</file>